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handoutMasterIdLst>
    <p:handoutMasterId r:id="rId54"/>
  </p:handoutMasterIdLst>
  <p:sldIdLst>
    <p:sldId id="466" r:id="rId2"/>
    <p:sldId id="557" r:id="rId3"/>
    <p:sldId id="558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559" r:id="rId13"/>
    <p:sldId id="581" r:id="rId14"/>
    <p:sldId id="582" r:id="rId15"/>
    <p:sldId id="573" r:id="rId16"/>
    <p:sldId id="583" r:id="rId17"/>
    <p:sldId id="560" r:id="rId18"/>
    <p:sldId id="563" r:id="rId19"/>
    <p:sldId id="562" r:id="rId20"/>
    <p:sldId id="561" r:id="rId21"/>
    <p:sldId id="556" r:id="rId22"/>
    <p:sldId id="482" r:id="rId23"/>
    <p:sldId id="484" r:id="rId24"/>
    <p:sldId id="485" r:id="rId25"/>
    <p:sldId id="486" r:id="rId26"/>
    <p:sldId id="487" r:id="rId27"/>
    <p:sldId id="488" r:id="rId28"/>
    <p:sldId id="489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03" r:id="rId38"/>
    <p:sldId id="518" r:id="rId39"/>
    <p:sldId id="519" r:id="rId40"/>
    <p:sldId id="520" r:id="rId41"/>
    <p:sldId id="572" r:id="rId42"/>
    <p:sldId id="523" r:id="rId43"/>
    <p:sldId id="524" r:id="rId44"/>
    <p:sldId id="528" r:id="rId45"/>
    <p:sldId id="529" r:id="rId46"/>
    <p:sldId id="530" r:id="rId47"/>
    <p:sldId id="531" r:id="rId48"/>
    <p:sldId id="584" r:id="rId49"/>
    <p:sldId id="585" r:id="rId50"/>
    <p:sldId id="534" r:id="rId51"/>
    <p:sldId id="535" r:id="rId52"/>
  </p:sldIdLst>
  <p:sldSz cx="9144000" cy="6858000" type="screen4x3"/>
  <p:notesSz cx="6761163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008000"/>
    <a:srgbClr val="0000CC"/>
    <a:srgbClr val="CCFFFF"/>
    <a:srgbClr val="0000FF"/>
    <a:srgbClr val="FF00FF"/>
    <a:srgbClr val="003399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7" autoAdjust="0"/>
    <p:restoredTop sz="93866" autoAdjust="0"/>
  </p:normalViewPr>
  <p:slideViewPr>
    <p:cSldViewPr>
      <p:cViewPr varScale="1">
        <p:scale>
          <a:sx n="118" d="100"/>
          <a:sy n="118" d="100"/>
        </p:scale>
        <p:origin x="166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126" y="0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algn="r"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29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126" y="9445929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algn="r"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fld id="{529774E1-2ED9-4D74-80C7-4FD88320700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614" y="0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algn="r"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17" y="4722192"/>
            <a:ext cx="5409535" cy="44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85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614" y="9444385"/>
            <a:ext cx="2930039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algn="r" defTabSz="954389">
              <a:defRPr sz="1300">
                <a:effectLst/>
                <a:latin typeface="Times New Roman" panose="02020603050405020304" pitchFamily="18" charset="0"/>
              </a:defRPr>
            </a:lvl1pPr>
          </a:lstStyle>
          <a:p>
            <a:fld id="{A934EFA3-FB53-41E0-A94E-2BF7AE07FA6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0287" y="0"/>
            <a:ext cx="6768752" cy="136815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0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5" y="116632"/>
            <a:ext cx="6840761" cy="1367681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59313" y="1700213"/>
            <a:ext cx="4341812" cy="4425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5325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292" y="0"/>
            <a:ext cx="7445347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29656" y="1447800"/>
            <a:ext cx="7663723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4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3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0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5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9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341812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33474" y="6591300"/>
            <a:ext cx="6116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800" b="0" noProof="0" dirty="0" err="1" smtClean="0"/>
              <a:t>Radioökologie</a:t>
            </a:r>
            <a:r>
              <a:rPr lang="en-US" altLang="de-DE" sz="800" b="0" noProof="0" dirty="0" smtClean="0"/>
              <a:t> und </a:t>
            </a:r>
            <a:r>
              <a:rPr lang="en-US" altLang="de-DE" sz="800" b="0" noProof="0" dirty="0" err="1" smtClean="0"/>
              <a:t>Strahlenschutz</a:t>
            </a:r>
            <a:r>
              <a:rPr lang="en-US" altLang="de-DE" sz="800" b="0" noProof="0" dirty="0" smtClean="0"/>
              <a:t> SS17 - Schrewe</a:t>
            </a:r>
            <a:endParaRPr lang="en-US" altLang="de-DE" sz="800" b="0" noProof="0" dirty="0"/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7016750" y="64770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605FA5-F316-47F9-A401-5EAE18588B36}" type="slidenum">
              <a:rPr lang="de-DE" altLang="de-DE" sz="1000"/>
              <a:pPr algn="r" eaLnBrk="1" hangingPunct="1"/>
              <a:t>‹Nr.›</a:t>
            </a:fld>
            <a:endParaRPr lang="de-DE" altLang="de-DE" sz="1000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9525">
            <a:solidFill>
              <a:srgbClr val="0030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00213"/>
            <a:ext cx="8893175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0"/>
            <a:endParaRPr lang="de-DE" altLang="de-DE" dirty="0" smtClean="0"/>
          </a:p>
          <a:p>
            <a:pPr lvl="1"/>
            <a:r>
              <a:rPr lang="de-DE" altLang="de-DE" dirty="0" smtClean="0"/>
              <a:t>Zweiter Einzug</a:t>
            </a:r>
          </a:p>
          <a:p>
            <a:pPr lvl="2"/>
            <a:r>
              <a:rPr lang="de-DE" altLang="de-DE" dirty="0" smtClean="0"/>
              <a:t>Dritter Einzug</a:t>
            </a:r>
          </a:p>
          <a:p>
            <a:pPr lvl="3"/>
            <a:r>
              <a:rPr lang="de-DE" altLang="de-DE" dirty="0" smtClean="0"/>
              <a:t>Vierter Einzug</a:t>
            </a:r>
          </a:p>
          <a:p>
            <a:pPr lvl="4"/>
            <a:r>
              <a:rPr lang="de-DE" altLang="de-DE" dirty="0" smtClean="0"/>
              <a:t>Fünfter Einzug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86682" y="66923"/>
            <a:ext cx="6157318" cy="8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</a:t>
            </a:r>
          </a:p>
        </p:txBody>
      </p:sp>
      <p:pic>
        <p:nvPicPr>
          <p:cNvPr id="1031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0161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09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700" r:id="rId9"/>
    <p:sldLayoutId id="2147483701" r:id="rId10"/>
    <p:sldLayoutId id="2147483709" r:id="rId11"/>
    <p:sldLayoutId id="214748371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400">
          <a:solidFill>
            <a:schemeClr val="tx1"/>
          </a:solidFill>
          <a:latin typeface="+mn-lt"/>
        </a:defRPr>
      </a:lvl2pPr>
      <a:lvl3pPr marL="361950" indent="-3175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3pPr>
      <a:lvl4pPr marL="541338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>
          <a:solidFill>
            <a:schemeClr val="tx1"/>
          </a:solidFill>
          <a:latin typeface="+mn-lt"/>
        </a:defRPr>
      </a:lvl4pPr>
      <a:lvl5pPr marL="720725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5pPr>
      <a:lvl6pPr marL="11779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6pPr>
      <a:lvl7pPr marL="16351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7pPr>
      <a:lvl8pPr marL="20923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8pPr>
      <a:lvl9pPr marL="25495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66688" y="2606675"/>
            <a:ext cx="8834437" cy="3519488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altLang="de-DE" sz="3200" dirty="0">
                <a:solidFill>
                  <a:srgbClr val="0000FF"/>
                </a:solidFill>
              </a:rPr>
              <a:t>Vorlesung </a:t>
            </a:r>
            <a:r>
              <a:rPr lang="de-DE" altLang="de-DE" sz="3200" dirty="0" err="1" smtClean="0">
                <a:solidFill>
                  <a:srgbClr val="0000FF"/>
                </a:solidFill>
              </a:rPr>
              <a:t>HsH</a:t>
            </a:r>
            <a:r>
              <a:rPr lang="de-DE" altLang="de-DE" sz="3200" dirty="0" smtClean="0">
                <a:solidFill>
                  <a:srgbClr val="0000FF"/>
                </a:solidFill>
              </a:rPr>
              <a:t>: </a:t>
            </a:r>
            <a:r>
              <a:rPr lang="de-DE" altLang="de-DE" sz="3200" dirty="0">
                <a:solidFill>
                  <a:srgbClr val="0000FF"/>
                </a:solidFill>
              </a:rPr>
              <a:t>SS </a:t>
            </a:r>
            <a:r>
              <a:rPr lang="de-DE" altLang="de-DE" sz="3200" dirty="0" smtClean="0">
                <a:solidFill>
                  <a:srgbClr val="0000FF"/>
                </a:solidFill>
              </a:rPr>
              <a:t>2017</a:t>
            </a:r>
            <a:endParaRPr lang="de-DE" altLang="de-DE" sz="3200" dirty="0">
              <a:solidFill>
                <a:srgbClr val="0000FF"/>
              </a:solidFill>
            </a:endParaRPr>
          </a:p>
          <a:p>
            <a:pPr algn="ctr"/>
            <a:r>
              <a:rPr lang="de-DE" altLang="de-DE" sz="2400" dirty="0">
                <a:solidFill>
                  <a:srgbClr val="0000FF"/>
                </a:solidFill>
              </a:rPr>
              <a:t>Ulrich J. Schrewe</a:t>
            </a:r>
          </a:p>
          <a:p>
            <a:pPr latinLnBrk="1" hangingPunct="0"/>
            <a:r>
              <a:rPr lang="de-DE" altLang="de-DE" b="1" dirty="0">
                <a:solidFill>
                  <a:srgbClr val="008000"/>
                </a:solidFill>
                <a:latin typeface="Comic Sans MS" panose="030F0702030302020204" pitchFamily="66" charset="0"/>
              </a:rPr>
              <a:t>Themen:</a:t>
            </a:r>
          </a:p>
          <a:p>
            <a:pPr latinLnBrk="1" hangingPunct="0"/>
            <a:r>
              <a:rPr lang="de-DE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Anwendung kernphysikalischer Messverfahren in </a:t>
            </a:r>
          </a:p>
          <a:p>
            <a:pPr latinLnBrk="1" hangingPunct="0"/>
            <a:r>
              <a:rPr lang="de-DE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der industriellen Messtechnik</a:t>
            </a:r>
          </a:p>
          <a:p>
            <a:pPr latinLnBrk="1" hangingPunct="0"/>
            <a:r>
              <a:rPr lang="de-DE" altLang="de-DE" dirty="0">
                <a:solidFill>
                  <a:srgbClr val="008000"/>
                </a:solidFill>
                <a:latin typeface="Comic Sans MS" panose="030F0702030302020204" pitchFamily="66" charset="0"/>
                <a:sym typeface="Monotype Sorts" pitchFamily="2" charset="2"/>
              </a:rPr>
              <a:t>Eigenschaften ionisierender Strahlung </a:t>
            </a:r>
            <a:endParaRPr lang="de-DE" altLang="de-DE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de-DE" altLang="de-DE" dirty="0">
                <a:solidFill>
                  <a:srgbClr val="008000"/>
                </a:solidFill>
                <a:latin typeface="Comic Sans MS" panose="030F0702030302020204" pitchFamily="66" charset="0"/>
              </a:rPr>
              <a:t>Strahlungswirkung - Strahlenschutz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052736"/>
            <a:ext cx="6265863" cy="1368425"/>
          </a:xfrm>
          <a:noFill/>
          <a:ln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de-DE" altLang="de-DE" sz="4800" b="1" dirty="0">
                <a:latin typeface="Comic Sans MS" panose="030F0702030302020204" pitchFamily="66" charset="0"/>
              </a:rPr>
              <a:t>Radioökologie und Strahlenschutz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58738"/>
            <a:ext cx="3873922" cy="568325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Energiedosis </a:t>
            </a:r>
            <a:r>
              <a:rPr lang="de-DE" altLang="de-DE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65171"/>
            <a:ext cx="8907288" cy="5029200"/>
          </a:xfrm>
        </p:spPr>
        <p:txBody>
          <a:bodyPr/>
          <a:lstStyle/>
          <a:p>
            <a:r>
              <a:rPr lang="de-DE" altLang="de-DE" b="1" dirty="0" smtClean="0">
                <a:solidFill>
                  <a:srgbClr val="0000CC"/>
                </a:solidFill>
              </a:rPr>
              <a:t>Definition: </a:t>
            </a:r>
            <a:r>
              <a:rPr lang="de-DE" altLang="de-DE" dirty="0" smtClean="0">
                <a:solidFill>
                  <a:srgbClr val="0000CC"/>
                </a:solidFill>
              </a:rPr>
              <a:t>Energiedosis </a:t>
            </a:r>
            <a:r>
              <a:rPr lang="de-DE" altLang="de-DE" i="1" dirty="0"/>
              <a:t>D</a:t>
            </a:r>
            <a:r>
              <a:rPr lang="de-DE" altLang="de-DE" dirty="0">
                <a:solidFill>
                  <a:srgbClr val="0000CC"/>
                </a:solidFill>
              </a:rPr>
              <a:t> ist die mittlere Energie      , die durch ionisierende Strahlung auf das Material im </a:t>
            </a:r>
            <a:r>
              <a:rPr lang="de-DE" altLang="de-DE" dirty="0" smtClean="0">
                <a:solidFill>
                  <a:srgbClr val="0000CC"/>
                </a:solidFill>
              </a:rPr>
              <a:t>Volumen-element </a:t>
            </a:r>
            <a:r>
              <a:rPr lang="de-DE" altLang="de-DE" dirty="0" err="1"/>
              <a:t>d</a:t>
            </a:r>
            <a:r>
              <a:rPr lang="de-DE" altLang="de-DE" i="1" dirty="0" err="1"/>
              <a:t>V</a:t>
            </a:r>
            <a:r>
              <a:rPr lang="de-DE" altLang="de-DE" dirty="0">
                <a:solidFill>
                  <a:srgbClr val="0000CC"/>
                </a:solidFill>
              </a:rPr>
              <a:t>  mit der Masse </a:t>
            </a:r>
            <a:r>
              <a:rPr lang="de-DE" altLang="de-DE" i="1" dirty="0" err="1"/>
              <a:t>dm</a:t>
            </a:r>
            <a:r>
              <a:rPr lang="de-DE" altLang="de-DE" dirty="0"/>
              <a:t> = </a:t>
            </a:r>
            <a:r>
              <a:rPr lang="de-DE" altLang="de-DE" i="1" dirty="0" smtClean="0">
                <a:latin typeface="Symbol" panose="05050102010706020507" pitchFamily="18" charset="2"/>
              </a:rPr>
              <a:t>r</a:t>
            </a:r>
            <a:r>
              <a:rPr lang="de-DE" altLang="de-DE" i="1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ּ</a:t>
            </a:r>
            <a:r>
              <a:rPr lang="de-DE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de-DE" altLang="de-DE" dirty="0" err="1" smtClean="0"/>
              <a:t>d</a:t>
            </a:r>
            <a:r>
              <a:rPr lang="de-DE" altLang="de-DE" i="1" dirty="0" err="1" smtClean="0"/>
              <a:t>V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übertragen </a:t>
            </a:r>
            <a:r>
              <a:rPr lang="de-DE" altLang="de-DE" dirty="0">
                <a:solidFill>
                  <a:srgbClr val="0000CC"/>
                </a:solidFill>
              </a:rPr>
              <a:t>wird.</a:t>
            </a:r>
          </a:p>
          <a:p>
            <a:endParaRPr lang="de-DE" altLang="de-DE" dirty="0">
              <a:solidFill>
                <a:srgbClr val="3366FF"/>
              </a:solidFill>
            </a:endParaRPr>
          </a:p>
          <a:p>
            <a:endParaRPr lang="de-DE" altLang="de-DE" dirty="0">
              <a:solidFill>
                <a:srgbClr val="3366FF"/>
              </a:solidFill>
            </a:endParaRPr>
          </a:p>
          <a:p>
            <a:endParaRPr lang="de-DE" altLang="de-DE" sz="1600" dirty="0">
              <a:solidFill>
                <a:srgbClr val="3366FF"/>
              </a:solidFill>
            </a:endParaRPr>
          </a:p>
          <a:p>
            <a:r>
              <a:rPr lang="de-DE" altLang="de-DE" dirty="0">
                <a:solidFill>
                  <a:srgbClr val="008000"/>
                </a:solidFill>
              </a:rPr>
              <a:t>Die Einheit von </a:t>
            </a:r>
            <a:r>
              <a:rPr lang="de-DE" altLang="de-DE" i="1" dirty="0"/>
              <a:t>D</a:t>
            </a:r>
            <a:r>
              <a:rPr lang="de-DE" altLang="de-DE" dirty="0">
                <a:solidFill>
                  <a:schemeClr val="accent1"/>
                </a:solidFill>
              </a:rPr>
              <a:t> </a:t>
            </a:r>
            <a:r>
              <a:rPr lang="de-DE" altLang="de-DE" dirty="0">
                <a:solidFill>
                  <a:srgbClr val="008000"/>
                </a:solidFill>
              </a:rPr>
              <a:t>ist:</a:t>
            </a:r>
            <a:r>
              <a:rPr lang="de-DE" altLang="de-DE" dirty="0">
                <a:solidFill>
                  <a:schemeClr val="accent1"/>
                </a:solidFill>
              </a:rPr>
              <a:t> </a:t>
            </a:r>
            <a:r>
              <a:rPr lang="de-DE" altLang="de-DE" dirty="0"/>
              <a:t>Gray (Gy), 1 Gy = 1 J kg</a:t>
            </a:r>
            <a:r>
              <a:rPr lang="de-DE" altLang="de-DE" baseline="30000" dirty="0"/>
              <a:t>-1</a:t>
            </a:r>
            <a:endParaRPr lang="de-DE" altLang="de-DE" dirty="0"/>
          </a:p>
        </p:txBody>
      </p:sp>
      <p:graphicFrame>
        <p:nvGraphicFramePr>
          <p:cNvPr id="775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61713"/>
              </p:ext>
            </p:extLst>
          </p:nvPr>
        </p:nvGraphicFramePr>
        <p:xfrm>
          <a:off x="7514122" y="1708485"/>
          <a:ext cx="6096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4" name="Equation" r:id="rId3" imgW="228600" imgH="177480" progId="Equation.3">
                  <p:embed/>
                </p:oleObj>
              </mc:Choice>
              <mc:Fallback>
                <p:oleObj name="Equation" r:id="rId3" imgW="228600" imgH="177480" progId="Equation.3">
                  <p:embed/>
                  <p:pic>
                    <p:nvPicPr>
                      <p:cNvPr id="775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122" y="1708485"/>
                        <a:ext cx="6096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5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19729"/>
              </p:ext>
            </p:extLst>
          </p:nvPr>
        </p:nvGraphicFramePr>
        <p:xfrm>
          <a:off x="3059832" y="3129256"/>
          <a:ext cx="3052936" cy="115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5" name="Equation" r:id="rId5" imgW="1104840" imgH="419040" progId="Equation.3">
                  <p:embed/>
                </p:oleObj>
              </mc:Choice>
              <mc:Fallback>
                <p:oleObj name="Equation" r:id="rId5" imgW="1104840" imgH="419040" progId="Equation.3">
                  <p:embed/>
                  <p:pic>
                    <p:nvPicPr>
                      <p:cNvPr id="775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129256"/>
                        <a:ext cx="3052936" cy="115810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905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202726" y="4941168"/>
            <a:ext cx="8856984" cy="138499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 smtClean="0">
                <a:solidFill>
                  <a:srgbClr val="FF0000"/>
                </a:solidFill>
                <a:effectLst/>
                <a:latin typeface="+mn-lt"/>
              </a:rPr>
              <a:t>Die </a:t>
            </a:r>
            <a:r>
              <a:rPr lang="de-DE" altLang="de-DE" sz="2800" dirty="0">
                <a:solidFill>
                  <a:srgbClr val="FF0000"/>
                </a:solidFill>
                <a:effectLst/>
                <a:latin typeface="+mn-lt"/>
              </a:rPr>
              <a:t>Energiedosis </a:t>
            </a:r>
            <a:r>
              <a:rPr lang="de-DE" altLang="de-DE" sz="2800" i="1" dirty="0">
                <a:effectLst/>
                <a:latin typeface="+mn-lt"/>
              </a:rPr>
              <a:t>D</a:t>
            </a:r>
            <a:r>
              <a:rPr lang="de-DE" altLang="de-DE" sz="2800" dirty="0">
                <a:solidFill>
                  <a:srgbClr val="FF0000"/>
                </a:solidFill>
                <a:effectLst/>
                <a:latin typeface="+mn-lt"/>
              </a:rPr>
              <a:t> ist </a:t>
            </a:r>
            <a:r>
              <a:rPr lang="de-DE" altLang="de-DE" sz="2800" dirty="0" smtClean="0">
                <a:solidFill>
                  <a:srgbClr val="FF0000"/>
                </a:solidFill>
                <a:effectLst/>
                <a:latin typeface="+mn-lt"/>
              </a:rPr>
              <a:t>eine für die medizinische Strahlen-therapie geeignete Messgröße, da das hier Ausmaß der direkten biologischen Schädigung proportional zu </a:t>
            </a:r>
            <a:r>
              <a:rPr lang="de-DE" altLang="de-DE" sz="2800" i="1" dirty="0" smtClean="0">
                <a:effectLst/>
                <a:latin typeface="+mn-lt"/>
              </a:rPr>
              <a:t>D</a:t>
            </a:r>
            <a:r>
              <a:rPr lang="de-DE" altLang="de-DE" sz="2800" dirty="0" smtClean="0">
                <a:solidFill>
                  <a:srgbClr val="FF0000"/>
                </a:solidFill>
                <a:effectLst/>
                <a:latin typeface="+mn-lt"/>
              </a:rPr>
              <a:t> ist.</a:t>
            </a:r>
            <a:endParaRPr lang="de-DE" altLang="de-DE" sz="280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78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5248" y="116632"/>
            <a:ext cx="3419872" cy="1111348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Was </a:t>
            </a:r>
            <a:r>
              <a:rPr lang="de-DE" altLang="de-DE" dirty="0" smtClean="0">
                <a:solidFill>
                  <a:srgbClr val="FF0000"/>
                </a:solidFill>
              </a:rPr>
              <a:t>bedeutet </a:t>
            </a:r>
            <a:r>
              <a:rPr lang="de-DE" altLang="de-DE" dirty="0">
                <a:solidFill>
                  <a:srgbClr val="FF0000"/>
                </a:solidFill>
              </a:rPr>
              <a:t>1</a:t>
            </a:r>
            <a:r>
              <a:rPr lang="de-DE" altLang="de-DE" sz="1400" dirty="0">
                <a:solidFill>
                  <a:srgbClr val="FF0000"/>
                </a:solidFill>
              </a:rPr>
              <a:t> </a:t>
            </a:r>
            <a:r>
              <a:rPr lang="de-DE" altLang="de-DE" dirty="0" smtClean="0">
                <a:solidFill>
                  <a:srgbClr val="FF0000"/>
                </a:solidFill>
              </a:rPr>
              <a:t>Gy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51000"/>
            <a:ext cx="9036496" cy="4953000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Vergleich mit </a:t>
            </a:r>
            <a:r>
              <a:rPr lang="de-DE" altLang="de-DE" dirty="0" smtClean="0">
                <a:solidFill>
                  <a:srgbClr val="0000CC"/>
                </a:solidFill>
              </a:rPr>
              <a:t>der Wärmeenergie</a:t>
            </a:r>
            <a:r>
              <a:rPr lang="de-DE" altLang="de-DE" dirty="0">
                <a:solidFill>
                  <a:srgbClr val="0000CC"/>
                </a:solidFill>
              </a:rPr>
              <a:t>:</a:t>
            </a:r>
          </a:p>
          <a:p>
            <a:pPr>
              <a:buFontTx/>
              <a:buNone/>
            </a:pPr>
            <a:r>
              <a:rPr lang="de-DE" altLang="de-DE" sz="2400" i="1" dirty="0" smtClean="0"/>
              <a:t>c</a:t>
            </a:r>
            <a:r>
              <a:rPr lang="de-DE" altLang="de-DE" sz="2400" dirty="0" smtClean="0"/>
              <a:t> =</a:t>
            </a:r>
            <a:r>
              <a:rPr lang="de-DE" altLang="de-DE" sz="2400" dirty="0" smtClean="0">
                <a:solidFill>
                  <a:srgbClr val="0000CC"/>
                </a:solidFill>
              </a:rPr>
              <a:t> </a:t>
            </a:r>
            <a:r>
              <a:rPr lang="de-DE" altLang="de-DE" sz="2400" dirty="0">
                <a:solidFill>
                  <a:srgbClr val="0000CC"/>
                </a:solidFill>
              </a:rPr>
              <a:t>spezifische </a:t>
            </a:r>
            <a:r>
              <a:rPr lang="de-DE" altLang="de-DE" sz="2400" dirty="0" smtClean="0">
                <a:solidFill>
                  <a:srgbClr val="0000CC"/>
                </a:solidFill>
              </a:rPr>
              <a:t>Wärmekapazität, </a:t>
            </a:r>
            <a:r>
              <a:rPr lang="de-DE" altLang="de-DE" sz="2400" i="1" dirty="0" smtClean="0"/>
              <a:t>m</a:t>
            </a:r>
            <a:r>
              <a:rPr lang="de-DE" altLang="de-DE" sz="2400" dirty="0" smtClean="0"/>
              <a:t> =</a:t>
            </a:r>
            <a:r>
              <a:rPr lang="de-DE" altLang="de-DE" sz="2400" dirty="0" smtClean="0">
                <a:solidFill>
                  <a:srgbClr val="0000CC"/>
                </a:solidFill>
              </a:rPr>
              <a:t> Masse, </a:t>
            </a:r>
            <a:r>
              <a:rPr lang="de-DE" altLang="de-DE" sz="2400" dirty="0" smtClean="0">
                <a:sym typeface="Symbol" panose="05050102010706020507" pitchFamily="18" charset="2"/>
              </a:rPr>
              <a:t></a:t>
            </a:r>
            <a:r>
              <a:rPr lang="de-DE" altLang="de-DE" sz="2400" i="1" dirty="0">
                <a:sym typeface="Symbol" panose="05050102010706020507" pitchFamily="18" charset="2"/>
              </a:rPr>
              <a:t>T </a:t>
            </a:r>
            <a:r>
              <a:rPr lang="de-DE" altLang="de-DE" sz="2400" dirty="0">
                <a:sym typeface="Symbol" panose="05050102010706020507" pitchFamily="18" charset="2"/>
              </a:rPr>
              <a:t>=</a:t>
            </a:r>
            <a:r>
              <a:rPr lang="de-DE" altLang="de-DE" sz="2400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dirty="0" smtClean="0">
                <a:solidFill>
                  <a:srgbClr val="0000CC"/>
                </a:solidFill>
                <a:sym typeface="Symbol" panose="05050102010706020507" pitchFamily="18" charset="2"/>
              </a:rPr>
              <a:t>Temperaturänderung</a:t>
            </a:r>
            <a:endParaRPr lang="de-DE" altLang="de-DE" sz="24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de-DE" altLang="de-DE" dirty="0">
                <a:solidFill>
                  <a:srgbClr val="008000"/>
                </a:solidFill>
                <a:sym typeface="Symbol" panose="05050102010706020507" pitchFamily="18" charset="2"/>
              </a:rPr>
              <a:t>für </a:t>
            </a:r>
            <a:r>
              <a:rPr lang="de-DE" altLang="de-DE" dirty="0" smtClean="0">
                <a:solidFill>
                  <a:srgbClr val="008000"/>
                </a:solidFill>
                <a:sym typeface="Symbol" panose="05050102010706020507" pitchFamily="18" charset="2"/>
              </a:rPr>
              <a:t>Wasser ist:</a:t>
            </a:r>
            <a:endParaRPr lang="de-DE" altLang="de-DE" dirty="0">
              <a:solidFill>
                <a:srgbClr val="008000"/>
              </a:solidFill>
              <a:sym typeface="Symbol" panose="05050102010706020507" pitchFamily="18" charset="2"/>
            </a:endParaRPr>
          </a:p>
          <a:p>
            <a:endParaRPr lang="de-DE" altLang="de-DE" b="1" dirty="0" smtClean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endParaRPr lang="de-DE" altLang="de-DE" sz="1600" b="1" dirty="0">
              <a:solidFill>
                <a:schemeClr val="accent1"/>
              </a:solidFill>
              <a:sym typeface="Symbol" panose="05050102010706020507" pitchFamily="18" charset="2"/>
            </a:endParaRPr>
          </a:p>
          <a:p>
            <a:r>
              <a:rPr lang="de-DE" altLang="de-DE" sz="2400" b="1" dirty="0" smtClean="0">
                <a:solidFill>
                  <a:srgbClr val="008000"/>
                </a:solidFill>
                <a:sym typeface="Symbol" panose="05050102010706020507" pitchFamily="18" charset="2"/>
              </a:rPr>
              <a:t>Folgerung</a:t>
            </a:r>
            <a:r>
              <a:rPr lang="de-DE" altLang="de-DE" sz="2400" b="1" dirty="0">
                <a:solidFill>
                  <a:srgbClr val="008000"/>
                </a:solidFill>
                <a:sym typeface="Symbol" panose="05050102010706020507" pitchFamily="18" charset="2"/>
              </a:rPr>
              <a:t>:</a:t>
            </a:r>
            <a:r>
              <a:rPr lang="de-DE" altLang="de-DE" sz="2400" dirty="0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dirty="0" smtClean="0">
                <a:solidFill>
                  <a:srgbClr val="008000"/>
                </a:solidFill>
                <a:sym typeface="Symbol" panose="05050102010706020507" pitchFamily="18" charset="2"/>
              </a:rPr>
              <a:t>Es werden </a:t>
            </a:r>
            <a:r>
              <a:rPr lang="de-DE" altLang="de-DE" sz="2400" dirty="0" smtClean="0">
                <a:sym typeface="Symbol" panose="05050102010706020507" pitchFamily="18" charset="2"/>
              </a:rPr>
              <a:t>4182 </a:t>
            </a:r>
            <a:r>
              <a:rPr lang="de-DE" altLang="de-DE" sz="2400" dirty="0">
                <a:sym typeface="Symbol" panose="05050102010706020507" pitchFamily="18" charset="2"/>
              </a:rPr>
              <a:t>J kg</a:t>
            </a:r>
            <a:r>
              <a:rPr lang="de-DE" altLang="de-DE" sz="2400" baseline="30000" dirty="0">
                <a:sym typeface="Symbol" panose="05050102010706020507" pitchFamily="18" charset="2"/>
              </a:rPr>
              <a:t>-1</a:t>
            </a:r>
            <a:r>
              <a:rPr lang="de-DE" altLang="de-DE" sz="2400" dirty="0">
                <a:sym typeface="Symbol" panose="05050102010706020507" pitchFamily="18" charset="2"/>
              </a:rPr>
              <a:t> </a:t>
            </a:r>
            <a:r>
              <a:rPr lang="de-DE" altLang="de-DE" sz="2400" dirty="0" smtClean="0">
                <a:sym typeface="Symbol" panose="05050102010706020507" pitchFamily="18" charset="2"/>
              </a:rPr>
              <a:t>= 4182 Gy </a:t>
            </a:r>
            <a:r>
              <a:rPr lang="de-DE" altLang="de-DE" sz="2400" dirty="0" smtClean="0">
                <a:solidFill>
                  <a:srgbClr val="008000"/>
                </a:solidFill>
                <a:sym typeface="Symbol" panose="05050102010706020507" pitchFamily="18" charset="2"/>
              </a:rPr>
              <a:t>benötigt</a:t>
            </a:r>
            <a:r>
              <a:rPr lang="de-DE" altLang="de-DE" sz="2400" dirty="0">
                <a:solidFill>
                  <a:srgbClr val="008000"/>
                </a:solidFill>
                <a:sym typeface="Symbol" panose="05050102010706020507" pitchFamily="18" charset="2"/>
              </a:rPr>
              <a:t>, um </a:t>
            </a:r>
            <a:r>
              <a:rPr lang="de-DE" altLang="de-DE" sz="2400" dirty="0" smtClean="0">
                <a:sym typeface="Symbol" panose="05050102010706020507" pitchFamily="18" charset="2"/>
              </a:rPr>
              <a:t>1 kg</a:t>
            </a:r>
            <a:r>
              <a:rPr lang="de-DE" altLang="de-DE" sz="2400" dirty="0" smtClean="0">
                <a:solidFill>
                  <a:srgbClr val="008000"/>
                </a:solidFill>
                <a:sym typeface="Symbol" panose="05050102010706020507" pitchFamily="18" charset="2"/>
              </a:rPr>
              <a:t> Wasser durch Bestrahlung um </a:t>
            </a:r>
            <a:r>
              <a:rPr lang="de-DE" altLang="de-DE" sz="2400" dirty="0" smtClean="0">
                <a:sym typeface="Symbol" panose="05050102010706020507" pitchFamily="18" charset="2"/>
              </a:rPr>
              <a:t>1 </a:t>
            </a:r>
            <a:r>
              <a:rPr lang="de-DE" altLang="de-DE" sz="2400" dirty="0">
                <a:sym typeface="Symbol" panose="05050102010706020507" pitchFamily="18" charset="2"/>
              </a:rPr>
              <a:t>K</a:t>
            </a:r>
            <a:r>
              <a:rPr lang="de-DE" altLang="de-DE" sz="2400" dirty="0">
                <a:solidFill>
                  <a:srgbClr val="008000"/>
                </a:solidFill>
                <a:sym typeface="Symbol" panose="05050102010706020507" pitchFamily="18" charset="2"/>
              </a:rPr>
              <a:t> zu erwärmen.</a:t>
            </a:r>
          </a:p>
          <a:p>
            <a:r>
              <a:rPr lang="de-DE" altLang="de-DE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Umkehrung: Die Energiedosis </a:t>
            </a:r>
            <a:r>
              <a:rPr lang="de-DE" altLang="de-DE" sz="2400" dirty="0" smtClean="0">
                <a:sym typeface="Symbol" panose="05050102010706020507" pitchFamily="18" charset="2"/>
              </a:rPr>
              <a:t>1 Gy</a:t>
            </a:r>
            <a:r>
              <a:rPr lang="de-DE" altLang="de-DE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de-DE" altLang="de-DE" sz="2400" dirty="0">
                <a:solidFill>
                  <a:srgbClr val="FF0000"/>
                </a:solidFill>
                <a:sym typeface="Symbol" panose="05050102010706020507" pitchFamily="18" charset="2"/>
              </a:rPr>
              <a:t>erwärmt Wasser um </a:t>
            </a:r>
            <a:r>
              <a:rPr lang="de-DE" altLang="de-DE" sz="2400" dirty="0">
                <a:sym typeface="Symbol" panose="05050102010706020507" pitchFamily="18" charset="2"/>
              </a:rPr>
              <a:t>(1/4182) K</a:t>
            </a:r>
          </a:p>
          <a:p>
            <a:pPr algn="ctr">
              <a:buFontTx/>
              <a:buNone/>
            </a:pPr>
            <a:endParaRPr lang="de-DE" altLang="de-DE" sz="1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854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73695"/>
              </p:ext>
            </p:extLst>
          </p:nvPr>
        </p:nvGraphicFramePr>
        <p:xfrm>
          <a:off x="5076056" y="1618898"/>
          <a:ext cx="2484784" cy="60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34" name="Equation" r:id="rId3" imgW="838080" imgH="203040" progId="Equation.DSMT4">
                  <p:embed/>
                </p:oleObj>
              </mc:Choice>
              <mc:Fallback>
                <p:oleObj name="Equation" r:id="rId3" imgW="838080" imgH="203040" progId="Equation.DSMT4">
                  <p:embed/>
                  <p:pic>
                    <p:nvPicPr>
                      <p:cNvPr id="85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618898"/>
                        <a:ext cx="2484784" cy="60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26912"/>
              </p:ext>
            </p:extLst>
          </p:nvPr>
        </p:nvGraphicFramePr>
        <p:xfrm>
          <a:off x="2267744" y="2635471"/>
          <a:ext cx="2592288" cy="49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35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85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5471"/>
                        <a:ext cx="2592288" cy="49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4022" name="Object 6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36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85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24" name="Text Box 8"/>
          <p:cNvSpPr txBox="1">
            <a:spLocks noChangeArrowheads="1"/>
          </p:cNvSpPr>
          <p:nvPr/>
        </p:nvSpPr>
        <p:spPr bwMode="auto">
          <a:xfrm>
            <a:off x="1319902" y="5188361"/>
            <a:ext cx="6389891" cy="461665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de-DE" altLang="de-DE" sz="2400" dirty="0">
                <a:effectLst/>
                <a:latin typeface="+mn-lt"/>
                <a:sym typeface="Symbol" panose="05050102010706020507" pitchFamily="18" charset="2"/>
              </a:rPr>
              <a:t>1 Gy</a:t>
            </a:r>
            <a:r>
              <a:rPr lang="de-DE" altLang="de-DE" sz="2400" dirty="0">
                <a:solidFill>
                  <a:schemeClr val="accent1"/>
                </a:solidFill>
                <a:effectLst/>
                <a:latin typeface="+mn-lt"/>
                <a:sym typeface="Symbol" panose="05050102010706020507" pitchFamily="18" charset="2"/>
              </a:rPr>
              <a:t> </a:t>
            </a:r>
            <a:r>
              <a:rPr lang="de-DE" altLang="de-DE" sz="24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bewirkt eine Erwärmung um </a:t>
            </a:r>
            <a:r>
              <a:rPr lang="de-DE" altLang="de-DE" sz="2400" dirty="0" smtClean="0">
                <a:effectLst/>
                <a:latin typeface="+mn-lt"/>
                <a:sym typeface="Symbol" panose="05050102010706020507" pitchFamily="18" charset="2"/>
              </a:rPr>
              <a:t></a:t>
            </a:r>
            <a:r>
              <a:rPr lang="de-DE" altLang="de-DE" sz="2400" i="1" dirty="0">
                <a:effectLst/>
                <a:latin typeface="+mn-lt"/>
                <a:sym typeface="Symbol" panose="05050102010706020507" pitchFamily="18" charset="2"/>
              </a:rPr>
              <a:t>T</a:t>
            </a:r>
            <a:r>
              <a:rPr lang="de-DE" altLang="de-DE" sz="2400" dirty="0">
                <a:effectLst/>
                <a:latin typeface="+mn-lt"/>
                <a:sym typeface="Symbol" panose="05050102010706020507" pitchFamily="18" charset="2"/>
              </a:rPr>
              <a:t> = 0,239 </a:t>
            </a:r>
            <a:r>
              <a:rPr lang="de-DE" altLang="de-DE" sz="2400" dirty="0" err="1">
                <a:effectLst/>
                <a:latin typeface="+mn-lt"/>
                <a:sym typeface="Symbol" panose="05050102010706020507" pitchFamily="18" charset="2"/>
              </a:rPr>
              <a:t>mK</a:t>
            </a:r>
            <a:endParaRPr lang="de-DE" altLang="de-DE" sz="2400" dirty="0">
              <a:effectLst/>
              <a:latin typeface="+mn-lt"/>
              <a:sym typeface="Symbol" panose="05050102010706020507" pitchFamily="18" charset="2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79869"/>
              </p:ext>
            </p:extLst>
          </p:nvPr>
        </p:nvGraphicFramePr>
        <p:xfrm>
          <a:off x="2916324" y="3083819"/>
          <a:ext cx="2664296" cy="80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37" name="Equation" r:id="rId9" imgW="1307880" imgH="393480" progId="Equation.DSMT4">
                  <p:embed/>
                </p:oleObj>
              </mc:Choice>
              <mc:Fallback>
                <p:oleObj name="Equation" r:id="rId9" imgW="1307880" imgH="393480" progId="Equation.DSMT4">
                  <p:embed/>
                  <p:pic>
                    <p:nvPicPr>
                      <p:cNvPr id="775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24" y="3083819"/>
                        <a:ext cx="2664296" cy="80182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905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07504" y="5747095"/>
            <a:ext cx="891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Die Erwärmung durch Strahlung ist also auch bei großer Dosis sehr gering. Trotzdem kann man eine Strahlungsdosis auch mit Hilfe von Temperaturmessungen bestimmen (Kalorimetrie).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5736" y="28673"/>
            <a:ext cx="3528392" cy="16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8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0" y="4671"/>
            <a:ext cx="4572000" cy="553765"/>
          </a:xfrm>
        </p:spPr>
        <p:txBody>
          <a:bodyPr/>
          <a:lstStyle/>
          <a:p>
            <a:r>
              <a:rPr lang="de-DE" dirty="0" smtClean="0"/>
              <a:t>Äquivalentdosis </a:t>
            </a:r>
            <a:r>
              <a:rPr lang="de-DE" i="1" dirty="0" smtClean="0"/>
              <a:t>H</a:t>
            </a:r>
            <a:endParaRPr lang="de-DE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107504" y="1628800"/>
            <a:ext cx="89289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Die Äquivalentdosis </a:t>
            </a:r>
            <a:r>
              <a:rPr lang="de-DE" sz="2800" i="1" dirty="0" smtClean="0">
                <a:effectLst/>
                <a:latin typeface="+mn-lt"/>
                <a:sym typeface="Symbol" panose="05050102010706020507" pitchFamily="18" charset="2"/>
              </a:rPr>
              <a:t>H</a:t>
            </a:r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 dient zur Abschätzung der Wahrscheinlichkeit für stochastische Strahlenschäden (Spätfolgen, meist Krebserkrankungen).</a:t>
            </a:r>
          </a:p>
          <a:p>
            <a:endParaRPr lang="de-DE" sz="1600" dirty="0" smtClean="0">
              <a:effectLst/>
              <a:latin typeface="+mn-lt"/>
              <a:sym typeface="Symbol" panose="05050102010706020507" pitchFamily="18" charset="2"/>
            </a:endParaRPr>
          </a:p>
          <a:p>
            <a:endParaRPr lang="de-DE" sz="2800" dirty="0">
              <a:effectLst/>
              <a:latin typeface="+mn-lt"/>
              <a:sym typeface="Symbol" panose="05050102010706020507" pitchFamily="18" charset="2"/>
            </a:endParaRPr>
          </a:p>
          <a:p>
            <a:r>
              <a:rPr lang="de-DE" sz="28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Die Einheit von </a:t>
            </a:r>
            <a:r>
              <a:rPr lang="de-DE" sz="2800" i="1" dirty="0" smtClean="0">
                <a:effectLst/>
                <a:latin typeface="+mn-lt"/>
                <a:sym typeface="Symbol" panose="05050102010706020507" pitchFamily="18" charset="2"/>
              </a:rPr>
              <a:t>H</a:t>
            </a:r>
            <a:r>
              <a:rPr lang="de-DE" sz="28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 ist „Sievert“: </a:t>
            </a:r>
            <a:r>
              <a:rPr lang="de-DE" sz="2800" dirty="0" smtClean="0">
                <a:effectLst/>
                <a:latin typeface="+mn-lt"/>
                <a:sym typeface="Symbol" panose="05050102010706020507" pitchFamily="18" charset="2"/>
              </a:rPr>
              <a:t>1Sv = 1 J kg</a:t>
            </a:r>
            <a:r>
              <a:rPr lang="de-DE" sz="2800" baseline="30000" dirty="0" smtClean="0">
                <a:effectLst/>
                <a:latin typeface="+mn-lt"/>
                <a:sym typeface="Symbol" panose="05050102010706020507" pitchFamily="18" charset="2"/>
              </a:rPr>
              <a:t>-1</a:t>
            </a:r>
          </a:p>
          <a:p>
            <a:endParaRPr lang="de-DE" dirty="0" smtClean="0">
              <a:effectLst/>
              <a:latin typeface="+mn-lt"/>
              <a:sym typeface="Symbol" panose="05050102010706020507" pitchFamily="18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Der Qualitätsfaktor                   ist Funktion des linearen Energieübertragungs-vermögens </a:t>
            </a:r>
            <a:r>
              <a:rPr lang="de-DE" sz="2000" i="1" dirty="0" smtClean="0">
                <a:effectLst/>
                <a:latin typeface="+mn-lt"/>
                <a:sym typeface="Symbol" panose="05050102010706020507" pitchFamily="18" charset="2"/>
              </a:rPr>
              <a:t>L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. </a:t>
            </a:r>
            <a:r>
              <a:rPr lang="de-DE" sz="2000" i="1" dirty="0" smtClean="0">
                <a:effectLst/>
                <a:latin typeface="+mn-lt"/>
                <a:sym typeface="Symbol" panose="05050102010706020507" pitchFamily="18" charset="2"/>
              </a:rPr>
              <a:t>L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 bezeichnet die Energie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, die geladene Teilchen pro Längeneinheit entlang ihrer Bahn abgeben (</a:t>
            </a:r>
            <a:r>
              <a:rPr lang="de-DE" sz="2000" i="1" dirty="0">
                <a:effectLst/>
                <a:latin typeface="+mn-lt"/>
                <a:sym typeface="Symbol" panose="05050102010706020507" pitchFamily="18" charset="2"/>
              </a:rPr>
              <a:t>L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 = </a:t>
            </a:r>
            <a:r>
              <a:rPr lang="de-DE" sz="2000" i="1" dirty="0" smtClean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- linear </a:t>
            </a:r>
            <a:r>
              <a:rPr lang="de-DE" sz="2000" dirty="0" err="1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energy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tranfer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). </a:t>
            </a:r>
          </a:p>
          <a:p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Übliche 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Einheit des </a:t>
            </a:r>
            <a:r>
              <a:rPr lang="de-DE" sz="2000" i="1" dirty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: </a:t>
            </a:r>
            <a:r>
              <a:rPr lang="de-DE" sz="2000" dirty="0">
                <a:effectLst/>
                <a:latin typeface="+mn-lt"/>
                <a:sym typeface="Symbol" panose="05050102010706020507" pitchFamily="18" charset="2"/>
              </a:rPr>
              <a:t>1 </a:t>
            </a:r>
            <a:r>
              <a:rPr lang="de-DE" sz="2000" dirty="0" err="1">
                <a:effectLst/>
                <a:latin typeface="+mn-lt"/>
                <a:sym typeface="Symbol" panose="05050102010706020507" pitchFamily="18" charset="2"/>
              </a:rPr>
              <a:t>keV</a:t>
            </a:r>
            <a:r>
              <a:rPr lang="de-DE" sz="2000" dirty="0">
                <a:effectLst/>
                <a:latin typeface="+mn-lt"/>
                <a:sym typeface="Symbol" panose="05050102010706020507" pitchFamily="18" charset="2"/>
              </a:rPr>
              <a:t> </a:t>
            </a:r>
            <a:r>
              <a:rPr lang="de-DE" sz="2000" dirty="0" smtClean="0">
                <a:effectLst/>
                <a:latin typeface="+mn-lt"/>
                <a:sym typeface="Symbol" panose="05050102010706020507" pitchFamily="18" charset="2"/>
              </a:rPr>
              <a:t>µm</a:t>
            </a:r>
            <a:r>
              <a:rPr lang="de-DE" sz="2000" baseline="30000" dirty="0" smtClean="0">
                <a:effectLst/>
                <a:latin typeface="+mn-lt"/>
                <a:sym typeface="Symbol" panose="05050102010706020507" pitchFamily="18" charset="2"/>
              </a:rPr>
              <a:t>-1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.</a:t>
            </a:r>
          </a:p>
          <a:p>
            <a:endParaRPr lang="de-DE" sz="800" dirty="0" smtClean="0">
              <a:solidFill>
                <a:srgbClr val="FF0000"/>
              </a:solidFill>
              <a:effectLst/>
              <a:latin typeface="+mn-lt"/>
              <a:sym typeface="Symbol" panose="05050102010706020507" pitchFamily="18" charset="2"/>
            </a:endParaRPr>
          </a:p>
          <a:p>
            <a:r>
              <a:rPr lang="de-DE" sz="24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Die Äquivalentdosis </a:t>
            </a:r>
            <a:r>
              <a:rPr lang="de-DE" sz="2400" i="1" dirty="0" smtClean="0">
                <a:effectLst/>
                <a:latin typeface="+mn-lt"/>
                <a:sym typeface="Symbol" panose="05050102010706020507" pitchFamily="18" charset="2"/>
              </a:rPr>
              <a:t>H</a:t>
            </a:r>
            <a:r>
              <a:rPr lang="de-DE" sz="24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 soll unterschiedlich Wirkungen verschiedener Strahlenarten ausgleichen: Gleiches </a:t>
            </a:r>
            <a:r>
              <a:rPr lang="de-DE" sz="2400" i="1" dirty="0" smtClean="0">
                <a:effectLst/>
                <a:latin typeface="+mn-lt"/>
                <a:sym typeface="Symbol" panose="05050102010706020507" pitchFamily="18" charset="2"/>
              </a:rPr>
              <a:t>H</a:t>
            </a:r>
            <a:r>
              <a:rPr lang="de-DE" sz="24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 entspricht gleichem Risiko.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20109"/>
              </p:ext>
            </p:extLst>
          </p:nvPr>
        </p:nvGraphicFramePr>
        <p:xfrm>
          <a:off x="881590" y="2996952"/>
          <a:ext cx="738081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2" name="Equation" r:id="rId3" imgW="2603160" imgH="203040" progId="Equation.DSMT4">
                  <p:embed/>
                </p:oleObj>
              </mc:Choice>
              <mc:Fallback>
                <p:oleObj name="Equation" r:id="rId3" imgW="2603160" imgH="203040" progId="Equation.DSMT4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590" y="2996952"/>
                        <a:ext cx="7380819" cy="57606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51617"/>
              </p:ext>
            </p:extLst>
          </p:nvPr>
        </p:nvGraphicFramePr>
        <p:xfrm>
          <a:off x="2267744" y="4177438"/>
          <a:ext cx="1080120" cy="35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3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4177438"/>
                        <a:ext cx="1080120" cy="352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453414" y="836712"/>
            <a:ext cx="3615157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effectLst/>
                <a:latin typeface="+mn-lt"/>
                <a:sym typeface="Symbol" panose="05050102010706020507" pitchFamily="18" charset="2"/>
              </a:rPr>
              <a:t>Wichtiger Grenzwert:</a:t>
            </a:r>
          </a:p>
          <a:p>
            <a:r>
              <a:rPr lang="de-DE" sz="1800" dirty="0" smtClean="0">
                <a:effectLst/>
                <a:latin typeface="+mn-lt"/>
                <a:sym typeface="Symbol" panose="05050102010706020507" pitchFamily="18" charset="2"/>
              </a:rPr>
              <a:t>Normalbevölkerung: 1 </a:t>
            </a:r>
            <a:r>
              <a:rPr lang="de-DE" sz="1800" dirty="0" err="1" smtClean="0">
                <a:effectLst/>
                <a:latin typeface="+mn-lt"/>
                <a:sym typeface="Symbol" panose="05050102010706020507" pitchFamily="18" charset="2"/>
              </a:rPr>
              <a:t>mSv</a:t>
            </a:r>
            <a:r>
              <a:rPr lang="de-DE" sz="1800" dirty="0" smtClean="0">
                <a:effectLst/>
                <a:latin typeface="+mn-lt"/>
                <a:sym typeface="Symbol" panose="05050102010706020507" pitchFamily="18" charset="2"/>
              </a:rPr>
              <a:t> pro Jahr.</a:t>
            </a:r>
          </a:p>
        </p:txBody>
      </p:sp>
    </p:spTree>
    <p:extLst>
      <p:ext uri="{BB962C8B-B14F-4D97-AF65-F5344CB8AC3E}">
        <p14:creationId xmlns:p14="http://schemas.microsoft.com/office/powerpoint/2010/main" val="267435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7640" y="36328"/>
            <a:ext cx="4893708" cy="1125444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Zelluläre und molekulare </a:t>
            </a:r>
            <a:r>
              <a:rPr lang="de-DE" altLang="de-DE" dirty="0" smtClean="0">
                <a:solidFill>
                  <a:srgbClr val="FF0000"/>
                </a:solidFill>
              </a:rPr>
              <a:t>Targets</a:t>
            </a:r>
            <a:endParaRPr lang="de-DE" altLang="de-DE" dirty="0">
              <a:solidFill>
                <a:srgbClr val="FF0000"/>
              </a:solidFill>
            </a:endParaRPr>
          </a:p>
        </p:txBody>
      </p:sp>
      <p:grpSp>
        <p:nvGrpSpPr>
          <p:cNvPr id="786435" name="Group 3"/>
          <p:cNvGrpSpPr>
            <a:grpSpLocks/>
          </p:cNvGrpSpPr>
          <p:nvPr/>
        </p:nvGrpSpPr>
        <p:grpSpPr bwMode="auto">
          <a:xfrm>
            <a:off x="539552" y="1772816"/>
            <a:ext cx="8153598" cy="4456088"/>
            <a:chOff x="315" y="885"/>
            <a:chExt cx="5140" cy="2873"/>
          </a:xfrm>
        </p:grpSpPr>
        <p:sp>
          <p:nvSpPr>
            <p:cNvPr id="786436" name="Rectangle 4"/>
            <p:cNvSpPr>
              <a:spLocks noChangeArrowheads="1"/>
            </p:cNvSpPr>
            <p:nvPr/>
          </p:nvSpPr>
          <p:spPr bwMode="auto">
            <a:xfrm>
              <a:off x="2652" y="2069"/>
              <a:ext cx="13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437" name="Rectangle 5"/>
            <p:cNvSpPr>
              <a:spLocks noChangeArrowheads="1"/>
            </p:cNvSpPr>
            <p:nvPr/>
          </p:nvSpPr>
          <p:spPr bwMode="auto">
            <a:xfrm>
              <a:off x="674" y="1015"/>
              <a:ext cx="105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6438" name="Group 6"/>
            <p:cNvGrpSpPr>
              <a:grpSpLocks/>
            </p:cNvGrpSpPr>
            <p:nvPr/>
          </p:nvGrpSpPr>
          <p:grpSpPr bwMode="auto">
            <a:xfrm>
              <a:off x="574" y="885"/>
              <a:ext cx="1105" cy="1079"/>
              <a:chOff x="414" y="1783"/>
              <a:chExt cx="1458" cy="1193"/>
            </a:xfrm>
          </p:grpSpPr>
          <p:sp>
            <p:nvSpPr>
              <p:cNvPr id="786439" name="Rectangle 7"/>
              <p:cNvSpPr>
                <a:spLocks noChangeArrowheads="1"/>
              </p:cNvSpPr>
              <p:nvPr/>
            </p:nvSpPr>
            <p:spPr bwMode="auto">
              <a:xfrm>
                <a:off x="414" y="1783"/>
                <a:ext cx="46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600">
                    <a:solidFill>
                      <a:srgbClr val="FF0000"/>
                    </a:solidFill>
                  </a:rPr>
                  <a:t>           </a:t>
                </a:r>
                <a:endParaRPr lang="de-DE" altLang="de-DE"/>
              </a:p>
            </p:txBody>
          </p:sp>
          <p:sp>
            <p:nvSpPr>
              <p:cNvPr id="786440" name="Rectangle 8"/>
              <p:cNvSpPr>
                <a:spLocks noChangeArrowheads="1"/>
              </p:cNvSpPr>
              <p:nvPr/>
            </p:nvSpPr>
            <p:spPr bwMode="auto">
              <a:xfrm>
                <a:off x="1467" y="2087"/>
                <a:ext cx="40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441" name="Rectangle 9"/>
              <p:cNvSpPr>
                <a:spLocks noChangeArrowheads="1"/>
              </p:cNvSpPr>
              <p:nvPr/>
            </p:nvSpPr>
            <p:spPr bwMode="auto">
              <a:xfrm>
                <a:off x="507" y="2169"/>
                <a:ext cx="586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442" name="Rectangle 10"/>
              <p:cNvSpPr>
                <a:spLocks noChangeArrowheads="1"/>
              </p:cNvSpPr>
              <p:nvPr/>
            </p:nvSpPr>
            <p:spPr bwMode="auto">
              <a:xfrm>
                <a:off x="462" y="2063"/>
                <a:ext cx="60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443" name="Rectangle 11"/>
              <p:cNvSpPr>
                <a:spLocks noChangeArrowheads="1"/>
              </p:cNvSpPr>
              <p:nvPr/>
            </p:nvSpPr>
            <p:spPr bwMode="auto">
              <a:xfrm>
                <a:off x="644" y="2164"/>
                <a:ext cx="8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600">
                    <a:solidFill>
                      <a:srgbClr val="000000"/>
                    </a:solidFill>
                  </a:rPr>
                  <a:t>  </a:t>
                </a:r>
                <a:endParaRPr lang="de-DE" altLang="de-DE"/>
              </a:p>
            </p:txBody>
          </p:sp>
          <p:sp>
            <p:nvSpPr>
              <p:cNvPr id="786444" name="Freeform 12"/>
              <p:cNvSpPr>
                <a:spLocks/>
              </p:cNvSpPr>
              <p:nvPr/>
            </p:nvSpPr>
            <p:spPr bwMode="auto">
              <a:xfrm>
                <a:off x="456" y="1992"/>
                <a:ext cx="1224" cy="984"/>
              </a:xfrm>
              <a:custGeom>
                <a:avLst/>
                <a:gdLst>
                  <a:gd name="T0" fmla="*/ 168 w 896"/>
                  <a:gd name="T1" fmla="*/ 264 h 760"/>
                  <a:gd name="T2" fmla="*/ 504 w 896"/>
                  <a:gd name="T3" fmla="*/ 24 h 760"/>
                  <a:gd name="T4" fmla="*/ 840 w 896"/>
                  <a:gd name="T5" fmla="*/ 120 h 760"/>
                  <a:gd name="T6" fmla="*/ 840 w 896"/>
                  <a:gd name="T7" fmla="*/ 360 h 760"/>
                  <a:gd name="T8" fmla="*/ 600 w 896"/>
                  <a:gd name="T9" fmla="*/ 648 h 760"/>
                  <a:gd name="T10" fmla="*/ 72 w 896"/>
                  <a:gd name="T11" fmla="*/ 696 h 760"/>
                  <a:gd name="T12" fmla="*/ 168 w 896"/>
                  <a:gd name="T13" fmla="*/ 264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6" h="760">
                    <a:moveTo>
                      <a:pt x="168" y="264"/>
                    </a:moveTo>
                    <a:cubicBezTo>
                      <a:pt x="240" y="152"/>
                      <a:pt x="392" y="48"/>
                      <a:pt x="504" y="24"/>
                    </a:cubicBezTo>
                    <a:cubicBezTo>
                      <a:pt x="616" y="0"/>
                      <a:pt x="784" y="64"/>
                      <a:pt x="840" y="120"/>
                    </a:cubicBezTo>
                    <a:cubicBezTo>
                      <a:pt x="896" y="176"/>
                      <a:pt x="880" y="272"/>
                      <a:pt x="840" y="360"/>
                    </a:cubicBezTo>
                    <a:cubicBezTo>
                      <a:pt x="800" y="448"/>
                      <a:pt x="728" y="592"/>
                      <a:pt x="600" y="648"/>
                    </a:cubicBezTo>
                    <a:cubicBezTo>
                      <a:pt x="472" y="704"/>
                      <a:pt x="144" y="760"/>
                      <a:pt x="72" y="696"/>
                    </a:cubicBezTo>
                    <a:cubicBezTo>
                      <a:pt x="0" y="632"/>
                      <a:pt x="96" y="376"/>
                      <a:pt x="168" y="264"/>
                    </a:cubicBezTo>
                    <a:close/>
                  </a:path>
                </a:pathLst>
              </a:custGeom>
              <a:solidFill>
                <a:srgbClr val="CCECFF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45" name="Freeform 13"/>
              <p:cNvSpPr>
                <a:spLocks/>
              </p:cNvSpPr>
              <p:nvPr/>
            </p:nvSpPr>
            <p:spPr bwMode="auto">
              <a:xfrm>
                <a:off x="726" y="2468"/>
                <a:ext cx="392" cy="352"/>
              </a:xfrm>
              <a:custGeom>
                <a:avLst/>
                <a:gdLst>
                  <a:gd name="T0" fmla="*/ 8 w 208"/>
                  <a:gd name="T1" fmla="*/ 160 h 272"/>
                  <a:gd name="T2" fmla="*/ 8 w 208"/>
                  <a:gd name="T3" fmla="*/ 64 h 272"/>
                  <a:gd name="T4" fmla="*/ 56 w 208"/>
                  <a:gd name="T5" fmla="*/ 16 h 272"/>
                  <a:gd name="T6" fmla="*/ 152 w 208"/>
                  <a:gd name="T7" fmla="*/ 16 h 272"/>
                  <a:gd name="T8" fmla="*/ 200 w 208"/>
                  <a:gd name="T9" fmla="*/ 112 h 272"/>
                  <a:gd name="T10" fmla="*/ 200 w 208"/>
                  <a:gd name="T11" fmla="*/ 208 h 272"/>
                  <a:gd name="T12" fmla="*/ 152 w 208"/>
                  <a:gd name="T13" fmla="*/ 256 h 272"/>
                  <a:gd name="T14" fmla="*/ 56 w 208"/>
                  <a:gd name="T15" fmla="*/ 256 h 272"/>
                  <a:gd name="T16" fmla="*/ 8 w 208"/>
                  <a:gd name="T17" fmla="*/ 16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72">
                    <a:moveTo>
                      <a:pt x="8" y="160"/>
                    </a:moveTo>
                    <a:cubicBezTo>
                      <a:pt x="0" y="128"/>
                      <a:pt x="0" y="88"/>
                      <a:pt x="8" y="64"/>
                    </a:cubicBezTo>
                    <a:cubicBezTo>
                      <a:pt x="16" y="40"/>
                      <a:pt x="32" y="24"/>
                      <a:pt x="56" y="16"/>
                    </a:cubicBezTo>
                    <a:cubicBezTo>
                      <a:pt x="80" y="8"/>
                      <a:pt x="128" y="0"/>
                      <a:pt x="152" y="16"/>
                    </a:cubicBezTo>
                    <a:cubicBezTo>
                      <a:pt x="176" y="32"/>
                      <a:pt x="192" y="80"/>
                      <a:pt x="200" y="112"/>
                    </a:cubicBezTo>
                    <a:cubicBezTo>
                      <a:pt x="208" y="144"/>
                      <a:pt x="208" y="184"/>
                      <a:pt x="200" y="208"/>
                    </a:cubicBezTo>
                    <a:cubicBezTo>
                      <a:pt x="192" y="232"/>
                      <a:pt x="176" y="248"/>
                      <a:pt x="152" y="256"/>
                    </a:cubicBezTo>
                    <a:cubicBezTo>
                      <a:pt x="128" y="264"/>
                      <a:pt x="80" y="272"/>
                      <a:pt x="56" y="256"/>
                    </a:cubicBezTo>
                    <a:cubicBezTo>
                      <a:pt x="32" y="240"/>
                      <a:pt x="16" y="192"/>
                      <a:pt x="8" y="160"/>
                    </a:cubicBezTo>
                    <a:close/>
                  </a:path>
                </a:pathLst>
              </a:custGeom>
              <a:solidFill>
                <a:srgbClr val="FFCCFF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46" name="Freeform 14"/>
              <p:cNvSpPr>
                <a:spLocks/>
              </p:cNvSpPr>
              <p:nvPr/>
            </p:nvSpPr>
            <p:spPr bwMode="auto">
              <a:xfrm>
                <a:off x="714" y="2486"/>
                <a:ext cx="411" cy="313"/>
              </a:xfrm>
              <a:custGeom>
                <a:avLst/>
                <a:gdLst>
                  <a:gd name="T0" fmla="*/ 75 w 411"/>
                  <a:gd name="T1" fmla="*/ 261 h 313"/>
                  <a:gd name="T2" fmla="*/ 161 w 411"/>
                  <a:gd name="T3" fmla="*/ 82 h 313"/>
                  <a:gd name="T4" fmla="*/ 263 w 411"/>
                  <a:gd name="T5" fmla="*/ 147 h 313"/>
                  <a:gd name="T6" fmla="*/ 83 w 411"/>
                  <a:gd name="T7" fmla="*/ 106 h 313"/>
                  <a:gd name="T8" fmla="*/ 294 w 411"/>
                  <a:gd name="T9" fmla="*/ 46 h 313"/>
                  <a:gd name="T10" fmla="*/ 183 w 411"/>
                  <a:gd name="T11" fmla="*/ 264 h 313"/>
                  <a:gd name="T12" fmla="*/ 200 w 411"/>
                  <a:gd name="T13" fmla="*/ 24 h 313"/>
                  <a:gd name="T14" fmla="*/ 29 w 411"/>
                  <a:gd name="T15" fmla="*/ 120 h 313"/>
                  <a:gd name="T16" fmla="*/ 377 w 411"/>
                  <a:gd name="T17" fmla="*/ 216 h 313"/>
                  <a:gd name="T18" fmla="*/ 234 w 411"/>
                  <a:gd name="T19" fmla="*/ 271 h 313"/>
                  <a:gd name="T20" fmla="*/ 255 w 411"/>
                  <a:gd name="T21" fmla="*/ 15 h 313"/>
                  <a:gd name="T22" fmla="*/ 144 w 411"/>
                  <a:gd name="T23" fmla="*/ 219 h 313"/>
                  <a:gd name="T24" fmla="*/ 125 w 411"/>
                  <a:gd name="T25" fmla="*/ 99 h 313"/>
                  <a:gd name="T26" fmla="*/ 351 w 411"/>
                  <a:gd name="T27" fmla="*/ 154 h 313"/>
                  <a:gd name="T28" fmla="*/ 155 w 411"/>
                  <a:gd name="T29" fmla="*/ 240 h 313"/>
                  <a:gd name="T30" fmla="*/ 120 w 411"/>
                  <a:gd name="T31" fmla="*/ 21 h 313"/>
                  <a:gd name="T32" fmla="*/ 206 w 411"/>
                  <a:gd name="T33" fmla="*/ 303 h 313"/>
                  <a:gd name="T34" fmla="*/ 338 w 411"/>
                  <a:gd name="T35" fmla="*/ 79 h 313"/>
                  <a:gd name="T36" fmla="*/ 189 w 411"/>
                  <a:gd name="T37" fmla="*/ 7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313">
                    <a:moveTo>
                      <a:pt x="75" y="261"/>
                    </a:moveTo>
                    <a:cubicBezTo>
                      <a:pt x="102" y="181"/>
                      <a:pt x="130" y="101"/>
                      <a:pt x="161" y="82"/>
                    </a:cubicBezTo>
                    <a:cubicBezTo>
                      <a:pt x="192" y="63"/>
                      <a:pt x="276" y="143"/>
                      <a:pt x="263" y="147"/>
                    </a:cubicBezTo>
                    <a:cubicBezTo>
                      <a:pt x="250" y="151"/>
                      <a:pt x="78" y="123"/>
                      <a:pt x="83" y="106"/>
                    </a:cubicBezTo>
                    <a:cubicBezTo>
                      <a:pt x="88" y="89"/>
                      <a:pt x="277" y="20"/>
                      <a:pt x="294" y="46"/>
                    </a:cubicBezTo>
                    <a:cubicBezTo>
                      <a:pt x="311" y="72"/>
                      <a:pt x="199" y="268"/>
                      <a:pt x="183" y="264"/>
                    </a:cubicBezTo>
                    <a:cubicBezTo>
                      <a:pt x="167" y="260"/>
                      <a:pt x="226" y="48"/>
                      <a:pt x="200" y="24"/>
                    </a:cubicBezTo>
                    <a:cubicBezTo>
                      <a:pt x="174" y="0"/>
                      <a:pt x="0" y="88"/>
                      <a:pt x="29" y="120"/>
                    </a:cubicBezTo>
                    <a:cubicBezTo>
                      <a:pt x="58" y="152"/>
                      <a:pt x="343" y="191"/>
                      <a:pt x="377" y="216"/>
                    </a:cubicBezTo>
                    <a:cubicBezTo>
                      <a:pt x="411" y="241"/>
                      <a:pt x="254" y="304"/>
                      <a:pt x="234" y="271"/>
                    </a:cubicBezTo>
                    <a:cubicBezTo>
                      <a:pt x="214" y="238"/>
                      <a:pt x="270" y="24"/>
                      <a:pt x="255" y="15"/>
                    </a:cubicBezTo>
                    <a:cubicBezTo>
                      <a:pt x="240" y="6"/>
                      <a:pt x="166" y="205"/>
                      <a:pt x="144" y="219"/>
                    </a:cubicBezTo>
                    <a:cubicBezTo>
                      <a:pt x="122" y="233"/>
                      <a:pt x="91" y="110"/>
                      <a:pt x="125" y="99"/>
                    </a:cubicBezTo>
                    <a:cubicBezTo>
                      <a:pt x="159" y="88"/>
                      <a:pt x="346" y="131"/>
                      <a:pt x="351" y="154"/>
                    </a:cubicBezTo>
                    <a:cubicBezTo>
                      <a:pt x="356" y="177"/>
                      <a:pt x="193" y="262"/>
                      <a:pt x="155" y="240"/>
                    </a:cubicBezTo>
                    <a:cubicBezTo>
                      <a:pt x="117" y="218"/>
                      <a:pt x="111" y="10"/>
                      <a:pt x="120" y="21"/>
                    </a:cubicBezTo>
                    <a:cubicBezTo>
                      <a:pt x="129" y="32"/>
                      <a:pt x="170" y="293"/>
                      <a:pt x="206" y="303"/>
                    </a:cubicBezTo>
                    <a:cubicBezTo>
                      <a:pt x="242" y="313"/>
                      <a:pt x="341" y="117"/>
                      <a:pt x="338" y="79"/>
                    </a:cubicBezTo>
                    <a:cubicBezTo>
                      <a:pt x="335" y="41"/>
                      <a:pt x="262" y="57"/>
                      <a:pt x="189" y="73"/>
                    </a:cubicBezTo>
                  </a:path>
                </a:pathLst>
              </a:custGeom>
              <a:noFill/>
              <a:ln w="19050" cap="flat" cmpd="sng">
                <a:solidFill>
                  <a:srgbClr val="FF00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47" name="Freeform 15"/>
              <p:cNvSpPr>
                <a:spLocks/>
              </p:cNvSpPr>
              <p:nvPr/>
            </p:nvSpPr>
            <p:spPr bwMode="auto">
              <a:xfrm>
                <a:off x="840" y="2106"/>
                <a:ext cx="323" cy="315"/>
              </a:xfrm>
              <a:custGeom>
                <a:avLst/>
                <a:gdLst>
                  <a:gd name="T0" fmla="*/ 42 w 362"/>
                  <a:gd name="T1" fmla="*/ 249 h 405"/>
                  <a:gd name="T2" fmla="*/ 165 w 362"/>
                  <a:gd name="T3" fmla="*/ 108 h 405"/>
                  <a:gd name="T4" fmla="*/ 291 w 362"/>
                  <a:gd name="T5" fmla="*/ 12 h 405"/>
                  <a:gd name="T6" fmla="*/ 348 w 362"/>
                  <a:gd name="T7" fmla="*/ 42 h 405"/>
                  <a:gd name="T8" fmla="*/ 204 w 362"/>
                  <a:gd name="T9" fmla="*/ 264 h 405"/>
                  <a:gd name="T10" fmla="*/ 45 w 362"/>
                  <a:gd name="T11" fmla="*/ 393 h 405"/>
                  <a:gd name="T12" fmla="*/ 0 w 362"/>
                  <a:gd name="T13" fmla="*/ 336 h 405"/>
                  <a:gd name="T14" fmla="*/ 42 w 362"/>
                  <a:gd name="T15" fmla="*/ 249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405">
                    <a:moveTo>
                      <a:pt x="42" y="249"/>
                    </a:moveTo>
                    <a:cubicBezTo>
                      <a:pt x="69" y="211"/>
                      <a:pt x="123" y="148"/>
                      <a:pt x="165" y="108"/>
                    </a:cubicBezTo>
                    <a:cubicBezTo>
                      <a:pt x="207" y="68"/>
                      <a:pt x="260" y="23"/>
                      <a:pt x="291" y="12"/>
                    </a:cubicBezTo>
                    <a:cubicBezTo>
                      <a:pt x="322" y="1"/>
                      <a:pt x="362" y="0"/>
                      <a:pt x="348" y="42"/>
                    </a:cubicBezTo>
                    <a:cubicBezTo>
                      <a:pt x="334" y="84"/>
                      <a:pt x="254" y="206"/>
                      <a:pt x="204" y="264"/>
                    </a:cubicBezTo>
                    <a:cubicBezTo>
                      <a:pt x="154" y="322"/>
                      <a:pt x="79" y="381"/>
                      <a:pt x="45" y="393"/>
                    </a:cubicBezTo>
                    <a:cubicBezTo>
                      <a:pt x="11" y="405"/>
                      <a:pt x="0" y="359"/>
                      <a:pt x="0" y="336"/>
                    </a:cubicBezTo>
                    <a:cubicBezTo>
                      <a:pt x="0" y="313"/>
                      <a:pt x="15" y="287"/>
                      <a:pt x="42" y="2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48" name="Freeform 16"/>
              <p:cNvSpPr>
                <a:spLocks/>
              </p:cNvSpPr>
              <p:nvPr/>
            </p:nvSpPr>
            <p:spPr bwMode="auto">
              <a:xfrm>
                <a:off x="863" y="2125"/>
                <a:ext cx="278" cy="274"/>
              </a:xfrm>
              <a:custGeom>
                <a:avLst/>
                <a:gdLst>
                  <a:gd name="T0" fmla="*/ 6 w 278"/>
                  <a:gd name="T1" fmla="*/ 251 h 274"/>
                  <a:gd name="T2" fmla="*/ 22 w 278"/>
                  <a:gd name="T3" fmla="*/ 266 h 274"/>
                  <a:gd name="T4" fmla="*/ 124 w 278"/>
                  <a:gd name="T5" fmla="*/ 203 h 274"/>
                  <a:gd name="T6" fmla="*/ 127 w 278"/>
                  <a:gd name="T7" fmla="*/ 154 h 274"/>
                  <a:gd name="T8" fmla="*/ 151 w 278"/>
                  <a:gd name="T9" fmla="*/ 121 h 274"/>
                  <a:gd name="T10" fmla="*/ 213 w 278"/>
                  <a:gd name="T11" fmla="*/ 92 h 274"/>
                  <a:gd name="T12" fmla="*/ 259 w 278"/>
                  <a:gd name="T13" fmla="*/ 50 h 274"/>
                  <a:gd name="T14" fmla="*/ 264 w 278"/>
                  <a:gd name="T15" fmla="*/ 1 h 274"/>
                  <a:gd name="T16" fmla="*/ 172 w 278"/>
                  <a:gd name="T17" fmla="*/ 44 h 274"/>
                  <a:gd name="T18" fmla="*/ 117 w 278"/>
                  <a:gd name="T19" fmla="*/ 94 h 274"/>
                  <a:gd name="T20" fmla="*/ 18 w 278"/>
                  <a:gd name="T21" fmla="*/ 194 h 274"/>
                  <a:gd name="T22" fmla="*/ 6 w 278"/>
                  <a:gd name="T23" fmla="*/ 25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274">
                    <a:moveTo>
                      <a:pt x="6" y="251"/>
                    </a:moveTo>
                    <a:cubicBezTo>
                      <a:pt x="7" y="263"/>
                      <a:pt x="2" y="274"/>
                      <a:pt x="22" y="266"/>
                    </a:cubicBezTo>
                    <a:cubicBezTo>
                      <a:pt x="42" y="258"/>
                      <a:pt x="107" y="222"/>
                      <a:pt x="124" y="203"/>
                    </a:cubicBezTo>
                    <a:cubicBezTo>
                      <a:pt x="141" y="184"/>
                      <a:pt x="122" y="168"/>
                      <a:pt x="127" y="154"/>
                    </a:cubicBezTo>
                    <a:cubicBezTo>
                      <a:pt x="132" y="140"/>
                      <a:pt x="137" y="131"/>
                      <a:pt x="151" y="121"/>
                    </a:cubicBezTo>
                    <a:cubicBezTo>
                      <a:pt x="165" y="111"/>
                      <a:pt x="195" y="104"/>
                      <a:pt x="213" y="92"/>
                    </a:cubicBezTo>
                    <a:cubicBezTo>
                      <a:pt x="231" y="80"/>
                      <a:pt x="251" y="65"/>
                      <a:pt x="259" y="50"/>
                    </a:cubicBezTo>
                    <a:cubicBezTo>
                      <a:pt x="267" y="35"/>
                      <a:pt x="278" y="2"/>
                      <a:pt x="264" y="1"/>
                    </a:cubicBezTo>
                    <a:cubicBezTo>
                      <a:pt x="250" y="0"/>
                      <a:pt x="196" y="29"/>
                      <a:pt x="172" y="44"/>
                    </a:cubicBezTo>
                    <a:cubicBezTo>
                      <a:pt x="148" y="59"/>
                      <a:pt x="143" y="69"/>
                      <a:pt x="117" y="94"/>
                    </a:cubicBezTo>
                    <a:cubicBezTo>
                      <a:pt x="91" y="119"/>
                      <a:pt x="36" y="168"/>
                      <a:pt x="18" y="194"/>
                    </a:cubicBezTo>
                    <a:cubicBezTo>
                      <a:pt x="0" y="220"/>
                      <a:pt x="5" y="239"/>
                      <a:pt x="6" y="251"/>
                    </a:cubicBezTo>
                    <a:close/>
                  </a:path>
                </a:pathLst>
              </a:custGeom>
              <a:solidFill>
                <a:srgbClr val="008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49" name="Freeform 17"/>
              <p:cNvSpPr>
                <a:spLocks/>
              </p:cNvSpPr>
              <p:nvPr/>
            </p:nvSpPr>
            <p:spPr bwMode="auto">
              <a:xfrm>
                <a:off x="1131" y="2214"/>
                <a:ext cx="418" cy="184"/>
              </a:xfrm>
              <a:custGeom>
                <a:avLst/>
                <a:gdLst>
                  <a:gd name="T0" fmla="*/ 175 w 515"/>
                  <a:gd name="T1" fmla="*/ 204 h 281"/>
                  <a:gd name="T2" fmla="*/ 106 w 515"/>
                  <a:gd name="T3" fmla="*/ 195 h 281"/>
                  <a:gd name="T4" fmla="*/ 78 w 515"/>
                  <a:gd name="T5" fmla="*/ 207 h 281"/>
                  <a:gd name="T6" fmla="*/ 100 w 515"/>
                  <a:gd name="T7" fmla="*/ 238 h 281"/>
                  <a:gd name="T8" fmla="*/ 181 w 515"/>
                  <a:gd name="T9" fmla="*/ 234 h 281"/>
                  <a:gd name="T10" fmla="*/ 231 w 515"/>
                  <a:gd name="T11" fmla="*/ 246 h 281"/>
                  <a:gd name="T12" fmla="*/ 274 w 515"/>
                  <a:gd name="T13" fmla="*/ 280 h 281"/>
                  <a:gd name="T14" fmla="*/ 333 w 515"/>
                  <a:gd name="T15" fmla="*/ 253 h 281"/>
                  <a:gd name="T16" fmla="*/ 243 w 515"/>
                  <a:gd name="T17" fmla="*/ 211 h 281"/>
                  <a:gd name="T18" fmla="*/ 244 w 515"/>
                  <a:gd name="T19" fmla="*/ 181 h 281"/>
                  <a:gd name="T20" fmla="*/ 414 w 515"/>
                  <a:gd name="T21" fmla="*/ 252 h 281"/>
                  <a:gd name="T22" fmla="*/ 462 w 515"/>
                  <a:gd name="T23" fmla="*/ 238 h 281"/>
                  <a:gd name="T24" fmla="*/ 300 w 515"/>
                  <a:gd name="T25" fmla="*/ 157 h 281"/>
                  <a:gd name="T26" fmla="*/ 139 w 515"/>
                  <a:gd name="T27" fmla="*/ 130 h 281"/>
                  <a:gd name="T28" fmla="*/ 160 w 515"/>
                  <a:gd name="T29" fmla="*/ 85 h 281"/>
                  <a:gd name="T30" fmla="*/ 288 w 515"/>
                  <a:gd name="T31" fmla="*/ 120 h 281"/>
                  <a:gd name="T32" fmla="*/ 378 w 515"/>
                  <a:gd name="T33" fmla="*/ 138 h 281"/>
                  <a:gd name="T34" fmla="*/ 462 w 515"/>
                  <a:gd name="T35" fmla="*/ 165 h 281"/>
                  <a:gd name="T36" fmla="*/ 474 w 515"/>
                  <a:gd name="T37" fmla="*/ 144 h 281"/>
                  <a:gd name="T38" fmla="*/ 214 w 515"/>
                  <a:gd name="T39" fmla="*/ 21 h 281"/>
                  <a:gd name="T40" fmla="*/ 73 w 515"/>
                  <a:gd name="T41" fmla="*/ 19 h 281"/>
                  <a:gd name="T42" fmla="*/ 72 w 515"/>
                  <a:gd name="T43" fmla="*/ 54 h 281"/>
                  <a:gd name="T44" fmla="*/ 117 w 515"/>
                  <a:gd name="T45" fmla="*/ 81 h 281"/>
                  <a:gd name="T46" fmla="*/ 103 w 515"/>
                  <a:gd name="T47" fmla="*/ 121 h 281"/>
                  <a:gd name="T48" fmla="*/ 31 w 515"/>
                  <a:gd name="T49" fmla="*/ 109 h 281"/>
                  <a:gd name="T50" fmla="*/ 10 w 515"/>
                  <a:gd name="T51" fmla="*/ 136 h 281"/>
                  <a:gd name="T52" fmla="*/ 93 w 515"/>
                  <a:gd name="T53" fmla="*/ 160 h 281"/>
                  <a:gd name="T54" fmla="*/ 186 w 515"/>
                  <a:gd name="T55" fmla="*/ 175 h 281"/>
                  <a:gd name="T56" fmla="*/ 204 w 515"/>
                  <a:gd name="T57" fmla="*/ 192 h 281"/>
                  <a:gd name="T58" fmla="*/ 175 w 515"/>
                  <a:gd name="T59" fmla="*/ 20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15" h="281">
                    <a:moveTo>
                      <a:pt x="175" y="204"/>
                    </a:moveTo>
                    <a:cubicBezTo>
                      <a:pt x="159" y="204"/>
                      <a:pt x="122" y="195"/>
                      <a:pt x="106" y="195"/>
                    </a:cubicBezTo>
                    <a:cubicBezTo>
                      <a:pt x="90" y="195"/>
                      <a:pt x="79" y="200"/>
                      <a:pt x="78" y="207"/>
                    </a:cubicBezTo>
                    <a:cubicBezTo>
                      <a:pt x="77" y="214"/>
                      <a:pt x="83" y="234"/>
                      <a:pt x="100" y="238"/>
                    </a:cubicBezTo>
                    <a:cubicBezTo>
                      <a:pt x="117" y="242"/>
                      <a:pt x="159" y="233"/>
                      <a:pt x="181" y="234"/>
                    </a:cubicBezTo>
                    <a:cubicBezTo>
                      <a:pt x="203" y="235"/>
                      <a:pt x="216" y="238"/>
                      <a:pt x="231" y="246"/>
                    </a:cubicBezTo>
                    <a:cubicBezTo>
                      <a:pt x="246" y="254"/>
                      <a:pt x="257" y="279"/>
                      <a:pt x="274" y="280"/>
                    </a:cubicBezTo>
                    <a:cubicBezTo>
                      <a:pt x="291" y="281"/>
                      <a:pt x="338" y="264"/>
                      <a:pt x="333" y="253"/>
                    </a:cubicBezTo>
                    <a:cubicBezTo>
                      <a:pt x="328" y="242"/>
                      <a:pt x="258" y="223"/>
                      <a:pt x="243" y="211"/>
                    </a:cubicBezTo>
                    <a:cubicBezTo>
                      <a:pt x="228" y="199"/>
                      <a:pt x="216" y="174"/>
                      <a:pt x="244" y="181"/>
                    </a:cubicBezTo>
                    <a:cubicBezTo>
                      <a:pt x="272" y="188"/>
                      <a:pt x="378" y="243"/>
                      <a:pt x="414" y="252"/>
                    </a:cubicBezTo>
                    <a:cubicBezTo>
                      <a:pt x="450" y="261"/>
                      <a:pt x="481" y="254"/>
                      <a:pt x="462" y="238"/>
                    </a:cubicBezTo>
                    <a:cubicBezTo>
                      <a:pt x="443" y="222"/>
                      <a:pt x="354" y="175"/>
                      <a:pt x="300" y="157"/>
                    </a:cubicBezTo>
                    <a:cubicBezTo>
                      <a:pt x="246" y="139"/>
                      <a:pt x="162" y="142"/>
                      <a:pt x="139" y="130"/>
                    </a:cubicBezTo>
                    <a:cubicBezTo>
                      <a:pt x="116" y="118"/>
                      <a:pt x="135" y="87"/>
                      <a:pt x="160" y="85"/>
                    </a:cubicBezTo>
                    <a:cubicBezTo>
                      <a:pt x="185" y="83"/>
                      <a:pt x="252" y="111"/>
                      <a:pt x="288" y="120"/>
                    </a:cubicBezTo>
                    <a:cubicBezTo>
                      <a:pt x="324" y="129"/>
                      <a:pt x="349" y="130"/>
                      <a:pt x="378" y="138"/>
                    </a:cubicBezTo>
                    <a:cubicBezTo>
                      <a:pt x="407" y="146"/>
                      <a:pt x="446" y="164"/>
                      <a:pt x="462" y="165"/>
                    </a:cubicBezTo>
                    <a:cubicBezTo>
                      <a:pt x="478" y="166"/>
                      <a:pt x="515" y="168"/>
                      <a:pt x="474" y="144"/>
                    </a:cubicBezTo>
                    <a:cubicBezTo>
                      <a:pt x="433" y="120"/>
                      <a:pt x="281" y="42"/>
                      <a:pt x="214" y="21"/>
                    </a:cubicBezTo>
                    <a:cubicBezTo>
                      <a:pt x="147" y="0"/>
                      <a:pt x="97" y="14"/>
                      <a:pt x="73" y="19"/>
                    </a:cubicBezTo>
                    <a:cubicBezTo>
                      <a:pt x="49" y="24"/>
                      <a:pt x="65" y="44"/>
                      <a:pt x="72" y="54"/>
                    </a:cubicBezTo>
                    <a:cubicBezTo>
                      <a:pt x="79" y="64"/>
                      <a:pt x="112" y="70"/>
                      <a:pt x="117" y="81"/>
                    </a:cubicBezTo>
                    <a:cubicBezTo>
                      <a:pt x="122" y="92"/>
                      <a:pt x="117" y="116"/>
                      <a:pt x="103" y="121"/>
                    </a:cubicBezTo>
                    <a:cubicBezTo>
                      <a:pt x="89" y="126"/>
                      <a:pt x="46" y="107"/>
                      <a:pt x="31" y="109"/>
                    </a:cubicBezTo>
                    <a:cubicBezTo>
                      <a:pt x="16" y="111"/>
                      <a:pt x="0" y="128"/>
                      <a:pt x="10" y="136"/>
                    </a:cubicBezTo>
                    <a:cubicBezTo>
                      <a:pt x="20" y="144"/>
                      <a:pt x="64" y="154"/>
                      <a:pt x="93" y="160"/>
                    </a:cubicBezTo>
                    <a:cubicBezTo>
                      <a:pt x="122" y="166"/>
                      <a:pt x="168" y="170"/>
                      <a:pt x="186" y="175"/>
                    </a:cubicBezTo>
                    <a:cubicBezTo>
                      <a:pt x="204" y="180"/>
                      <a:pt x="206" y="187"/>
                      <a:pt x="204" y="192"/>
                    </a:cubicBezTo>
                    <a:cubicBezTo>
                      <a:pt x="202" y="197"/>
                      <a:pt x="191" y="204"/>
                      <a:pt x="175" y="204"/>
                    </a:cubicBezTo>
                    <a:close/>
                  </a:path>
                </a:pathLst>
              </a:custGeom>
              <a:solidFill>
                <a:srgbClr val="3173DE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50" name="Freeform 18"/>
              <p:cNvSpPr>
                <a:spLocks/>
              </p:cNvSpPr>
              <p:nvPr/>
            </p:nvSpPr>
            <p:spPr bwMode="auto">
              <a:xfrm>
                <a:off x="1196" y="2139"/>
                <a:ext cx="369" cy="157"/>
              </a:xfrm>
              <a:custGeom>
                <a:avLst/>
                <a:gdLst>
                  <a:gd name="T0" fmla="*/ 40 w 369"/>
                  <a:gd name="T1" fmla="*/ 14 h 157"/>
                  <a:gd name="T2" fmla="*/ 25 w 369"/>
                  <a:gd name="T3" fmla="*/ 31 h 157"/>
                  <a:gd name="T4" fmla="*/ 190 w 369"/>
                  <a:gd name="T5" fmla="*/ 65 h 157"/>
                  <a:gd name="T6" fmla="*/ 327 w 369"/>
                  <a:gd name="T7" fmla="*/ 142 h 157"/>
                  <a:gd name="T8" fmla="*/ 360 w 369"/>
                  <a:gd name="T9" fmla="*/ 145 h 157"/>
                  <a:gd name="T10" fmla="*/ 270 w 369"/>
                  <a:gd name="T11" fmla="*/ 67 h 157"/>
                  <a:gd name="T12" fmla="*/ 118 w 369"/>
                  <a:gd name="T13" fmla="*/ 8 h 157"/>
                  <a:gd name="T14" fmla="*/ 40 w 369"/>
                  <a:gd name="T15" fmla="*/ 1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9" h="157">
                    <a:moveTo>
                      <a:pt x="40" y="14"/>
                    </a:moveTo>
                    <a:cubicBezTo>
                      <a:pt x="24" y="18"/>
                      <a:pt x="0" y="22"/>
                      <a:pt x="25" y="31"/>
                    </a:cubicBezTo>
                    <a:cubicBezTo>
                      <a:pt x="50" y="40"/>
                      <a:pt x="140" y="47"/>
                      <a:pt x="190" y="65"/>
                    </a:cubicBezTo>
                    <a:cubicBezTo>
                      <a:pt x="240" y="83"/>
                      <a:pt x="299" y="129"/>
                      <a:pt x="327" y="142"/>
                    </a:cubicBezTo>
                    <a:cubicBezTo>
                      <a:pt x="355" y="155"/>
                      <a:pt x="369" y="157"/>
                      <a:pt x="360" y="145"/>
                    </a:cubicBezTo>
                    <a:cubicBezTo>
                      <a:pt x="351" y="133"/>
                      <a:pt x="310" y="90"/>
                      <a:pt x="270" y="67"/>
                    </a:cubicBezTo>
                    <a:cubicBezTo>
                      <a:pt x="230" y="44"/>
                      <a:pt x="156" y="16"/>
                      <a:pt x="118" y="8"/>
                    </a:cubicBezTo>
                    <a:cubicBezTo>
                      <a:pt x="80" y="0"/>
                      <a:pt x="56" y="10"/>
                      <a:pt x="40" y="14"/>
                    </a:cubicBezTo>
                    <a:close/>
                  </a:path>
                </a:pathLst>
              </a:custGeom>
              <a:solidFill>
                <a:srgbClr val="808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6451" name="Freeform 19"/>
              <p:cNvSpPr>
                <a:spLocks/>
              </p:cNvSpPr>
              <p:nvPr/>
            </p:nvSpPr>
            <p:spPr bwMode="auto">
              <a:xfrm>
                <a:off x="1247" y="2066"/>
                <a:ext cx="300" cy="130"/>
              </a:xfrm>
              <a:custGeom>
                <a:avLst/>
                <a:gdLst>
                  <a:gd name="T0" fmla="*/ 40 w 369"/>
                  <a:gd name="T1" fmla="*/ 14 h 157"/>
                  <a:gd name="T2" fmla="*/ 25 w 369"/>
                  <a:gd name="T3" fmla="*/ 31 h 157"/>
                  <a:gd name="T4" fmla="*/ 190 w 369"/>
                  <a:gd name="T5" fmla="*/ 65 h 157"/>
                  <a:gd name="T6" fmla="*/ 327 w 369"/>
                  <a:gd name="T7" fmla="*/ 142 h 157"/>
                  <a:gd name="T8" fmla="*/ 360 w 369"/>
                  <a:gd name="T9" fmla="*/ 145 h 157"/>
                  <a:gd name="T10" fmla="*/ 270 w 369"/>
                  <a:gd name="T11" fmla="*/ 67 h 157"/>
                  <a:gd name="T12" fmla="*/ 118 w 369"/>
                  <a:gd name="T13" fmla="*/ 8 h 157"/>
                  <a:gd name="T14" fmla="*/ 40 w 369"/>
                  <a:gd name="T15" fmla="*/ 1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9" h="157">
                    <a:moveTo>
                      <a:pt x="40" y="14"/>
                    </a:moveTo>
                    <a:cubicBezTo>
                      <a:pt x="24" y="18"/>
                      <a:pt x="0" y="22"/>
                      <a:pt x="25" y="31"/>
                    </a:cubicBezTo>
                    <a:cubicBezTo>
                      <a:pt x="50" y="40"/>
                      <a:pt x="140" y="47"/>
                      <a:pt x="190" y="65"/>
                    </a:cubicBezTo>
                    <a:cubicBezTo>
                      <a:pt x="240" y="83"/>
                      <a:pt x="299" y="129"/>
                      <a:pt x="327" y="142"/>
                    </a:cubicBezTo>
                    <a:cubicBezTo>
                      <a:pt x="355" y="155"/>
                      <a:pt x="369" y="157"/>
                      <a:pt x="360" y="145"/>
                    </a:cubicBezTo>
                    <a:cubicBezTo>
                      <a:pt x="351" y="133"/>
                      <a:pt x="310" y="90"/>
                      <a:pt x="270" y="67"/>
                    </a:cubicBezTo>
                    <a:cubicBezTo>
                      <a:pt x="230" y="44"/>
                      <a:pt x="156" y="16"/>
                      <a:pt x="118" y="8"/>
                    </a:cubicBezTo>
                    <a:cubicBezTo>
                      <a:pt x="80" y="0"/>
                      <a:pt x="56" y="10"/>
                      <a:pt x="40" y="14"/>
                    </a:cubicBezTo>
                    <a:close/>
                  </a:path>
                </a:pathLst>
              </a:custGeom>
              <a:solidFill>
                <a:srgbClr val="808000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86452" name="Text Box 20"/>
            <p:cNvSpPr txBox="1">
              <a:spLocks noChangeArrowheads="1"/>
            </p:cNvSpPr>
            <p:nvPr/>
          </p:nvSpPr>
          <p:spPr bwMode="auto">
            <a:xfrm>
              <a:off x="890" y="1861"/>
              <a:ext cx="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1-10 </a:t>
              </a:r>
              <a:r>
                <a:rPr lang="de-DE" altLang="de-DE">
                  <a:sym typeface="Symbol" panose="05050102010706020507" pitchFamily="18" charset="2"/>
                </a:rPr>
                <a:t></a:t>
              </a:r>
              <a:r>
                <a:rPr lang="de-DE" altLang="de-DE"/>
                <a:t>m</a:t>
              </a:r>
            </a:p>
          </p:txBody>
        </p:sp>
        <p:sp>
          <p:nvSpPr>
            <p:cNvPr id="786453" name="Text Box 21"/>
            <p:cNvSpPr txBox="1">
              <a:spLocks noChangeArrowheads="1"/>
            </p:cNvSpPr>
            <p:nvPr/>
          </p:nvSpPr>
          <p:spPr bwMode="auto">
            <a:xfrm>
              <a:off x="505" y="903"/>
              <a:ext cx="5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/>
                <a:t>Zelle</a:t>
              </a:r>
            </a:p>
          </p:txBody>
        </p:sp>
        <p:sp>
          <p:nvSpPr>
            <p:cNvPr id="786454" name="Text Box 22"/>
            <p:cNvSpPr txBox="1">
              <a:spLocks noChangeArrowheads="1"/>
            </p:cNvSpPr>
            <p:nvPr/>
          </p:nvSpPr>
          <p:spPr bwMode="auto">
            <a:xfrm>
              <a:off x="1987" y="1632"/>
              <a:ext cx="10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altLang="de-DE"/>
            </a:p>
          </p:txBody>
        </p:sp>
        <p:sp>
          <p:nvSpPr>
            <p:cNvPr id="786455" name="Text Box 23"/>
            <p:cNvSpPr txBox="1">
              <a:spLocks noChangeArrowheads="1"/>
            </p:cNvSpPr>
            <p:nvPr/>
          </p:nvSpPr>
          <p:spPr bwMode="auto">
            <a:xfrm>
              <a:off x="1891" y="1661"/>
              <a:ext cx="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altLang="de-DE"/>
            </a:p>
          </p:txBody>
        </p:sp>
        <p:grpSp>
          <p:nvGrpSpPr>
            <p:cNvPr id="786456" name="Group 24"/>
            <p:cNvGrpSpPr>
              <a:grpSpLocks/>
            </p:cNvGrpSpPr>
            <p:nvPr/>
          </p:nvGrpSpPr>
          <p:grpSpPr bwMode="auto">
            <a:xfrm>
              <a:off x="315" y="2329"/>
              <a:ext cx="1705" cy="1418"/>
              <a:chOff x="671" y="2285"/>
              <a:chExt cx="1596" cy="1405"/>
            </a:xfrm>
          </p:grpSpPr>
          <p:pic>
            <p:nvPicPr>
              <p:cNvPr id="786457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" y="2484"/>
                <a:ext cx="610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6458" name="Text Box 26"/>
              <p:cNvSpPr txBox="1">
                <a:spLocks noChangeArrowheads="1"/>
              </p:cNvSpPr>
              <p:nvPr/>
            </p:nvSpPr>
            <p:spPr bwMode="auto">
              <a:xfrm>
                <a:off x="1766" y="3405"/>
                <a:ext cx="473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2 nm</a:t>
                </a:r>
              </a:p>
            </p:txBody>
          </p:sp>
          <p:sp>
            <p:nvSpPr>
              <p:cNvPr id="786459" name="Text Box 27"/>
              <p:cNvSpPr txBox="1">
                <a:spLocks noChangeArrowheads="1"/>
              </p:cNvSpPr>
              <p:nvPr/>
            </p:nvSpPr>
            <p:spPr bwMode="auto">
              <a:xfrm>
                <a:off x="671" y="2285"/>
                <a:ext cx="67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de-DE"/>
                  <a:t>DNS</a:t>
                </a:r>
              </a:p>
            </p:txBody>
          </p:sp>
          <p:grpSp>
            <p:nvGrpSpPr>
              <p:cNvPr id="786460" name="Group 28"/>
              <p:cNvGrpSpPr>
                <a:grpSpLocks/>
              </p:cNvGrpSpPr>
              <p:nvPr/>
            </p:nvGrpSpPr>
            <p:grpSpPr bwMode="auto">
              <a:xfrm>
                <a:off x="888" y="2713"/>
                <a:ext cx="1379" cy="854"/>
                <a:chOff x="888" y="2713"/>
                <a:chExt cx="1379" cy="854"/>
              </a:xfrm>
            </p:grpSpPr>
            <p:sp>
              <p:nvSpPr>
                <p:cNvPr id="786461" name="Freeform 29"/>
                <p:cNvSpPr>
                  <a:spLocks/>
                </p:cNvSpPr>
                <p:nvPr/>
              </p:nvSpPr>
              <p:spPr bwMode="auto">
                <a:xfrm rot="1009465">
                  <a:off x="1488" y="3395"/>
                  <a:ext cx="6" cy="5"/>
                </a:xfrm>
                <a:custGeom>
                  <a:avLst/>
                  <a:gdLst>
                    <a:gd name="T0" fmla="*/ 6 w 8"/>
                    <a:gd name="T1" fmla="*/ 7 h 7"/>
                    <a:gd name="T2" fmla="*/ 8 w 8"/>
                    <a:gd name="T3" fmla="*/ 5 h 7"/>
                    <a:gd name="T4" fmla="*/ 8 w 8"/>
                    <a:gd name="T5" fmla="*/ 3 h 7"/>
                    <a:gd name="T6" fmla="*/ 6 w 8"/>
                    <a:gd name="T7" fmla="*/ 2 h 7"/>
                    <a:gd name="T8" fmla="*/ 4 w 8"/>
                    <a:gd name="T9" fmla="*/ 0 h 7"/>
                    <a:gd name="T10" fmla="*/ 2 w 8"/>
                    <a:gd name="T11" fmla="*/ 0 h 7"/>
                    <a:gd name="T12" fmla="*/ 0 w 8"/>
                    <a:gd name="T13" fmla="*/ 2 h 7"/>
                    <a:gd name="T14" fmla="*/ 0 w 8"/>
                    <a:gd name="T15" fmla="*/ 2 h 7"/>
                    <a:gd name="T16" fmla="*/ 0 w 8"/>
                    <a:gd name="T17" fmla="*/ 3 h 7"/>
                    <a:gd name="T18" fmla="*/ 0 w 8"/>
                    <a:gd name="T19" fmla="*/ 5 h 7"/>
                    <a:gd name="T20" fmla="*/ 0 w 8"/>
                    <a:gd name="T21" fmla="*/ 7 h 7"/>
                    <a:gd name="T22" fmla="*/ 2 w 8"/>
                    <a:gd name="T23" fmla="*/ 7 h 7"/>
                    <a:gd name="T24" fmla="*/ 4 w 8"/>
                    <a:gd name="T25" fmla="*/ 7 h 7"/>
                    <a:gd name="T26" fmla="*/ 6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6" y="7"/>
                      </a:move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2" name="Freeform 30"/>
                <p:cNvSpPr>
                  <a:spLocks/>
                </p:cNvSpPr>
                <p:nvPr/>
              </p:nvSpPr>
              <p:spPr bwMode="auto">
                <a:xfrm rot="1009465">
                  <a:off x="1481" y="3400"/>
                  <a:ext cx="4" cy="2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6 h 8"/>
                    <a:gd name="T4" fmla="*/ 7 w 7"/>
                    <a:gd name="T5" fmla="*/ 4 h 8"/>
                    <a:gd name="T6" fmla="*/ 7 w 7"/>
                    <a:gd name="T7" fmla="*/ 2 h 8"/>
                    <a:gd name="T8" fmla="*/ 6 w 7"/>
                    <a:gd name="T9" fmla="*/ 0 h 8"/>
                    <a:gd name="T10" fmla="*/ 4 w 7"/>
                    <a:gd name="T11" fmla="*/ 0 h 8"/>
                    <a:gd name="T12" fmla="*/ 2 w 7"/>
                    <a:gd name="T13" fmla="*/ 2 h 8"/>
                    <a:gd name="T14" fmla="*/ 2 w 7"/>
                    <a:gd name="T15" fmla="*/ 2 h 8"/>
                    <a:gd name="T16" fmla="*/ 0 w 7"/>
                    <a:gd name="T17" fmla="*/ 4 h 8"/>
                    <a:gd name="T18" fmla="*/ 0 w 7"/>
                    <a:gd name="T19" fmla="*/ 6 h 8"/>
                    <a:gd name="T20" fmla="*/ 2 w 7"/>
                    <a:gd name="T21" fmla="*/ 8 h 8"/>
                    <a:gd name="T22" fmla="*/ 4 w 7"/>
                    <a:gd name="T23" fmla="*/ 8 h 8"/>
                    <a:gd name="T24" fmla="*/ 6 w 7"/>
                    <a:gd name="T25" fmla="*/ 8 h 8"/>
                    <a:gd name="T26" fmla="*/ 7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3" name="Freeform 31"/>
                <p:cNvSpPr>
                  <a:spLocks/>
                </p:cNvSpPr>
                <p:nvPr/>
              </p:nvSpPr>
              <p:spPr bwMode="auto">
                <a:xfrm rot="1009465">
                  <a:off x="1478" y="3402"/>
                  <a:ext cx="3" cy="7"/>
                </a:xfrm>
                <a:custGeom>
                  <a:avLst/>
                  <a:gdLst>
                    <a:gd name="T0" fmla="*/ 6 w 8"/>
                    <a:gd name="T1" fmla="*/ 5 h 7"/>
                    <a:gd name="T2" fmla="*/ 8 w 8"/>
                    <a:gd name="T3" fmla="*/ 3 h 7"/>
                    <a:gd name="T4" fmla="*/ 8 w 8"/>
                    <a:gd name="T5" fmla="*/ 2 h 7"/>
                    <a:gd name="T6" fmla="*/ 6 w 8"/>
                    <a:gd name="T7" fmla="*/ 0 h 7"/>
                    <a:gd name="T8" fmla="*/ 4 w 8"/>
                    <a:gd name="T9" fmla="*/ 0 h 7"/>
                    <a:gd name="T10" fmla="*/ 2 w 8"/>
                    <a:gd name="T11" fmla="*/ 0 h 7"/>
                    <a:gd name="T12" fmla="*/ 0 w 8"/>
                    <a:gd name="T13" fmla="*/ 0 h 7"/>
                    <a:gd name="T14" fmla="*/ 0 w 8"/>
                    <a:gd name="T15" fmla="*/ 0 h 7"/>
                    <a:gd name="T16" fmla="*/ 0 w 8"/>
                    <a:gd name="T17" fmla="*/ 2 h 7"/>
                    <a:gd name="T18" fmla="*/ 0 w 8"/>
                    <a:gd name="T19" fmla="*/ 3 h 7"/>
                    <a:gd name="T20" fmla="*/ 0 w 8"/>
                    <a:gd name="T21" fmla="*/ 5 h 7"/>
                    <a:gd name="T22" fmla="*/ 2 w 8"/>
                    <a:gd name="T23" fmla="*/ 7 h 7"/>
                    <a:gd name="T24" fmla="*/ 4 w 8"/>
                    <a:gd name="T25" fmla="*/ 7 h 7"/>
                    <a:gd name="T26" fmla="*/ 6 w 8"/>
                    <a:gd name="T2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6" y="5"/>
                      </a:move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4" name="Freeform 32"/>
                <p:cNvSpPr>
                  <a:spLocks/>
                </p:cNvSpPr>
                <p:nvPr/>
              </p:nvSpPr>
              <p:spPr bwMode="auto">
                <a:xfrm rot="1009465">
                  <a:off x="1470" y="3407"/>
                  <a:ext cx="4" cy="5"/>
                </a:xfrm>
                <a:custGeom>
                  <a:avLst/>
                  <a:gdLst>
                    <a:gd name="T0" fmla="*/ 6 w 7"/>
                    <a:gd name="T1" fmla="*/ 8 h 8"/>
                    <a:gd name="T2" fmla="*/ 7 w 7"/>
                    <a:gd name="T3" fmla="*/ 8 h 8"/>
                    <a:gd name="T4" fmla="*/ 7 w 7"/>
                    <a:gd name="T5" fmla="*/ 6 h 8"/>
                    <a:gd name="T6" fmla="*/ 7 w 7"/>
                    <a:gd name="T7" fmla="*/ 4 h 8"/>
                    <a:gd name="T8" fmla="*/ 7 w 7"/>
                    <a:gd name="T9" fmla="*/ 2 h 8"/>
                    <a:gd name="T10" fmla="*/ 6 w 7"/>
                    <a:gd name="T11" fmla="*/ 0 h 8"/>
                    <a:gd name="T12" fmla="*/ 4 w 7"/>
                    <a:gd name="T13" fmla="*/ 0 h 8"/>
                    <a:gd name="T14" fmla="*/ 4 w 7"/>
                    <a:gd name="T15" fmla="*/ 0 h 8"/>
                    <a:gd name="T16" fmla="*/ 2 w 7"/>
                    <a:gd name="T17" fmla="*/ 2 h 8"/>
                    <a:gd name="T18" fmla="*/ 0 w 7"/>
                    <a:gd name="T19" fmla="*/ 4 h 8"/>
                    <a:gd name="T20" fmla="*/ 0 w 7"/>
                    <a:gd name="T21" fmla="*/ 6 h 8"/>
                    <a:gd name="T22" fmla="*/ 2 w 7"/>
                    <a:gd name="T23" fmla="*/ 8 h 8"/>
                    <a:gd name="T24" fmla="*/ 4 w 7"/>
                    <a:gd name="T25" fmla="*/ 8 h 8"/>
                    <a:gd name="T26" fmla="*/ 6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6" y="8"/>
                      </a:move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5" name="Freeform 33"/>
                <p:cNvSpPr>
                  <a:spLocks/>
                </p:cNvSpPr>
                <p:nvPr/>
              </p:nvSpPr>
              <p:spPr bwMode="auto">
                <a:xfrm rot="1009465">
                  <a:off x="1461" y="3405"/>
                  <a:ext cx="4" cy="4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8 w 8"/>
                    <a:gd name="T7" fmla="*/ 2 h 8"/>
                    <a:gd name="T8" fmla="*/ 8 w 8"/>
                    <a:gd name="T9" fmla="*/ 0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0 h 8"/>
                    <a:gd name="T18" fmla="*/ 0 w 8"/>
                    <a:gd name="T19" fmla="*/ 2 h 8"/>
                    <a:gd name="T20" fmla="*/ 0 w 8"/>
                    <a:gd name="T21" fmla="*/ 4 h 8"/>
                    <a:gd name="T22" fmla="*/ 2 w 8"/>
                    <a:gd name="T23" fmla="*/ 6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6" name="Freeform 34"/>
                <p:cNvSpPr>
                  <a:spLocks/>
                </p:cNvSpPr>
                <p:nvPr/>
              </p:nvSpPr>
              <p:spPr bwMode="auto">
                <a:xfrm rot="1009465">
                  <a:off x="1456" y="3405"/>
                  <a:ext cx="2" cy="4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8 w 8"/>
                    <a:gd name="T7" fmla="*/ 2 h 8"/>
                    <a:gd name="T8" fmla="*/ 8 w 8"/>
                    <a:gd name="T9" fmla="*/ 0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0 h 8"/>
                    <a:gd name="T18" fmla="*/ 0 w 8"/>
                    <a:gd name="T19" fmla="*/ 2 h 8"/>
                    <a:gd name="T20" fmla="*/ 0 w 8"/>
                    <a:gd name="T21" fmla="*/ 4 h 8"/>
                    <a:gd name="T22" fmla="*/ 2 w 8"/>
                    <a:gd name="T23" fmla="*/ 6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7" name="Freeform 35"/>
                <p:cNvSpPr>
                  <a:spLocks/>
                </p:cNvSpPr>
                <p:nvPr/>
              </p:nvSpPr>
              <p:spPr bwMode="auto">
                <a:xfrm rot="1009465">
                  <a:off x="1447" y="3402"/>
                  <a:ext cx="5" cy="5"/>
                </a:xfrm>
                <a:custGeom>
                  <a:avLst/>
                  <a:gdLst>
                    <a:gd name="T0" fmla="*/ 5 w 7"/>
                    <a:gd name="T1" fmla="*/ 8 h 8"/>
                    <a:gd name="T2" fmla="*/ 7 w 7"/>
                    <a:gd name="T3" fmla="*/ 8 h 8"/>
                    <a:gd name="T4" fmla="*/ 7 w 7"/>
                    <a:gd name="T5" fmla="*/ 6 h 8"/>
                    <a:gd name="T6" fmla="*/ 7 w 7"/>
                    <a:gd name="T7" fmla="*/ 4 h 8"/>
                    <a:gd name="T8" fmla="*/ 7 w 7"/>
                    <a:gd name="T9" fmla="*/ 2 h 8"/>
                    <a:gd name="T10" fmla="*/ 5 w 7"/>
                    <a:gd name="T11" fmla="*/ 0 h 8"/>
                    <a:gd name="T12" fmla="*/ 4 w 7"/>
                    <a:gd name="T13" fmla="*/ 0 h 8"/>
                    <a:gd name="T14" fmla="*/ 4 w 7"/>
                    <a:gd name="T15" fmla="*/ 0 h 8"/>
                    <a:gd name="T16" fmla="*/ 2 w 7"/>
                    <a:gd name="T17" fmla="*/ 2 h 8"/>
                    <a:gd name="T18" fmla="*/ 0 w 7"/>
                    <a:gd name="T19" fmla="*/ 4 h 8"/>
                    <a:gd name="T20" fmla="*/ 0 w 7"/>
                    <a:gd name="T21" fmla="*/ 6 h 8"/>
                    <a:gd name="T22" fmla="*/ 2 w 7"/>
                    <a:gd name="T23" fmla="*/ 8 h 8"/>
                    <a:gd name="T24" fmla="*/ 4 w 7"/>
                    <a:gd name="T25" fmla="*/ 8 h 8"/>
                    <a:gd name="T26" fmla="*/ 5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5" y="8"/>
                      </a:move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8" name="Freeform 36"/>
                <p:cNvSpPr>
                  <a:spLocks/>
                </p:cNvSpPr>
                <p:nvPr/>
              </p:nvSpPr>
              <p:spPr bwMode="auto">
                <a:xfrm rot="1009465">
                  <a:off x="1442" y="3398"/>
                  <a:ext cx="3" cy="4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8 w 8"/>
                    <a:gd name="T7" fmla="*/ 2 h 8"/>
                    <a:gd name="T8" fmla="*/ 8 w 8"/>
                    <a:gd name="T9" fmla="*/ 0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0 h 8"/>
                    <a:gd name="T18" fmla="*/ 0 w 8"/>
                    <a:gd name="T19" fmla="*/ 2 h 8"/>
                    <a:gd name="T20" fmla="*/ 0 w 8"/>
                    <a:gd name="T21" fmla="*/ 4 h 8"/>
                    <a:gd name="T22" fmla="*/ 2 w 8"/>
                    <a:gd name="T23" fmla="*/ 6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69" name="Freeform 37"/>
                <p:cNvSpPr>
                  <a:spLocks/>
                </p:cNvSpPr>
                <p:nvPr/>
              </p:nvSpPr>
              <p:spPr bwMode="auto">
                <a:xfrm rot="1009465">
                  <a:off x="1434" y="3395"/>
                  <a:ext cx="4" cy="5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8 h 8"/>
                    <a:gd name="T4" fmla="*/ 8 w 8"/>
                    <a:gd name="T5" fmla="*/ 6 h 8"/>
                    <a:gd name="T6" fmla="*/ 8 w 8"/>
                    <a:gd name="T7" fmla="*/ 4 h 8"/>
                    <a:gd name="T8" fmla="*/ 8 w 8"/>
                    <a:gd name="T9" fmla="*/ 2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2 h 8"/>
                    <a:gd name="T18" fmla="*/ 0 w 8"/>
                    <a:gd name="T19" fmla="*/ 4 h 8"/>
                    <a:gd name="T20" fmla="*/ 0 w 8"/>
                    <a:gd name="T21" fmla="*/ 6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0" name="Freeform 38"/>
                <p:cNvSpPr>
                  <a:spLocks/>
                </p:cNvSpPr>
                <p:nvPr/>
              </p:nvSpPr>
              <p:spPr bwMode="auto">
                <a:xfrm rot="1009465">
                  <a:off x="1427" y="3395"/>
                  <a:ext cx="4" cy="5"/>
                </a:xfrm>
                <a:custGeom>
                  <a:avLst/>
                  <a:gdLst>
                    <a:gd name="T0" fmla="*/ 5 w 7"/>
                    <a:gd name="T1" fmla="*/ 8 h 8"/>
                    <a:gd name="T2" fmla="*/ 7 w 7"/>
                    <a:gd name="T3" fmla="*/ 8 h 8"/>
                    <a:gd name="T4" fmla="*/ 7 w 7"/>
                    <a:gd name="T5" fmla="*/ 6 h 8"/>
                    <a:gd name="T6" fmla="*/ 7 w 7"/>
                    <a:gd name="T7" fmla="*/ 4 h 8"/>
                    <a:gd name="T8" fmla="*/ 7 w 7"/>
                    <a:gd name="T9" fmla="*/ 2 h 8"/>
                    <a:gd name="T10" fmla="*/ 5 w 7"/>
                    <a:gd name="T11" fmla="*/ 0 h 8"/>
                    <a:gd name="T12" fmla="*/ 3 w 7"/>
                    <a:gd name="T13" fmla="*/ 0 h 8"/>
                    <a:gd name="T14" fmla="*/ 3 w 7"/>
                    <a:gd name="T15" fmla="*/ 0 h 8"/>
                    <a:gd name="T16" fmla="*/ 2 w 7"/>
                    <a:gd name="T17" fmla="*/ 2 h 8"/>
                    <a:gd name="T18" fmla="*/ 0 w 7"/>
                    <a:gd name="T19" fmla="*/ 4 h 8"/>
                    <a:gd name="T20" fmla="*/ 0 w 7"/>
                    <a:gd name="T21" fmla="*/ 6 h 8"/>
                    <a:gd name="T22" fmla="*/ 2 w 7"/>
                    <a:gd name="T23" fmla="*/ 8 h 8"/>
                    <a:gd name="T24" fmla="*/ 3 w 7"/>
                    <a:gd name="T25" fmla="*/ 8 h 8"/>
                    <a:gd name="T26" fmla="*/ 5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5" y="8"/>
                      </a:move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1" name="Oval 39"/>
                <p:cNvSpPr>
                  <a:spLocks noChangeArrowheads="1"/>
                </p:cNvSpPr>
                <p:nvPr/>
              </p:nvSpPr>
              <p:spPr bwMode="auto">
                <a:xfrm rot="1009465">
                  <a:off x="1443" y="3382"/>
                  <a:ext cx="41" cy="4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2" name="Freeform 40"/>
                <p:cNvSpPr>
                  <a:spLocks/>
                </p:cNvSpPr>
                <p:nvPr/>
              </p:nvSpPr>
              <p:spPr bwMode="auto">
                <a:xfrm rot="1009465">
                  <a:off x="2199" y="3481"/>
                  <a:ext cx="68" cy="86"/>
                </a:xfrm>
                <a:custGeom>
                  <a:avLst/>
                  <a:gdLst>
                    <a:gd name="T0" fmla="*/ 0 w 146"/>
                    <a:gd name="T1" fmla="*/ 132 h 132"/>
                    <a:gd name="T2" fmla="*/ 146 w 146"/>
                    <a:gd name="T3" fmla="*/ 92 h 132"/>
                    <a:gd name="T4" fmla="*/ 27 w 146"/>
                    <a:gd name="T5" fmla="*/ 0 h 132"/>
                    <a:gd name="T6" fmla="*/ 0 w 146"/>
                    <a:gd name="T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6" h="132">
                      <a:moveTo>
                        <a:pt x="0" y="132"/>
                      </a:moveTo>
                      <a:lnTo>
                        <a:pt x="146" y="92"/>
                      </a:lnTo>
                      <a:lnTo>
                        <a:pt x="27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3" name="Oval 41"/>
                <p:cNvSpPr>
                  <a:spLocks noChangeArrowheads="1"/>
                </p:cNvSpPr>
                <p:nvPr/>
              </p:nvSpPr>
              <p:spPr bwMode="auto">
                <a:xfrm rot="1009465">
                  <a:off x="1973" y="3302"/>
                  <a:ext cx="69" cy="7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4" name="Oval 42"/>
                <p:cNvSpPr>
                  <a:spLocks noChangeArrowheads="1"/>
                </p:cNvSpPr>
                <p:nvPr/>
              </p:nvSpPr>
              <p:spPr bwMode="auto">
                <a:xfrm rot="1009465">
                  <a:off x="1924" y="3349"/>
                  <a:ext cx="68" cy="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5" name="Oval 43"/>
                <p:cNvSpPr>
                  <a:spLocks noChangeArrowheads="1"/>
                </p:cNvSpPr>
                <p:nvPr/>
              </p:nvSpPr>
              <p:spPr bwMode="auto">
                <a:xfrm rot="1009465">
                  <a:off x="1981" y="3363"/>
                  <a:ext cx="68" cy="8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6" name="Freeform 44"/>
                <p:cNvSpPr>
                  <a:spLocks/>
                </p:cNvSpPr>
                <p:nvPr/>
              </p:nvSpPr>
              <p:spPr bwMode="auto">
                <a:xfrm rot="1009465">
                  <a:off x="940" y="2776"/>
                  <a:ext cx="3" cy="2"/>
                </a:xfrm>
                <a:custGeom>
                  <a:avLst/>
                  <a:gdLst>
                    <a:gd name="T0" fmla="*/ 2 w 8"/>
                    <a:gd name="T1" fmla="*/ 2 h 8"/>
                    <a:gd name="T2" fmla="*/ 0 w 8"/>
                    <a:gd name="T3" fmla="*/ 4 h 8"/>
                    <a:gd name="T4" fmla="*/ 0 w 8"/>
                    <a:gd name="T5" fmla="*/ 4 h 8"/>
                    <a:gd name="T6" fmla="*/ 2 w 8"/>
                    <a:gd name="T7" fmla="*/ 6 h 8"/>
                    <a:gd name="T8" fmla="*/ 4 w 8"/>
                    <a:gd name="T9" fmla="*/ 8 h 8"/>
                    <a:gd name="T10" fmla="*/ 4 w 8"/>
                    <a:gd name="T11" fmla="*/ 8 h 8"/>
                    <a:gd name="T12" fmla="*/ 8 w 8"/>
                    <a:gd name="T13" fmla="*/ 8 h 8"/>
                    <a:gd name="T14" fmla="*/ 8 w 8"/>
                    <a:gd name="T15" fmla="*/ 6 h 8"/>
                    <a:gd name="T16" fmla="*/ 8 w 8"/>
                    <a:gd name="T17" fmla="*/ 4 h 8"/>
                    <a:gd name="T18" fmla="*/ 8 w 8"/>
                    <a:gd name="T19" fmla="*/ 2 h 8"/>
                    <a:gd name="T20" fmla="*/ 8 w 8"/>
                    <a:gd name="T21" fmla="*/ 0 h 8"/>
                    <a:gd name="T22" fmla="*/ 6 w 8"/>
                    <a:gd name="T23" fmla="*/ 0 h 8"/>
                    <a:gd name="T24" fmla="*/ 4 w 8"/>
                    <a:gd name="T25" fmla="*/ 0 h 8"/>
                    <a:gd name="T26" fmla="*/ 2 w 8"/>
                    <a:gd name="T27" fmla="*/ 0 h 8"/>
                    <a:gd name="T28" fmla="*/ 2 w 8"/>
                    <a:gd name="T2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8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7" name="Freeform 45"/>
                <p:cNvSpPr>
                  <a:spLocks/>
                </p:cNvSpPr>
                <p:nvPr/>
              </p:nvSpPr>
              <p:spPr bwMode="auto">
                <a:xfrm rot="1009465">
                  <a:off x="947" y="2774"/>
                  <a:ext cx="2" cy="4"/>
                </a:xfrm>
                <a:custGeom>
                  <a:avLst/>
                  <a:gdLst>
                    <a:gd name="T0" fmla="*/ 0 w 8"/>
                    <a:gd name="T1" fmla="*/ 2 h 7"/>
                    <a:gd name="T2" fmla="*/ 0 w 8"/>
                    <a:gd name="T3" fmla="*/ 3 h 7"/>
                    <a:gd name="T4" fmla="*/ 0 w 8"/>
                    <a:gd name="T5" fmla="*/ 5 h 7"/>
                    <a:gd name="T6" fmla="*/ 0 w 8"/>
                    <a:gd name="T7" fmla="*/ 7 h 7"/>
                    <a:gd name="T8" fmla="*/ 2 w 8"/>
                    <a:gd name="T9" fmla="*/ 7 h 7"/>
                    <a:gd name="T10" fmla="*/ 4 w 8"/>
                    <a:gd name="T11" fmla="*/ 7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8 w 8"/>
                    <a:gd name="T19" fmla="*/ 3 h 7"/>
                    <a:gd name="T20" fmla="*/ 6 w 8"/>
                    <a:gd name="T21" fmla="*/ 2 h 7"/>
                    <a:gd name="T22" fmla="*/ 4 w 8"/>
                    <a:gd name="T23" fmla="*/ 0 h 7"/>
                    <a:gd name="T24" fmla="*/ 2 w 8"/>
                    <a:gd name="T25" fmla="*/ 0 h 7"/>
                    <a:gd name="T26" fmla="*/ 0 w 8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8" name="Freeform 46"/>
                <p:cNvSpPr>
                  <a:spLocks/>
                </p:cNvSpPr>
                <p:nvPr/>
              </p:nvSpPr>
              <p:spPr bwMode="auto">
                <a:xfrm rot="1009465">
                  <a:off x="954" y="2771"/>
                  <a:ext cx="4" cy="5"/>
                </a:xfrm>
                <a:custGeom>
                  <a:avLst/>
                  <a:gdLst>
                    <a:gd name="T0" fmla="*/ 0 w 7"/>
                    <a:gd name="T1" fmla="*/ 2 h 8"/>
                    <a:gd name="T2" fmla="*/ 0 w 7"/>
                    <a:gd name="T3" fmla="*/ 4 h 8"/>
                    <a:gd name="T4" fmla="*/ 0 w 7"/>
                    <a:gd name="T5" fmla="*/ 6 h 8"/>
                    <a:gd name="T6" fmla="*/ 0 w 7"/>
                    <a:gd name="T7" fmla="*/ 8 h 8"/>
                    <a:gd name="T8" fmla="*/ 2 w 7"/>
                    <a:gd name="T9" fmla="*/ 8 h 8"/>
                    <a:gd name="T10" fmla="*/ 4 w 7"/>
                    <a:gd name="T11" fmla="*/ 8 h 8"/>
                    <a:gd name="T12" fmla="*/ 6 w 7"/>
                    <a:gd name="T13" fmla="*/ 8 h 8"/>
                    <a:gd name="T14" fmla="*/ 6 w 7"/>
                    <a:gd name="T15" fmla="*/ 8 h 8"/>
                    <a:gd name="T16" fmla="*/ 7 w 7"/>
                    <a:gd name="T17" fmla="*/ 6 h 8"/>
                    <a:gd name="T18" fmla="*/ 7 w 7"/>
                    <a:gd name="T19" fmla="*/ 4 h 8"/>
                    <a:gd name="T20" fmla="*/ 6 w 7"/>
                    <a:gd name="T21" fmla="*/ 2 h 8"/>
                    <a:gd name="T22" fmla="*/ 4 w 7"/>
                    <a:gd name="T23" fmla="*/ 0 h 8"/>
                    <a:gd name="T24" fmla="*/ 2 w 7"/>
                    <a:gd name="T25" fmla="*/ 0 h 8"/>
                    <a:gd name="T26" fmla="*/ 0 w 7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79" name="Freeform 47"/>
                <p:cNvSpPr>
                  <a:spLocks/>
                </p:cNvSpPr>
                <p:nvPr/>
              </p:nvSpPr>
              <p:spPr bwMode="auto">
                <a:xfrm rot="1009465">
                  <a:off x="961" y="2769"/>
                  <a:ext cx="4" cy="5"/>
                </a:xfrm>
                <a:custGeom>
                  <a:avLst/>
                  <a:gdLst>
                    <a:gd name="T0" fmla="*/ 0 w 8"/>
                    <a:gd name="T1" fmla="*/ 2 h 8"/>
                    <a:gd name="T2" fmla="*/ 0 w 8"/>
                    <a:gd name="T3" fmla="*/ 4 h 8"/>
                    <a:gd name="T4" fmla="*/ 0 w 8"/>
                    <a:gd name="T5" fmla="*/ 6 h 8"/>
                    <a:gd name="T6" fmla="*/ 0 w 8"/>
                    <a:gd name="T7" fmla="*/ 8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6 w 8"/>
                    <a:gd name="T21" fmla="*/ 2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0" name="Freeform 48"/>
                <p:cNvSpPr>
                  <a:spLocks/>
                </p:cNvSpPr>
                <p:nvPr/>
              </p:nvSpPr>
              <p:spPr bwMode="auto">
                <a:xfrm rot="1009465">
                  <a:off x="969" y="2767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3 h 7"/>
                    <a:gd name="T4" fmla="*/ 0 w 7"/>
                    <a:gd name="T5" fmla="*/ 5 h 7"/>
                    <a:gd name="T6" fmla="*/ 0 w 7"/>
                    <a:gd name="T7" fmla="*/ 7 h 7"/>
                    <a:gd name="T8" fmla="*/ 2 w 7"/>
                    <a:gd name="T9" fmla="*/ 7 h 7"/>
                    <a:gd name="T10" fmla="*/ 3 w 7"/>
                    <a:gd name="T11" fmla="*/ 7 h 7"/>
                    <a:gd name="T12" fmla="*/ 5 w 7"/>
                    <a:gd name="T13" fmla="*/ 7 h 7"/>
                    <a:gd name="T14" fmla="*/ 5 w 7"/>
                    <a:gd name="T15" fmla="*/ 7 h 7"/>
                    <a:gd name="T16" fmla="*/ 7 w 7"/>
                    <a:gd name="T17" fmla="*/ 5 h 7"/>
                    <a:gd name="T18" fmla="*/ 7 w 7"/>
                    <a:gd name="T19" fmla="*/ 3 h 7"/>
                    <a:gd name="T20" fmla="*/ 5 w 7"/>
                    <a:gd name="T21" fmla="*/ 1 h 7"/>
                    <a:gd name="T22" fmla="*/ 3 w 7"/>
                    <a:gd name="T23" fmla="*/ 0 h 7"/>
                    <a:gd name="T24" fmla="*/ 2 w 7"/>
                    <a:gd name="T25" fmla="*/ 0 h 7"/>
                    <a:gd name="T26" fmla="*/ 0 w 7"/>
                    <a:gd name="T2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1" name="Freeform 49"/>
                <p:cNvSpPr>
                  <a:spLocks/>
                </p:cNvSpPr>
                <p:nvPr/>
              </p:nvSpPr>
              <p:spPr bwMode="auto">
                <a:xfrm rot="1009465">
                  <a:off x="976" y="2762"/>
                  <a:ext cx="3" cy="7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2 h 7"/>
                    <a:gd name="T4" fmla="*/ 0 w 8"/>
                    <a:gd name="T5" fmla="*/ 4 h 7"/>
                    <a:gd name="T6" fmla="*/ 0 w 8"/>
                    <a:gd name="T7" fmla="*/ 6 h 7"/>
                    <a:gd name="T8" fmla="*/ 2 w 8"/>
                    <a:gd name="T9" fmla="*/ 7 h 7"/>
                    <a:gd name="T10" fmla="*/ 4 w 8"/>
                    <a:gd name="T11" fmla="*/ 7 h 7"/>
                    <a:gd name="T12" fmla="*/ 6 w 8"/>
                    <a:gd name="T13" fmla="*/ 6 h 7"/>
                    <a:gd name="T14" fmla="*/ 6 w 8"/>
                    <a:gd name="T15" fmla="*/ 6 h 7"/>
                    <a:gd name="T16" fmla="*/ 8 w 8"/>
                    <a:gd name="T17" fmla="*/ 4 h 7"/>
                    <a:gd name="T18" fmla="*/ 8 w 8"/>
                    <a:gd name="T19" fmla="*/ 2 h 7"/>
                    <a:gd name="T20" fmla="*/ 6 w 8"/>
                    <a:gd name="T21" fmla="*/ 0 h 7"/>
                    <a:gd name="T22" fmla="*/ 4 w 8"/>
                    <a:gd name="T23" fmla="*/ 0 h 7"/>
                    <a:gd name="T24" fmla="*/ 2 w 8"/>
                    <a:gd name="T25" fmla="*/ 0 h 7"/>
                    <a:gd name="T26" fmla="*/ 0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2" name="Freeform 50"/>
                <p:cNvSpPr>
                  <a:spLocks/>
                </p:cNvSpPr>
                <p:nvPr/>
              </p:nvSpPr>
              <p:spPr bwMode="auto">
                <a:xfrm rot="1009465">
                  <a:off x="981" y="2762"/>
                  <a:ext cx="4" cy="2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2 h 8"/>
                    <a:gd name="T4" fmla="*/ 0 w 7"/>
                    <a:gd name="T5" fmla="*/ 4 h 8"/>
                    <a:gd name="T6" fmla="*/ 0 w 7"/>
                    <a:gd name="T7" fmla="*/ 6 h 8"/>
                    <a:gd name="T8" fmla="*/ 1 w 7"/>
                    <a:gd name="T9" fmla="*/ 8 h 8"/>
                    <a:gd name="T10" fmla="*/ 3 w 7"/>
                    <a:gd name="T11" fmla="*/ 8 h 8"/>
                    <a:gd name="T12" fmla="*/ 5 w 7"/>
                    <a:gd name="T13" fmla="*/ 6 h 8"/>
                    <a:gd name="T14" fmla="*/ 5 w 7"/>
                    <a:gd name="T15" fmla="*/ 6 h 8"/>
                    <a:gd name="T16" fmla="*/ 7 w 7"/>
                    <a:gd name="T17" fmla="*/ 4 h 8"/>
                    <a:gd name="T18" fmla="*/ 7 w 7"/>
                    <a:gd name="T19" fmla="*/ 2 h 8"/>
                    <a:gd name="T20" fmla="*/ 5 w 7"/>
                    <a:gd name="T21" fmla="*/ 0 h 8"/>
                    <a:gd name="T22" fmla="*/ 3 w 7"/>
                    <a:gd name="T23" fmla="*/ 0 h 8"/>
                    <a:gd name="T24" fmla="*/ 1 w 7"/>
                    <a:gd name="T25" fmla="*/ 0 h 8"/>
                    <a:gd name="T26" fmla="*/ 0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3" name="Freeform 51"/>
                <p:cNvSpPr>
                  <a:spLocks/>
                </p:cNvSpPr>
                <p:nvPr/>
              </p:nvSpPr>
              <p:spPr bwMode="auto">
                <a:xfrm rot="1009465">
                  <a:off x="990" y="2760"/>
                  <a:ext cx="4" cy="4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6 h 8"/>
                    <a:gd name="T14" fmla="*/ 6 w 8"/>
                    <a:gd name="T15" fmla="*/ 6 h 8"/>
                    <a:gd name="T16" fmla="*/ 8 w 8"/>
                    <a:gd name="T17" fmla="*/ 4 h 8"/>
                    <a:gd name="T18" fmla="*/ 8 w 8"/>
                    <a:gd name="T19" fmla="*/ 2 h 8"/>
                    <a:gd name="T20" fmla="*/ 6 w 8"/>
                    <a:gd name="T21" fmla="*/ 0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4" name="Freeform 52"/>
                <p:cNvSpPr>
                  <a:spLocks/>
                </p:cNvSpPr>
                <p:nvPr/>
              </p:nvSpPr>
              <p:spPr bwMode="auto">
                <a:xfrm rot="1009465">
                  <a:off x="997" y="2760"/>
                  <a:ext cx="4" cy="4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2 h 7"/>
                    <a:gd name="T4" fmla="*/ 0 w 8"/>
                    <a:gd name="T5" fmla="*/ 4 h 7"/>
                    <a:gd name="T6" fmla="*/ 0 w 8"/>
                    <a:gd name="T7" fmla="*/ 5 h 7"/>
                    <a:gd name="T8" fmla="*/ 2 w 8"/>
                    <a:gd name="T9" fmla="*/ 7 h 7"/>
                    <a:gd name="T10" fmla="*/ 4 w 8"/>
                    <a:gd name="T11" fmla="*/ 7 h 7"/>
                    <a:gd name="T12" fmla="*/ 6 w 8"/>
                    <a:gd name="T13" fmla="*/ 5 h 7"/>
                    <a:gd name="T14" fmla="*/ 6 w 8"/>
                    <a:gd name="T15" fmla="*/ 5 h 7"/>
                    <a:gd name="T16" fmla="*/ 8 w 8"/>
                    <a:gd name="T17" fmla="*/ 4 h 7"/>
                    <a:gd name="T18" fmla="*/ 8 w 8"/>
                    <a:gd name="T19" fmla="*/ 2 h 7"/>
                    <a:gd name="T20" fmla="*/ 6 w 8"/>
                    <a:gd name="T21" fmla="*/ 0 h 7"/>
                    <a:gd name="T22" fmla="*/ 4 w 8"/>
                    <a:gd name="T23" fmla="*/ 0 h 7"/>
                    <a:gd name="T24" fmla="*/ 2 w 8"/>
                    <a:gd name="T25" fmla="*/ 0 h 7"/>
                    <a:gd name="T26" fmla="*/ 0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5" name="Freeform 53"/>
                <p:cNvSpPr>
                  <a:spLocks/>
                </p:cNvSpPr>
                <p:nvPr/>
              </p:nvSpPr>
              <p:spPr bwMode="auto">
                <a:xfrm rot="1009465">
                  <a:off x="1005" y="2757"/>
                  <a:ext cx="3" cy="5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2 h 8"/>
                    <a:gd name="T4" fmla="*/ 0 w 7"/>
                    <a:gd name="T5" fmla="*/ 4 h 8"/>
                    <a:gd name="T6" fmla="*/ 0 w 7"/>
                    <a:gd name="T7" fmla="*/ 6 h 8"/>
                    <a:gd name="T8" fmla="*/ 2 w 7"/>
                    <a:gd name="T9" fmla="*/ 8 h 8"/>
                    <a:gd name="T10" fmla="*/ 4 w 7"/>
                    <a:gd name="T11" fmla="*/ 8 h 8"/>
                    <a:gd name="T12" fmla="*/ 6 w 7"/>
                    <a:gd name="T13" fmla="*/ 6 h 8"/>
                    <a:gd name="T14" fmla="*/ 6 w 7"/>
                    <a:gd name="T15" fmla="*/ 6 h 8"/>
                    <a:gd name="T16" fmla="*/ 7 w 7"/>
                    <a:gd name="T17" fmla="*/ 4 h 8"/>
                    <a:gd name="T18" fmla="*/ 7 w 7"/>
                    <a:gd name="T19" fmla="*/ 2 h 8"/>
                    <a:gd name="T20" fmla="*/ 6 w 7"/>
                    <a:gd name="T21" fmla="*/ 0 h 8"/>
                    <a:gd name="T22" fmla="*/ 4 w 7"/>
                    <a:gd name="T23" fmla="*/ 0 h 8"/>
                    <a:gd name="T24" fmla="*/ 2 w 7"/>
                    <a:gd name="T25" fmla="*/ 0 h 8"/>
                    <a:gd name="T26" fmla="*/ 0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6" name="Freeform 54"/>
                <p:cNvSpPr>
                  <a:spLocks/>
                </p:cNvSpPr>
                <p:nvPr/>
              </p:nvSpPr>
              <p:spPr bwMode="auto">
                <a:xfrm rot="1009465">
                  <a:off x="1010" y="2755"/>
                  <a:ext cx="5" cy="5"/>
                </a:xfrm>
                <a:custGeom>
                  <a:avLst/>
                  <a:gdLst>
                    <a:gd name="T0" fmla="*/ 0 w 8"/>
                    <a:gd name="T1" fmla="*/ 2 h 8"/>
                    <a:gd name="T2" fmla="*/ 0 w 8"/>
                    <a:gd name="T3" fmla="*/ 4 h 8"/>
                    <a:gd name="T4" fmla="*/ 0 w 8"/>
                    <a:gd name="T5" fmla="*/ 6 h 8"/>
                    <a:gd name="T6" fmla="*/ 0 w 8"/>
                    <a:gd name="T7" fmla="*/ 8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6 w 8"/>
                    <a:gd name="T21" fmla="*/ 2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7" name="Freeform 55"/>
                <p:cNvSpPr>
                  <a:spLocks/>
                </p:cNvSpPr>
                <p:nvPr/>
              </p:nvSpPr>
              <p:spPr bwMode="auto">
                <a:xfrm rot="1009465">
                  <a:off x="1019" y="2750"/>
                  <a:ext cx="4" cy="7"/>
                </a:xfrm>
                <a:custGeom>
                  <a:avLst/>
                  <a:gdLst>
                    <a:gd name="T0" fmla="*/ 0 w 7"/>
                    <a:gd name="T1" fmla="*/ 2 h 7"/>
                    <a:gd name="T2" fmla="*/ 0 w 7"/>
                    <a:gd name="T3" fmla="*/ 4 h 7"/>
                    <a:gd name="T4" fmla="*/ 0 w 7"/>
                    <a:gd name="T5" fmla="*/ 5 h 7"/>
                    <a:gd name="T6" fmla="*/ 0 w 7"/>
                    <a:gd name="T7" fmla="*/ 7 h 7"/>
                    <a:gd name="T8" fmla="*/ 2 w 7"/>
                    <a:gd name="T9" fmla="*/ 7 h 7"/>
                    <a:gd name="T10" fmla="*/ 4 w 7"/>
                    <a:gd name="T11" fmla="*/ 7 h 7"/>
                    <a:gd name="T12" fmla="*/ 5 w 7"/>
                    <a:gd name="T13" fmla="*/ 7 h 7"/>
                    <a:gd name="T14" fmla="*/ 5 w 7"/>
                    <a:gd name="T15" fmla="*/ 7 h 7"/>
                    <a:gd name="T16" fmla="*/ 7 w 7"/>
                    <a:gd name="T17" fmla="*/ 5 h 7"/>
                    <a:gd name="T18" fmla="*/ 7 w 7"/>
                    <a:gd name="T19" fmla="*/ 4 h 7"/>
                    <a:gd name="T20" fmla="*/ 5 w 7"/>
                    <a:gd name="T21" fmla="*/ 2 h 7"/>
                    <a:gd name="T22" fmla="*/ 4 w 7"/>
                    <a:gd name="T23" fmla="*/ 0 h 7"/>
                    <a:gd name="T24" fmla="*/ 2 w 7"/>
                    <a:gd name="T25" fmla="*/ 0 h 7"/>
                    <a:gd name="T26" fmla="*/ 0 w 7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8" name="Freeform 56"/>
                <p:cNvSpPr>
                  <a:spLocks/>
                </p:cNvSpPr>
                <p:nvPr/>
              </p:nvSpPr>
              <p:spPr bwMode="auto">
                <a:xfrm rot="1009465">
                  <a:off x="1026" y="2748"/>
                  <a:ext cx="2" cy="5"/>
                </a:xfrm>
                <a:custGeom>
                  <a:avLst/>
                  <a:gdLst>
                    <a:gd name="T0" fmla="*/ 0 w 8"/>
                    <a:gd name="T1" fmla="*/ 2 h 8"/>
                    <a:gd name="T2" fmla="*/ 0 w 8"/>
                    <a:gd name="T3" fmla="*/ 4 h 8"/>
                    <a:gd name="T4" fmla="*/ 0 w 8"/>
                    <a:gd name="T5" fmla="*/ 6 h 8"/>
                    <a:gd name="T6" fmla="*/ 0 w 8"/>
                    <a:gd name="T7" fmla="*/ 8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6 w 8"/>
                    <a:gd name="T21" fmla="*/ 2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89" name="Freeform 57"/>
                <p:cNvSpPr>
                  <a:spLocks/>
                </p:cNvSpPr>
                <p:nvPr/>
              </p:nvSpPr>
              <p:spPr bwMode="auto">
                <a:xfrm rot="1009465">
                  <a:off x="1033" y="2746"/>
                  <a:ext cx="4" cy="4"/>
                </a:xfrm>
                <a:custGeom>
                  <a:avLst/>
                  <a:gdLst>
                    <a:gd name="T0" fmla="*/ 0 w 7"/>
                    <a:gd name="T1" fmla="*/ 2 h 8"/>
                    <a:gd name="T2" fmla="*/ 0 w 7"/>
                    <a:gd name="T3" fmla="*/ 4 h 8"/>
                    <a:gd name="T4" fmla="*/ 0 w 7"/>
                    <a:gd name="T5" fmla="*/ 6 h 8"/>
                    <a:gd name="T6" fmla="*/ 0 w 7"/>
                    <a:gd name="T7" fmla="*/ 8 h 8"/>
                    <a:gd name="T8" fmla="*/ 1 w 7"/>
                    <a:gd name="T9" fmla="*/ 8 h 8"/>
                    <a:gd name="T10" fmla="*/ 3 w 7"/>
                    <a:gd name="T11" fmla="*/ 8 h 8"/>
                    <a:gd name="T12" fmla="*/ 5 w 7"/>
                    <a:gd name="T13" fmla="*/ 8 h 8"/>
                    <a:gd name="T14" fmla="*/ 5 w 7"/>
                    <a:gd name="T15" fmla="*/ 8 h 8"/>
                    <a:gd name="T16" fmla="*/ 7 w 7"/>
                    <a:gd name="T17" fmla="*/ 6 h 8"/>
                    <a:gd name="T18" fmla="*/ 7 w 7"/>
                    <a:gd name="T19" fmla="*/ 4 h 8"/>
                    <a:gd name="T20" fmla="*/ 5 w 7"/>
                    <a:gd name="T21" fmla="*/ 2 h 8"/>
                    <a:gd name="T22" fmla="*/ 3 w 7"/>
                    <a:gd name="T23" fmla="*/ 0 h 8"/>
                    <a:gd name="T24" fmla="*/ 1 w 7"/>
                    <a:gd name="T25" fmla="*/ 0 h 8"/>
                    <a:gd name="T26" fmla="*/ 0 w 7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0" name="Freeform 58"/>
                <p:cNvSpPr>
                  <a:spLocks/>
                </p:cNvSpPr>
                <p:nvPr/>
              </p:nvSpPr>
              <p:spPr bwMode="auto">
                <a:xfrm rot="1009465">
                  <a:off x="1041" y="2743"/>
                  <a:ext cx="3" cy="5"/>
                </a:xfrm>
                <a:custGeom>
                  <a:avLst/>
                  <a:gdLst>
                    <a:gd name="T0" fmla="*/ 0 w 8"/>
                    <a:gd name="T1" fmla="*/ 2 h 7"/>
                    <a:gd name="T2" fmla="*/ 0 w 8"/>
                    <a:gd name="T3" fmla="*/ 3 h 7"/>
                    <a:gd name="T4" fmla="*/ 0 w 8"/>
                    <a:gd name="T5" fmla="*/ 5 h 7"/>
                    <a:gd name="T6" fmla="*/ 0 w 8"/>
                    <a:gd name="T7" fmla="*/ 7 h 7"/>
                    <a:gd name="T8" fmla="*/ 2 w 8"/>
                    <a:gd name="T9" fmla="*/ 7 h 7"/>
                    <a:gd name="T10" fmla="*/ 4 w 8"/>
                    <a:gd name="T11" fmla="*/ 7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8 w 8"/>
                    <a:gd name="T19" fmla="*/ 3 h 7"/>
                    <a:gd name="T20" fmla="*/ 6 w 8"/>
                    <a:gd name="T21" fmla="*/ 2 h 7"/>
                    <a:gd name="T22" fmla="*/ 4 w 8"/>
                    <a:gd name="T23" fmla="*/ 0 h 7"/>
                    <a:gd name="T24" fmla="*/ 2 w 8"/>
                    <a:gd name="T25" fmla="*/ 0 h 7"/>
                    <a:gd name="T26" fmla="*/ 0 w 8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1" name="Freeform 59"/>
                <p:cNvSpPr>
                  <a:spLocks/>
                </p:cNvSpPr>
                <p:nvPr/>
              </p:nvSpPr>
              <p:spPr bwMode="auto">
                <a:xfrm rot="1009465">
                  <a:off x="1046" y="2743"/>
                  <a:ext cx="4" cy="5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6 h 8"/>
                    <a:gd name="T14" fmla="*/ 6 w 8"/>
                    <a:gd name="T15" fmla="*/ 6 h 8"/>
                    <a:gd name="T16" fmla="*/ 8 w 8"/>
                    <a:gd name="T17" fmla="*/ 4 h 8"/>
                    <a:gd name="T18" fmla="*/ 8 w 8"/>
                    <a:gd name="T19" fmla="*/ 2 h 8"/>
                    <a:gd name="T20" fmla="*/ 6 w 8"/>
                    <a:gd name="T21" fmla="*/ 0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2" name="Freeform 60"/>
                <p:cNvSpPr>
                  <a:spLocks/>
                </p:cNvSpPr>
                <p:nvPr/>
              </p:nvSpPr>
              <p:spPr bwMode="auto">
                <a:xfrm rot="1009465">
                  <a:off x="1053" y="2741"/>
                  <a:ext cx="6" cy="5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6 h 8"/>
                    <a:gd name="T14" fmla="*/ 6 w 8"/>
                    <a:gd name="T15" fmla="*/ 6 h 8"/>
                    <a:gd name="T16" fmla="*/ 8 w 8"/>
                    <a:gd name="T17" fmla="*/ 4 h 8"/>
                    <a:gd name="T18" fmla="*/ 8 w 8"/>
                    <a:gd name="T19" fmla="*/ 2 h 8"/>
                    <a:gd name="T20" fmla="*/ 6 w 8"/>
                    <a:gd name="T21" fmla="*/ 0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3" name="Freeform 61"/>
                <p:cNvSpPr>
                  <a:spLocks/>
                </p:cNvSpPr>
                <p:nvPr/>
              </p:nvSpPr>
              <p:spPr bwMode="auto">
                <a:xfrm rot="1009465">
                  <a:off x="1060" y="2736"/>
                  <a:ext cx="4" cy="7"/>
                </a:xfrm>
                <a:custGeom>
                  <a:avLst/>
                  <a:gdLst>
                    <a:gd name="T0" fmla="*/ 0 w 8"/>
                    <a:gd name="T1" fmla="*/ 0 h 8"/>
                    <a:gd name="T2" fmla="*/ 0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6 h 8"/>
                    <a:gd name="T14" fmla="*/ 6 w 8"/>
                    <a:gd name="T15" fmla="*/ 6 h 8"/>
                    <a:gd name="T16" fmla="*/ 8 w 8"/>
                    <a:gd name="T17" fmla="*/ 4 h 8"/>
                    <a:gd name="T18" fmla="*/ 8 w 8"/>
                    <a:gd name="T19" fmla="*/ 2 h 8"/>
                    <a:gd name="T20" fmla="*/ 6 w 8"/>
                    <a:gd name="T21" fmla="*/ 0 h 8"/>
                    <a:gd name="T22" fmla="*/ 4 w 8"/>
                    <a:gd name="T23" fmla="*/ 0 h 8"/>
                    <a:gd name="T24" fmla="*/ 2 w 8"/>
                    <a:gd name="T25" fmla="*/ 0 h 8"/>
                    <a:gd name="T26" fmla="*/ 0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4" name="Freeform 62"/>
                <p:cNvSpPr>
                  <a:spLocks/>
                </p:cNvSpPr>
                <p:nvPr/>
              </p:nvSpPr>
              <p:spPr bwMode="auto">
                <a:xfrm rot="1009465">
                  <a:off x="1068" y="2739"/>
                  <a:ext cx="3" cy="7"/>
                </a:xfrm>
                <a:custGeom>
                  <a:avLst/>
                  <a:gdLst>
                    <a:gd name="T0" fmla="*/ 4 w 7"/>
                    <a:gd name="T1" fmla="*/ 0 h 7"/>
                    <a:gd name="T2" fmla="*/ 2 w 7"/>
                    <a:gd name="T3" fmla="*/ 0 h 7"/>
                    <a:gd name="T4" fmla="*/ 0 w 7"/>
                    <a:gd name="T5" fmla="*/ 2 h 7"/>
                    <a:gd name="T6" fmla="*/ 0 w 7"/>
                    <a:gd name="T7" fmla="*/ 3 h 7"/>
                    <a:gd name="T8" fmla="*/ 2 w 7"/>
                    <a:gd name="T9" fmla="*/ 5 h 7"/>
                    <a:gd name="T10" fmla="*/ 4 w 7"/>
                    <a:gd name="T11" fmla="*/ 7 h 7"/>
                    <a:gd name="T12" fmla="*/ 6 w 7"/>
                    <a:gd name="T13" fmla="*/ 7 h 7"/>
                    <a:gd name="T14" fmla="*/ 6 w 7"/>
                    <a:gd name="T15" fmla="*/ 7 h 7"/>
                    <a:gd name="T16" fmla="*/ 7 w 7"/>
                    <a:gd name="T17" fmla="*/ 5 h 7"/>
                    <a:gd name="T18" fmla="*/ 7 w 7"/>
                    <a:gd name="T19" fmla="*/ 3 h 7"/>
                    <a:gd name="T20" fmla="*/ 7 w 7"/>
                    <a:gd name="T21" fmla="*/ 2 h 7"/>
                    <a:gd name="T22" fmla="*/ 7 w 7"/>
                    <a:gd name="T23" fmla="*/ 0 h 7"/>
                    <a:gd name="T24" fmla="*/ 6 w 7"/>
                    <a:gd name="T25" fmla="*/ 0 h 7"/>
                    <a:gd name="T26" fmla="*/ 4 w 7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5" name="Freeform 63"/>
                <p:cNvSpPr>
                  <a:spLocks/>
                </p:cNvSpPr>
                <p:nvPr/>
              </p:nvSpPr>
              <p:spPr bwMode="auto">
                <a:xfrm rot="1009465">
                  <a:off x="1077" y="2739"/>
                  <a:ext cx="3" cy="4"/>
                </a:xfrm>
                <a:custGeom>
                  <a:avLst/>
                  <a:gdLst>
                    <a:gd name="T0" fmla="*/ 4 w 8"/>
                    <a:gd name="T1" fmla="*/ 0 h 7"/>
                    <a:gd name="T2" fmla="*/ 2 w 8"/>
                    <a:gd name="T3" fmla="*/ 0 h 7"/>
                    <a:gd name="T4" fmla="*/ 0 w 8"/>
                    <a:gd name="T5" fmla="*/ 2 h 7"/>
                    <a:gd name="T6" fmla="*/ 0 w 8"/>
                    <a:gd name="T7" fmla="*/ 4 h 7"/>
                    <a:gd name="T8" fmla="*/ 2 w 8"/>
                    <a:gd name="T9" fmla="*/ 5 h 7"/>
                    <a:gd name="T10" fmla="*/ 4 w 8"/>
                    <a:gd name="T11" fmla="*/ 7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8 w 8"/>
                    <a:gd name="T19" fmla="*/ 4 h 7"/>
                    <a:gd name="T20" fmla="*/ 8 w 8"/>
                    <a:gd name="T21" fmla="*/ 2 h 7"/>
                    <a:gd name="T22" fmla="*/ 8 w 8"/>
                    <a:gd name="T23" fmla="*/ 0 h 7"/>
                    <a:gd name="T24" fmla="*/ 6 w 8"/>
                    <a:gd name="T25" fmla="*/ 0 h 7"/>
                    <a:gd name="T26" fmla="*/ 4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6" name="Freeform 64"/>
                <p:cNvSpPr>
                  <a:spLocks/>
                </p:cNvSpPr>
                <p:nvPr/>
              </p:nvSpPr>
              <p:spPr bwMode="auto">
                <a:xfrm rot="1009465">
                  <a:off x="1084" y="2741"/>
                  <a:ext cx="3" cy="5"/>
                </a:xfrm>
                <a:custGeom>
                  <a:avLst/>
                  <a:gdLst>
                    <a:gd name="T0" fmla="*/ 4 w 8"/>
                    <a:gd name="T1" fmla="*/ 0 h 7"/>
                    <a:gd name="T2" fmla="*/ 2 w 8"/>
                    <a:gd name="T3" fmla="*/ 0 h 7"/>
                    <a:gd name="T4" fmla="*/ 0 w 8"/>
                    <a:gd name="T5" fmla="*/ 2 h 7"/>
                    <a:gd name="T6" fmla="*/ 0 w 8"/>
                    <a:gd name="T7" fmla="*/ 4 h 7"/>
                    <a:gd name="T8" fmla="*/ 2 w 8"/>
                    <a:gd name="T9" fmla="*/ 6 h 7"/>
                    <a:gd name="T10" fmla="*/ 4 w 8"/>
                    <a:gd name="T11" fmla="*/ 7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6 h 7"/>
                    <a:gd name="T18" fmla="*/ 8 w 8"/>
                    <a:gd name="T19" fmla="*/ 4 h 7"/>
                    <a:gd name="T20" fmla="*/ 8 w 8"/>
                    <a:gd name="T21" fmla="*/ 2 h 7"/>
                    <a:gd name="T22" fmla="*/ 8 w 8"/>
                    <a:gd name="T23" fmla="*/ 0 h 7"/>
                    <a:gd name="T24" fmla="*/ 6 w 8"/>
                    <a:gd name="T25" fmla="*/ 0 h 7"/>
                    <a:gd name="T26" fmla="*/ 4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7" name="Freeform 65"/>
                <p:cNvSpPr>
                  <a:spLocks/>
                </p:cNvSpPr>
                <p:nvPr/>
              </p:nvSpPr>
              <p:spPr bwMode="auto">
                <a:xfrm rot="1009465">
                  <a:off x="1091" y="2741"/>
                  <a:ext cx="4" cy="5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0 h 8"/>
                    <a:gd name="T4" fmla="*/ 0 w 8"/>
                    <a:gd name="T5" fmla="*/ 2 h 8"/>
                    <a:gd name="T6" fmla="*/ 0 w 8"/>
                    <a:gd name="T7" fmla="*/ 4 h 8"/>
                    <a:gd name="T8" fmla="*/ 2 w 8"/>
                    <a:gd name="T9" fmla="*/ 6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8 w 8"/>
                    <a:gd name="T21" fmla="*/ 2 h 8"/>
                    <a:gd name="T22" fmla="*/ 8 w 8"/>
                    <a:gd name="T23" fmla="*/ 0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8" name="Freeform 66"/>
                <p:cNvSpPr>
                  <a:spLocks/>
                </p:cNvSpPr>
                <p:nvPr/>
              </p:nvSpPr>
              <p:spPr bwMode="auto">
                <a:xfrm rot="1009465">
                  <a:off x="1096" y="2743"/>
                  <a:ext cx="4" cy="5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8 h 8"/>
                    <a:gd name="T18" fmla="*/ 8 w 8"/>
                    <a:gd name="T19" fmla="*/ 6 h 8"/>
                    <a:gd name="T20" fmla="*/ 8 w 8"/>
                    <a:gd name="T21" fmla="*/ 4 h 8"/>
                    <a:gd name="T22" fmla="*/ 8 w 8"/>
                    <a:gd name="T23" fmla="*/ 2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499" name="Freeform 67"/>
                <p:cNvSpPr>
                  <a:spLocks/>
                </p:cNvSpPr>
                <p:nvPr/>
              </p:nvSpPr>
              <p:spPr bwMode="auto">
                <a:xfrm rot="1009465">
                  <a:off x="1103" y="2748"/>
                  <a:ext cx="4" cy="2"/>
                </a:xfrm>
                <a:custGeom>
                  <a:avLst/>
                  <a:gdLst>
                    <a:gd name="T0" fmla="*/ 3 w 7"/>
                    <a:gd name="T1" fmla="*/ 0 h 8"/>
                    <a:gd name="T2" fmla="*/ 1 w 7"/>
                    <a:gd name="T3" fmla="*/ 2 h 8"/>
                    <a:gd name="T4" fmla="*/ 0 w 7"/>
                    <a:gd name="T5" fmla="*/ 4 h 8"/>
                    <a:gd name="T6" fmla="*/ 0 w 7"/>
                    <a:gd name="T7" fmla="*/ 6 h 8"/>
                    <a:gd name="T8" fmla="*/ 1 w 7"/>
                    <a:gd name="T9" fmla="*/ 8 h 8"/>
                    <a:gd name="T10" fmla="*/ 3 w 7"/>
                    <a:gd name="T11" fmla="*/ 8 h 8"/>
                    <a:gd name="T12" fmla="*/ 5 w 7"/>
                    <a:gd name="T13" fmla="*/ 8 h 8"/>
                    <a:gd name="T14" fmla="*/ 5 w 7"/>
                    <a:gd name="T15" fmla="*/ 8 h 8"/>
                    <a:gd name="T16" fmla="*/ 7 w 7"/>
                    <a:gd name="T17" fmla="*/ 8 h 8"/>
                    <a:gd name="T18" fmla="*/ 7 w 7"/>
                    <a:gd name="T19" fmla="*/ 6 h 8"/>
                    <a:gd name="T20" fmla="*/ 7 w 7"/>
                    <a:gd name="T21" fmla="*/ 4 h 8"/>
                    <a:gd name="T22" fmla="*/ 7 w 7"/>
                    <a:gd name="T23" fmla="*/ 2 h 8"/>
                    <a:gd name="T24" fmla="*/ 5 w 7"/>
                    <a:gd name="T25" fmla="*/ 0 h 8"/>
                    <a:gd name="T26" fmla="*/ 3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3" y="0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0" name="Freeform 68"/>
                <p:cNvSpPr>
                  <a:spLocks/>
                </p:cNvSpPr>
                <p:nvPr/>
              </p:nvSpPr>
              <p:spPr bwMode="auto">
                <a:xfrm rot="1009465">
                  <a:off x="1111" y="2748"/>
                  <a:ext cx="3" cy="5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8 h 8"/>
                    <a:gd name="T18" fmla="*/ 8 w 8"/>
                    <a:gd name="T19" fmla="*/ 6 h 8"/>
                    <a:gd name="T20" fmla="*/ 8 w 8"/>
                    <a:gd name="T21" fmla="*/ 4 h 8"/>
                    <a:gd name="T22" fmla="*/ 8 w 8"/>
                    <a:gd name="T23" fmla="*/ 2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1" name="Freeform 69"/>
                <p:cNvSpPr>
                  <a:spLocks/>
                </p:cNvSpPr>
                <p:nvPr/>
              </p:nvSpPr>
              <p:spPr bwMode="auto">
                <a:xfrm rot="1009465">
                  <a:off x="1118" y="2750"/>
                  <a:ext cx="3" cy="3"/>
                </a:xfrm>
                <a:custGeom>
                  <a:avLst/>
                  <a:gdLst>
                    <a:gd name="T0" fmla="*/ 2 w 8"/>
                    <a:gd name="T1" fmla="*/ 0 h 8"/>
                    <a:gd name="T2" fmla="*/ 0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0 w 8"/>
                    <a:gd name="T9" fmla="*/ 8 h 8"/>
                    <a:gd name="T10" fmla="*/ 2 w 8"/>
                    <a:gd name="T11" fmla="*/ 8 h 8"/>
                    <a:gd name="T12" fmla="*/ 4 w 8"/>
                    <a:gd name="T13" fmla="*/ 8 h 8"/>
                    <a:gd name="T14" fmla="*/ 4 w 8"/>
                    <a:gd name="T15" fmla="*/ 8 h 8"/>
                    <a:gd name="T16" fmla="*/ 6 w 8"/>
                    <a:gd name="T17" fmla="*/ 8 h 8"/>
                    <a:gd name="T18" fmla="*/ 8 w 8"/>
                    <a:gd name="T19" fmla="*/ 6 h 8"/>
                    <a:gd name="T20" fmla="*/ 8 w 8"/>
                    <a:gd name="T21" fmla="*/ 4 h 8"/>
                    <a:gd name="T22" fmla="*/ 6 w 8"/>
                    <a:gd name="T23" fmla="*/ 2 h 8"/>
                    <a:gd name="T24" fmla="*/ 4 w 8"/>
                    <a:gd name="T25" fmla="*/ 0 h 8"/>
                    <a:gd name="T26" fmla="*/ 2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2" name="Freeform 70"/>
                <p:cNvSpPr>
                  <a:spLocks/>
                </p:cNvSpPr>
                <p:nvPr/>
              </p:nvSpPr>
              <p:spPr bwMode="auto">
                <a:xfrm rot="1009465">
                  <a:off x="1125" y="2750"/>
                  <a:ext cx="4" cy="5"/>
                </a:xfrm>
                <a:custGeom>
                  <a:avLst/>
                  <a:gdLst>
                    <a:gd name="T0" fmla="*/ 2 w 7"/>
                    <a:gd name="T1" fmla="*/ 0 h 8"/>
                    <a:gd name="T2" fmla="*/ 0 w 7"/>
                    <a:gd name="T3" fmla="*/ 2 h 8"/>
                    <a:gd name="T4" fmla="*/ 0 w 7"/>
                    <a:gd name="T5" fmla="*/ 4 h 8"/>
                    <a:gd name="T6" fmla="*/ 0 w 7"/>
                    <a:gd name="T7" fmla="*/ 6 h 8"/>
                    <a:gd name="T8" fmla="*/ 0 w 7"/>
                    <a:gd name="T9" fmla="*/ 8 h 8"/>
                    <a:gd name="T10" fmla="*/ 2 w 7"/>
                    <a:gd name="T11" fmla="*/ 8 h 8"/>
                    <a:gd name="T12" fmla="*/ 3 w 7"/>
                    <a:gd name="T13" fmla="*/ 8 h 8"/>
                    <a:gd name="T14" fmla="*/ 3 w 7"/>
                    <a:gd name="T15" fmla="*/ 8 h 8"/>
                    <a:gd name="T16" fmla="*/ 5 w 7"/>
                    <a:gd name="T17" fmla="*/ 8 h 8"/>
                    <a:gd name="T18" fmla="*/ 7 w 7"/>
                    <a:gd name="T19" fmla="*/ 6 h 8"/>
                    <a:gd name="T20" fmla="*/ 7 w 7"/>
                    <a:gd name="T21" fmla="*/ 4 h 8"/>
                    <a:gd name="T22" fmla="*/ 5 w 7"/>
                    <a:gd name="T23" fmla="*/ 2 h 8"/>
                    <a:gd name="T24" fmla="*/ 3 w 7"/>
                    <a:gd name="T25" fmla="*/ 0 h 8"/>
                    <a:gd name="T26" fmla="*/ 2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3" name="Freeform 71"/>
                <p:cNvSpPr>
                  <a:spLocks/>
                </p:cNvSpPr>
                <p:nvPr/>
              </p:nvSpPr>
              <p:spPr bwMode="auto">
                <a:xfrm rot="1009465">
                  <a:off x="1132" y="2753"/>
                  <a:ext cx="4" cy="4"/>
                </a:xfrm>
                <a:custGeom>
                  <a:avLst/>
                  <a:gdLst>
                    <a:gd name="T0" fmla="*/ 2 w 8"/>
                    <a:gd name="T1" fmla="*/ 0 h 8"/>
                    <a:gd name="T2" fmla="*/ 0 w 8"/>
                    <a:gd name="T3" fmla="*/ 0 h 8"/>
                    <a:gd name="T4" fmla="*/ 0 w 8"/>
                    <a:gd name="T5" fmla="*/ 2 h 8"/>
                    <a:gd name="T6" fmla="*/ 0 w 8"/>
                    <a:gd name="T7" fmla="*/ 4 h 8"/>
                    <a:gd name="T8" fmla="*/ 0 w 8"/>
                    <a:gd name="T9" fmla="*/ 6 h 8"/>
                    <a:gd name="T10" fmla="*/ 2 w 8"/>
                    <a:gd name="T11" fmla="*/ 8 h 8"/>
                    <a:gd name="T12" fmla="*/ 4 w 8"/>
                    <a:gd name="T13" fmla="*/ 8 h 8"/>
                    <a:gd name="T14" fmla="*/ 4 w 8"/>
                    <a:gd name="T15" fmla="*/ 8 h 8"/>
                    <a:gd name="T16" fmla="*/ 6 w 8"/>
                    <a:gd name="T17" fmla="*/ 6 h 8"/>
                    <a:gd name="T18" fmla="*/ 8 w 8"/>
                    <a:gd name="T19" fmla="*/ 4 h 8"/>
                    <a:gd name="T20" fmla="*/ 8 w 8"/>
                    <a:gd name="T21" fmla="*/ 2 h 8"/>
                    <a:gd name="T22" fmla="*/ 6 w 8"/>
                    <a:gd name="T23" fmla="*/ 0 h 8"/>
                    <a:gd name="T24" fmla="*/ 4 w 8"/>
                    <a:gd name="T25" fmla="*/ 0 h 8"/>
                    <a:gd name="T26" fmla="*/ 2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4" name="Freeform 72"/>
                <p:cNvSpPr>
                  <a:spLocks/>
                </p:cNvSpPr>
                <p:nvPr/>
              </p:nvSpPr>
              <p:spPr bwMode="auto">
                <a:xfrm rot="1009465">
                  <a:off x="1139" y="2755"/>
                  <a:ext cx="4" cy="5"/>
                </a:xfrm>
                <a:custGeom>
                  <a:avLst/>
                  <a:gdLst>
                    <a:gd name="T0" fmla="*/ 2 w 8"/>
                    <a:gd name="T1" fmla="*/ 0 h 8"/>
                    <a:gd name="T2" fmla="*/ 0 w 8"/>
                    <a:gd name="T3" fmla="*/ 0 h 8"/>
                    <a:gd name="T4" fmla="*/ 0 w 8"/>
                    <a:gd name="T5" fmla="*/ 2 h 8"/>
                    <a:gd name="T6" fmla="*/ 0 w 8"/>
                    <a:gd name="T7" fmla="*/ 4 h 8"/>
                    <a:gd name="T8" fmla="*/ 0 w 8"/>
                    <a:gd name="T9" fmla="*/ 6 h 8"/>
                    <a:gd name="T10" fmla="*/ 2 w 8"/>
                    <a:gd name="T11" fmla="*/ 8 h 8"/>
                    <a:gd name="T12" fmla="*/ 4 w 8"/>
                    <a:gd name="T13" fmla="*/ 8 h 8"/>
                    <a:gd name="T14" fmla="*/ 4 w 8"/>
                    <a:gd name="T15" fmla="*/ 8 h 8"/>
                    <a:gd name="T16" fmla="*/ 6 w 8"/>
                    <a:gd name="T17" fmla="*/ 6 h 8"/>
                    <a:gd name="T18" fmla="*/ 8 w 8"/>
                    <a:gd name="T19" fmla="*/ 4 h 8"/>
                    <a:gd name="T20" fmla="*/ 8 w 8"/>
                    <a:gd name="T21" fmla="*/ 2 h 8"/>
                    <a:gd name="T22" fmla="*/ 6 w 8"/>
                    <a:gd name="T23" fmla="*/ 0 h 8"/>
                    <a:gd name="T24" fmla="*/ 4 w 8"/>
                    <a:gd name="T25" fmla="*/ 0 h 8"/>
                    <a:gd name="T26" fmla="*/ 2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5" name="Freeform 73"/>
                <p:cNvSpPr>
                  <a:spLocks/>
                </p:cNvSpPr>
                <p:nvPr/>
              </p:nvSpPr>
              <p:spPr bwMode="auto">
                <a:xfrm rot="1009465">
                  <a:off x="1147" y="2757"/>
                  <a:ext cx="3" cy="5"/>
                </a:xfrm>
                <a:custGeom>
                  <a:avLst/>
                  <a:gdLst>
                    <a:gd name="T0" fmla="*/ 2 w 7"/>
                    <a:gd name="T1" fmla="*/ 0 h 8"/>
                    <a:gd name="T2" fmla="*/ 0 w 7"/>
                    <a:gd name="T3" fmla="*/ 0 h 8"/>
                    <a:gd name="T4" fmla="*/ 0 w 7"/>
                    <a:gd name="T5" fmla="*/ 2 h 8"/>
                    <a:gd name="T6" fmla="*/ 0 w 7"/>
                    <a:gd name="T7" fmla="*/ 4 h 8"/>
                    <a:gd name="T8" fmla="*/ 0 w 7"/>
                    <a:gd name="T9" fmla="*/ 6 h 8"/>
                    <a:gd name="T10" fmla="*/ 2 w 7"/>
                    <a:gd name="T11" fmla="*/ 8 h 8"/>
                    <a:gd name="T12" fmla="*/ 4 w 7"/>
                    <a:gd name="T13" fmla="*/ 8 h 8"/>
                    <a:gd name="T14" fmla="*/ 4 w 7"/>
                    <a:gd name="T15" fmla="*/ 8 h 8"/>
                    <a:gd name="T16" fmla="*/ 5 w 7"/>
                    <a:gd name="T17" fmla="*/ 6 h 8"/>
                    <a:gd name="T18" fmla="*/ 7 w 7"/>
                    <a:gd name="T19" fmla="*/ 4 h 8"/>
                    <a:gd name="T20" fmla="*/ 7 w 7"/>
                    <a:gd name="T21" fmla="*/ 2 h 8"/>
                    <a:gd name="T22" fmla="*/ 5 w 7"/>
                    <a:gd name="T23" fmla="*/ 0 h 8"/>
                    <a:gd name="T24" fmla="*/ 4 w 7"/>
                    <a:gd name="T25" fmla="*/ 0 h 8"/>
                    <a:gd name="T26" fmla="*/ 2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6" name="Freeform 74"/>
                <p:cNvSpPr>
                  <a:spLocks/>
                </p:cNvSpPr>
                <p:nvPr/>
              </p:nvSpPr>
              <p:spPr bwMode="auto">
                <a:xfrm rot="1009465">
                  <a:off x="1154" y="2760"/>
                  <a:ext cx="3" cy="4"/>
                </a:xfrm>
                <a:custGeom>
                  <a:avLst/>
                  <a:gdLst>
                    <a:gd name="T0" fmla="*/ 2 w 8"/>
                    <a:gd name="T1" fmla="*/ 0 h 7"/>
                    <a:gd name="T2" fmla="*/ 0 w 8"/>
                    <a:gd name="T3" fmla="*/ 0 h 7"/>
                    <a:gd name="T4" fmla="*/ 0 w 8"/>
                    <a:gd name="T5" fmla="*/ 1 h 7"/>
                    <a:gd name="T6" fmla="*/ 0 w 8"/>
                    <a:gd name="T7" fmla="*/ 3 h 7"/>
                    <a:gd name="T8" fmla="*/ 0 w 8"/>
                    <a:gd name="T9" fmla="*/ 5 h 7"/>
                    <a:gd name="T10" fmla="*/ 2 w 8"/>
                    <a:gd name="T11" fmla="*/ 7 h 7"/>
                    <a:gd name="T12" fmla="*/ 4 w 8"/>
                    <a:gd name="T13" fmla="*/ 7 h 7"/>
                    <a:gd name="T14" fmla="*/ 4 w 8"/>
                    <a:gd name="T15" fmla="*/ 7 h 7"/>
                    <a:gd name="T16" fmla="*/ 6 w 8"/>
                    <a:gd name="T17" fmla="*/ 5 h 7"/>
                    <a:gd name="T18" fmla="*/ 8 w 8"/>
                    <a:gd name="T19" fmla="*/ 3 h 7"/>
                    <a:gd name="T20" fmla="*/ 8 w 8"/>
                    <a:gd name="T21" fmla="*/ 1 h 7"/>
                    <a:gd name="T22" fmla="*/ 6 w 8"/>
                    <a:gd name="T23" fmla="*/ 0 h 7"/>
                    <a:gd name="T24" fmla="*/ 4 w 8"/>
                    <a:gd name="T25" fmla="*/ 0 h 7"/>
                    <a:gd name="T26" fmla="*/ 2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7" name="Freeform 75"/>
                <p:cNvSpPr>
                  <a:spLocks/>
                </p:cNvSpPr>
                <p:nvPr/>
              </p:nvSpPr>
              <p:spPr bwMode="auto">
                <a:xfrm rot="1009465">
                  <a:off x="1161" y="2760"/>
                  <a:ext cx="4" cy="4"/>
                </a:xfrm>
                <a:custGeom>
                  <a:avLst/>
                  <a:gdLst>
                    <a:gd name="T0" fmla="*/ 2 w 8"/>
                    <a:gd name="T1" fmla="*/ 0 h 7"/>
                    <a:gd name="T2" fmla="*/ 0 w 8"/>
                    <a:gd name="T3" fmla="*/ 2 h 7"/>
                    <a:gd name="T4" fmla="*/ 0 w 8"/>
                    <a:gd name="T5" fmla="*/ 3 h 7"/>
                    <a:gd name="T6" fmla="*/ 0 w 8"/>
                    <a:gd name="T7" fmla="*/ 5 h 7"/>
                    <a:gd name="T8" fmla="*/ 0 w 8"/>
                    <a:gd name="T9" fmla="*/ 7 h 7"/>
                    <a:gd name="T10" fmla="*/ 2 w 8"/>
                    <a:gd name="T11" fmla="*/ 7 h 7"/>
                    <a:gd name="T12" fmla="*/ 4 w 8"/>
                    <a:gd name="T13" fmla="*/ 7 h 7"/>
                    <a:gd name="T14" fmla="*/ 4 w 8"/>
                    <a:gd name="T15" fmla="*/ 7 h 7"/>
                    <a:gd name="T16" fmla="*/ 6 w 8"/>
                    <a:gd name="T17" fmla="*/ 7 h 7"/>
                    <a:gd name="T18" fmla="*/ 8 w 8"/>
                    <a:gd name="T19" fmla="*/ 5 h 7"/>
                    <a:gd name="T20" fmla="*/ 8 w 8"/>
                    <a:gd name="T21" fmla="*/ 3 h 7"/>
                    <a:gd name="T22" fmla="*/ 6 w 8"/>
                    <a:gd name="T23" fmla="*/ 2 h 7"/>
                    <a:gd name="T24" fmla="*/ 4 w 8"/>
                    <a:gd name="T25" fmla="*/ 0 h 7"/>
                    <a:gd name="T26" fmla="*/ 2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8" name="Freeform 76"/>
                <p:cNvSpPr>
                  <a:spLocks/>
                </p:cNvSpPr>
                <p:nvPr/>
              </p:nvSpPr>
              <p:spPr bwMode="auto">
                <a:xfrm rot="1009465">
                  <a:off x="1168" y="2762"/>
                  <a:ext cx="4" cy="5"/>
                </a:xfrm>
                <a:custGeom>
                  <a:avLst/>
                  <a:gdLst>
                    <a:gd name="T0" fmla="*/ 2 w 7"/>
                    <a:gd name="T1" fmla="*/ 0 h 7"/>
                    <a:gd name="T2" fmla="*/ 0 w 7"/>
                    <a:gd name="T3" fmla="*/ 2 h 7"/>
                    <a:gd name="T4" fmla="*/ 0 w 7"/>
                    <a:gd name="T5" fmla="*/ 4 h 7"/>
                    <a:gd name="T6" fmla="*/ 0 w 7"/>
                    <a:gd name="T7" fmla="*/ 5 h 7"/>
                    <a:gd name="T8" fmla="*/ 0 w 7"/>
                    <a:gd name="T9" fmla="*/ 7 h 7"/>
                    <a:gd name="T10" fmla="*/ 2 w 7"/>
                    <a:gd name="T11" fmla="*/ 7 h 7"/>
                    <a:gd name="T12" fmla="*/ 4 w 7"/>
                    <a:gd name="T13" fmla="*/ 7 h 7"/>
                    <a:gd name="T14" fmla="*/ 4 w 7"/>
                    <a:gd name="T15" fmla="*/ 7 h 7"/>
                    <a:gd name="T16" fmla="*/ 6 w 7"/>
                    <a:gd name="T17" fmla="*/ 7 h 7"/>
                    <a:gd name="T18" fmla="*/ 7 w 7"/>
                    <a:gd name="T19" fmla="*/ 5 h 7"/>
                    <a:gd name="T20" fmla="*/ 7 w 7"/>
                    <a:gd name="T21" fmla="*/ 4 h 7"/>
                    <a:gd name="T22" fmla="*/ 6 w 7"/>
                    <a:gd name="T23" fmla="*/ 2 h 7"/>
                    <a:gd name="T24" fmla="*/ 4 w 7"/>
                    <a:gd name="T25" fmla="*/ 0 h 7"/>
                    <a:gd name="T26" fmla="*/ 2 w 7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09" name="Freeform 77"/>
                <p:cNvSpPr>
                  <a:spLocks/>
                </p:cNvSpPr>
                <p:nvPr/>
              </p:nvSpPr>
              <p:spPr bwMode="auto">
                <a:xfrm rot="1009465">
                  <a:off x="1175" y="2762"/>
                  <a:ext cx="4" cy="5"/>
                </a:xfrm>
                <a:custGeom>
                  <a:avLst/>
                  <a:gdLst>
                    <a:gd name="T0" fmla="*/ 2 w 8"/>
                    <a:gd name="T1" fmla="*/ 0 h 7"/>
                    <a:gd name="T2" fmla="*/ 0 w 8"/>
                    <a:gd name="T3" fmla="*/ 2 h 7"/>
                    <a:gd name="T4" fmla="*/ 0 w 8"/>
                    <a:gd name="T5" fmla="*/ 4 h 7"/>
                    <a:gd name="T6" fmla="*/ 0 w 8"/>
                    <a:gd name="T7" fmla="*/ 6 h 7"/>
                    <a:gd name="T8" fmla="*/ 0 w 8"/>
                    <a:gd name="T9" fmla="*/ 7 h 7"/>
                    <a:gd name="T10" fmla="*/ 2 w 8"/>
                    <a:gd name="T11" fmla="*/ 7 h 7"/>
                    <a:gd name="T12" fmla="*/ 4 w 8"/>
                    <a:gd name="T13" fmla="*/ 7 h 7"/>
                    <a:gd name="T14" fmla="*/ 4 w 8"/>
                    <a:gd name="T15" fmla="*/ 7 h 7"/>
                    <a:gd name="T16" fmla="*/ 6 w 8"/>
                    <a:gd name="T17" fmla="*/ 7 h 7"/>
                    <a:gd name="T18" fmla="*/ 8 w 8"/>
                    <a:gd name="T19" fmla="*/ 6 h 7"/>
                    <a:gd name="T20" fmla="*/ 8 w 8"/>
                    <a:gd name="T21" fmla="*/ 4 h 7"/>
                    <a:gd name="T22" fmla="*/ 6 w 8"/>
                    <a:gd name="T23" fmla="*/ 2 h 7"/>
                    <a:gd name="T24" fmla="*/ 4 w 8"/>
                    <a:gd name="T25" fmla="*/ 0 h 7"/>
                    <a:gd name="T26" fmla="*/ 2 w 8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0" name="Freeform 78"/>
                <p:cNvSpPr>
                  <a:spLocks/>
                </p:cNvSpPr>
                <p:nvPr/>
              </p:nvSpPr>
              <p:spPr bwMode="auto">
                <a:xfrm rot="1009465">
                  <a:off x="1183" y="2767"/>
                  <a:ext cx="5" cy="4"/>
                </a:xfrm>
                <a:custGeom>
                  <a:avLst/>
                  <a:gdLst>
                    <a:gd name="T0" fmla="*/ 1 w 7"/>
                    <a:gd name="T1" fmla="*/ 0 h 8"/>
                    <a:gd name="T2" fmla="*/ 0 w 7"/>
                    <a:gd name="T3" fmla="*/ 2 h 8"/>
                    <a:gd name="T4" fmla="*/ 0 w 7"/>
                    <a:gd name="T5" fmla="*/ 4 h 8"/>
                    <a:gd name="T6" fmla="*/ 0 w 7"/>
                    <a:gd name="T7" fmla="*/ 6 h 8"/>
                    <a:gd name="T8" fmla="*/ 0 w 7"/>
                    <a:gd name="T9" fmla="*/ 8 h 8"/>
                    <a:gd name="T10" fmla="*/ 1 w 7"/>
                    <a:gd name="T11" fmla="*/ 8 h 8"/>
                    <a:gd name="T12" fmla="*/ 3 w 7"/>
                    <a:gd name="T13" fmla="*/ 8 h 8"/>
                    <a:gd name="T14" fmla="*/ 3 w 7"/>
                    <a:gd name="T15" fmla="*/ 8 h 8"/>
                    <a:gd name="T16" fmla="*/ 5 w 7"/>
                    <a:gd name="T17" fmla="*/ 8 h 8"/>
                    <a:gd name="T18" fmla="*/ 7 w 7"/>
                    <a:gd name="T19" fmla="*/ 6 h 8"/>
                    <a:gd name="T20" fmla="*/ 7 w 7"/>
                    <a:gd name="T21" fmla="*/ 4 h 8"/>
                    <a:gd name="T22" fmla="*/ 5 w 7"/>
                    <a:gd name="T23" fmla="*/ 2 h 8"/>
                    <a:gd name="T24" fmla="*/ 3 w 7"/>
                    <a:gd name="T25" fmla="*/ 0 h 8"/>
                    <a:gd name="T26" fmla="*/ 1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1" name="Freeform 79"/>
                <p:cNvSpPr>
                  <a:spLocks/>
                </p:cNvSpPr>
                <p:nvPr/>
              </p:nvSpPr>
              <p:spPr bwMode="auto">
                <a:xfrm rot="1009465">
                  <a:off x="1190" y="2769"/>
                  <a:ext cx="3" cy="5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0 h 8"/>
                    <a:gd name="T4" fmla="*/ 0 w 8"/>
                    <a:gd name="T5" fmla="*/ 2 h 8"/>
                    <a:gd name="T6" fmla="*/ 0 w 8"/>
                    <a:gd name="T7" fmla="*/ 4 h 8"/>
                    <a:gd name="T8" fmla="*/ 2 w 8"/>
                    <a:gd name="T9" fmla="*/ 6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8 w 8"/>
                    <a:gd name="T21" fmla="*/ 2 h 8"/>
                    <a:gd name="T22" fmla="*/ 8 w 8"/>
                    <a:gd name="T23" fmla="*/ 0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2" name="Freeform 80"/>
                <p:cNvSpPr>
                  <a:spLocks/>
                </p:cNvSpPr>
                <p:nvPr/>
              </p:nvSpPr>
              <p:spPr bwMode="auto">
                <a:xfrm rot="1009465">
                  <a:off x="1197" y="2769"/>
                  <a:ext cx="4" cy="5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0 h 8"/>
                    <a:gd name="T4" fmla="*/ 0 w 8"/>
                    <a:gd name="T5" fmla="*/ 2 h 8"/>
                    <a:gd name="T6" fmla="*/ 0 w 8"/>
                    <a:gd name="T7" fmla="*/ 4 h 8"/>
                    <a:gd name="T8" fmla="*/ 2 w 8"/>
                    <a:gd name="T9" fmla="*/ 6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8 w 8"/>
                    <a:gd name="T21" fmla="*/ 2 h 8"/>
                    <a:gd name="T22" fmla="*/ 8 w 8"/>
                    <a:gd name="T23" fmla="*/ 0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3" name="Freeform 81"/>
                <p:cNvSpPr>
                  <a:spLocks/>
                </p:cNvSpPr>
                <p:nvPr/>
              </p:nvSpPr>
              <p:spPr bwMode="auto">
                <a:xfrm rot="1009465">
                  <a:off x="1204" y="2771"/>
                  <a:ext cx="4" cy="5"/>
                </a:xfrm>
                <a:custGeom>
                  <a:avLst/>
                  <a:gdLst>
                    <a:gd name="T0" fmla="*/ 4 w 7"/>
                    <a:gd name="T1" fmla="*/ 0 h 8"/>
                    <a:gd name="T2" fmla="*/ 2 w 7"/>
                    <a:gd name="T3" fmla="*/ 0 h 8"/>
                    <a:gd name="T4" fmla="*/ 0 w 7"/>
                    <a:gd name="T5" fmla="*/ 2 h 8"/>
                    <a:gd name="T6" fmla="*/ 0 w 7"/>
                    <a:gd name="T7" fmla="*/ 4 h 8"/>
                    <a:gd name="T8" fmla="*/ 2 w 7"/>
                    <a:gd name="T9" fmla="*/ 6 h 8"/>
                    <a:gd name="T10" fmla="*/ 4 w 7"/>
                    <a:gd name="T11" fmla="*/ 8 h 8"/>
                    <a:gd name="T12" fmla="*/ 5 w 7"/>
                    <a:gd name="T13" fmla="*/ 8 h 8"/>
                    <a:gd name="T14" fmla="*/ 5 w 7"/>
                    <a:gd name="T15" fmla="*/ 8 h 8"/>
                    <a:gd name="T16" fmla="*/ 7 w 7"/>
                    <a:gd name="T17" fmla="*/ 6 h 8"/>
                    <a:gd name="T18" fmla="*/ 7 w 7"/>
                    <a:gd name="T19" fmla="*/ 4 h 8"/>
                    <a:gd name="T20" fmla="*/ 7 w 7"/>
                    <a:gd name="T21" fmla="*/ 2 h 8"/>
                    <a:gd name="T22" fmla="*/ 7 w 7"/>
                    <a:gd name="T23" fmla="*/ 0 h 8"/>
                    <a:gd name="T24" fmla="*/ 5 w 7"/>
                    <a:gd name="T25" fmla="*/ 0 h 8"/>
                    <a:gd name="T26" fmla="*/ 4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4" name="Freeform 82"/>
                <p:cNvSpPr>
                  <a:spLocks/>
                </p:cNvSpPr>
                <p:nvPr/>
              </p:nvSpPr>
              <p:spPr bwMode="auto">
                <a:xfrm rot="1009465">
                  <a:off x="1211" y="2771"/>
                  <a:ext cx="4" cy="5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0 h 8"/>
                    <a:gd name="T4" fmla="*/ 0 w 8"/>
                    <a:gd name="T5" fmla="*/ 2 h 8"/>
                    <a:gd name="T6" fmla="*/ 0 w 8"/>
                    <a:gd name="T7" fmla="*/ 4 h 8"/>
                    <a:gd name="T8" fmla="*/ 2 w 8"/>
                    <a:gd name="T9" fmla="*/ 6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6 h 8"/>
                    <a:gd name="T18" fmla="*/ 8 w 8"/>
                    <a:gd name="T19" fmla="*/ 4 h 8"/>
                    <a:gd name="T20" fmla="*/ 8 w 8"/>
                    <a:gd name="T21" fmla="*/ 2 h 8"/>
                    <a:gd name="T22" fmla="*/ 8 w 8"/>
                    <a:gd name="T23" fmla="*/ 0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5" name="Freeform 83"/>
                <p:cNvSpPr>
                  <a:spLocks/>
                </p:cNvSpPr>
                <p:nvPr/>
              </p:nvSpPr>
              <p:spPr bwMode="auto">
                <a:xfrm rot="1009465">
                  <a:off x="1219" y="2774"/>
                  <a:ext cx="3" cy="4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8 h 8"/>
                    <a:gd name="T18" fmla="*/ 8 w 8"/>
                    <a:gd name="T19" fmla="*/ 6 h 8"/>
                    <a:gd name="T20" fmla="*/ 8 w 8"/>
                    <a:gd name="T21" fmla="*/ 4 h 8"/>
                    <a:gd name="T22" fmla="*/ 8 w 8"/>
                    <a:gd name="T23" fmla="*/ 2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6" name="Freeform 84"/>
                <p:cNvSpPr>
                  <a:spLocks/>
                </p:cNvSpPr>
                <p:nvPr/>
              </p:nvSpPr>
              <p:spPr bwMode="auto">
                <a:xfrm rot="1009465">
                  <a:off x="1226" y="2774"/>
                  <a:ext cx="3" cy="7"/>
                </a:xfrm>
                <a:custGeom>
                  <a:avLst/>
                  <a:gdLst>
                    <a:gd name="T0" fmla="*/ 4 w 7"/>
                    <a:gd name="T1" fmla="*/ 0 h 8"/>
                    <a:gd name="T2" fmla="*/ 2 w 7"/>
                    <a:gd name="T3" fmla="*/ 2 h 8"/>
                    <a:gd name="T4" fmla="*/ 0 w 7"/>
                    <a:gd name="T5" fmla="*/ 4 h 8"/>
                    <a:gd name="T6" fmla="*/ 0 w 7"/>
                    <a:gd name="T7" fmla="*/ 6 h 8"/>
                    <a:gd name="T8" fmla="*/ 2 w 7"/>
                    <a:gd name="T9" fmla="*/ 8 h 8"/>
                    <a:gd name="T10" fmla="*/ 4 w 7"/>
                    <a:gd name="T11" fmla="*/ 8 h 8"/>
                    <a:gd name="T12" fmla="*/ 5 w 7"/>
                    <a:gd name="T13" fmla="*/ 8 h 8"/>
                    <a:gd name="T14" fmla="*/ 5 w 7"/>
                    <a:gd name="T15" fmla="*/ 8 h 8"/>
                    <a:gd name="T16" fmla="*/ 7 w 7"/>
                    <a:gd name="T17" fmla="*/ 8 h 8"/>
                    <a:gd name="T18" fmla="*/ 7 w 7"/>
                    <a:gd name="T19" fmla="*/ 6 h 8"/>
                    <a:gd name="T20" fmla="*/ 7 w 7"/>
                    <a:gd name="T21" fmla="*/ 4 h 8"/>
                    <a:gd name="T22" fmla="*/ 7 w 7"/>
                    <a:gd name="T23" fmla="*/ 2 h 8"/>
                    <a:gd name="T24" fmla="*/ 5 w 7"/>
                    <a:gd name="T25" fmla="*/ 0 h 8"/>
                    <a:gd name="T26" fmla="*/ 4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7" name="Freeform 85"/>
                <p:cNvSpPr>
                  <a:spLocks/>
                </p:cNvSpPr>
                <p:nvPr/>
              </p:nvSpPr>
              <p:spPr bwMode="auto">
                <a:xfrm rot="1009465">
                  <a:off x="1233" y="2776"/>
                  <a:ext cx="4" cy="7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8 h 8"/>
                    <a:gd name="T18" fmla="*/ 8 w 8"/>
                    <a:gd name="T19" fmla="*/ 6 h 8"/>
                    <a:gd name="T20" fmla="*/ 8 w 8"/>
                    <a:gd name="T21" fmla="*/ 4 h 8"/>
                    <a:gd name="T22" fmla="*/ 8 w 8"/>
                    <a:gd name="T23" fmla="*/ 2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8" name="Freeform 86"/>
                <p:cNvSpPr>
                  <a:spLocks/>
                </p:cNvSpPr>
                <p:nvPr/>
              </p:nvSpPr>
              <p:spPr bwMode="auto">
                <a:xfrm rot="1009465">
                  <a:off x="1240" y="2776"/>
                  <a:ext cx="4" cy="7"/>
                </a:xfrm>
                <a:custGeom>
                  <a:avLst/>
                  <a:gdLst>
                    <a:gd name="T0" fmla="*/ 4 w 8"/>
                    <a:gd name="T1" fmla="*/ 0 h 8"/>
                    <a:gd name="T2" fmla="*/ 2 w 8"/>
                    <a:gd name="T3" fmla="*/ 2 h 8"/>
                    <a:gd name="T4" fmla="*/ 0 w 8"/>
                    <a:gd name="T5" fmla="*/ 4 h 8"/>
                    <a:gd name="T6" fmla="*/ 0 w 8"/>
                    <a:gd name="T7" fmla="*/ 6 h 8"/>
                    <a:gd name="T8" fmla="*/ 2 w 8"/>
                    <a:gd name="T9" fmla="*/ 8 h 8"/>
                    <a:gd name="T10" fmla="*/ 4 w 8"/>
                    <a:gd name="T11" fmla="*/ 8 h 8"/>
                    <a:gd name="T12" fmla="*/ 6 w 8"/>
                    <a:gd name="T13" fmla="*/ 8 h 8"/>
                    <a:gd name="T14" fmla="*/ 6 w 8"/>
                    <a:gd name="T15" fmla="*/ 8 h 8"/>
                    <a:gd name="T16" fmla="*/ 8 w 8"/>
                    <a:gd name="T17" fmla="*/ 8 h 8"/>
                    <a:gd name="T18" fmla="*/ 8 w 8"/>
                    <a:gd name="T19" fmla="*/ 6 h 8"/>
                    <a:gd name="T20" fmla="*/ 8 w 8"/>
                    <a:gd name="T21" fmla="*/ 4 h 8"/>
                    <a:gd name="T22" fmla="*/ 8 w 8"/>
                    <a:gd name="T23" fmla="*/ 2 h 8"/>
                    <a:gd name="T24" fmla="*/ 6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19" name="Freeform 87"/>
                <p:cNvSpPr>
                  <a:spLocks/>
                </p:cNvSpPr>
                <p:nvPr/>
              </p:nvSpPr>
              <p:spPr bwMode="auto">
                <a:xfrm rot="1009465">
                  <a:off x="1246" y="2781"/>
                  <a:ext cx="3" cy="7"/>
                </a:xfrm>
                <a:custGeom>
                  <a:avLst/>
                  <a:gdLst>
                    <a:gd name="T0" fmla="*/ 8 w 8"/>
                    <a:gd name="T1" fmla="*/ 2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2 h 8"/>
                    <a:gd name="T8" fmla="*/ 0 w 8"/>
                    <a:gd name="T9" fmla="*/ 4 h 8"/>
                    <a:gd name="T10" fmla="*/ 0 w 8"/>
                    <a:gd name="T11" fmla="*/ 6 h 8"/>
                    <a:gd name="T12" fmla="*/ 2 w 8"/>
                    <a:gd name="T13" fmla="*/ 8 h 8"/>
                    <a:gd name="T14" fmla="*/ 2 w 8"/>
                    <a:gd name="T15" fmla="*/ 8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8 h 8"/>
                    <a:gd name="T22" fmla="*/ 8 w 8"/>
                    <a:gd name="T23" fmla="*/ 6 h 8"/>
                    <a:gd name="T24" fmla="*/ 8 w 8"/>
                    <a:gd name="T25" fmla="*/ 4 h 8"/>
                    <a:gd name="T26" fmla="*/ 8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0" name="Freeform 88"/>
                <p:cNvSpPr>
                  <a:spLocks/>
                </p:cNvSpPr>
                <p:nvPr/>
              </p:nvSpPr>
              <p:spPr bwMode="auto">
                <a:xfrm rot="1009465">
                  <a:off x="1249" y="2792"/>
                  <a:ext cx="4" cy="5"/>
                </a:xfrm>
                <a:custGeom>
                  <a:avLst/>
                  <a:gdLst>
                    <a:gd name="T0" fmla="*/ 6 w 8"/>
                    <a:gd name="T1" fmla="*/ 0 h 8"/>
                    <a:gd name="T2" fmla="*/ 4 w 8"/>
                    <a:gd name="T3" fmla="*/ 0 h 8"/>
                    <a:gd name="T4" fmla="*/ 2 w 8"/>
                    <a:gd name="T5" fmla="*/ 0 h 8"/>
                    <a:gd name="T6" fmla="*/ 0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0 w 8"/>
                    <a:gd name="T13" fmla="*/ 6 h 8"/>
                    <a:gd name="T14" fmla="*/ 0 w 8"/>
                    <a:gd name="T15" fmla="*/ 6 h 8"/>
                    <a:gd name="T16" fmla="*/ 2 w 8"/>
                    <a:gd name="T17" fmla="*/ 8 h 8"/>
                    <a:gd name="T18" fmla="*/ 4 w 8"/>
                    <a:gd name="T19" fmla="*/ 8 h 8"/>
                    <a:gd name="T20" fmla="*/ 6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6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1" name="Freeform 89"/>
                <p:cNvSpPr>
                  <a:spLocks/>
                </p:cNvSpPr>
                <p:nvPr/>
              </p:nvSpPr>
              <p:spPr bwMode="auto">
                <a:xfrm rot="1009465">
                  <a:off x="1255" y="2799"/>
                  <a:ext cx="3" cy="5"/>
                </a:xfrm>
                <a:custGeom>
                  <a:avLst/>
                  <a:gdLst>
                    <a:gd name="T0" fmla="*/ 6 w 7"/>
                    <a:gd name="T1" fmla="*/ 1 h 7"/>
                    <a:gd name="T2" fmla="*/ 4 w 7"/>
                    <a:gd name="T3" fmla="*/ 0 h 7"/>
                    <a:gd name="T4" fmla="*/ 2 w 7"/>
                    <a:gd name="T5" fmla="*/ 0 h 7"/>
                    <a:gd name="T6" fmla="*/ 0 w 7"/>
                    <a:gd name="T7" fmla="*/ 1 h 7"/>
                    <a:gd name="T8" fmla="*/ 0 w 7"/>
                    <a:gd name="T9" fmla="*/ 3 h 7"/>
                    <a:gd name="T10" fmla="*/ 0 w 7"/>
                    <a:gd name="T11" fmla="*/ 5 h 7"/>
                    <a:gd name="T12" fmla="*/ 0 w 7"/>
                    <a:gd name="T13" fmla="*/ 7 h 7"/>
                    <a:gd name="T14" fmla="*/ 0 w 7"/>
                    <a:gd name="T15" fmla="*/ 7 h 7"/>
                    <a:gd name="T16" fmla="*/ 2 w 7"/>
                    <a:gd name="T17" fmla="*/ 7 h 7"/>
                    <a:gd name="T18" fmla="*/ 4 w 7"/>
                    <a:gd name="T19" fmla="*/ 7 h 7"/>
                    <a:gd name="T20" fmla="*/ 6 w 7"/>
                    <a:gd name="T21" fmla="*/ 7 h 7"/>
                    <a:gd name="T22" fmla="*/ 7 w 7"/>
                    <a:gd name="T23" fmla="*/ 5 h 7"/>
                    <a:gd name="T24" fmla="*/ 7 w 7"/>
                    <a:gd name="T25" fmla="*/ 3 h 7"/>
                    <a:gd name="T26" fmla="*/ 6 w 7"/>
                    <a:gd name="T2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6" y="1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2" name="Freeform 90"/>
                <p:cNvSpPr>
                  <a:spLocks/>
                </p:cNvSpPr>
                <p:nvPr/>
              </p:nvSpPr>
              <p:spPr bwMode="auto">
                <a:xfrm rot="1009465">
                  <a:off x="1260" y="2806"/>
                  <a:ext cx="4" cy="5"/>
                </a:xfrm>
                <a:custGeom>
                  <a:avLst/>
                  <a:gdLst>
                    <a:gd name="T0" fmla="*/ 8 w 8"/>
                    <a:gd name="T1" fmla="*/ 0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2 w 8"/>
                    <a:gd name="T13" fmla="*/ 6 h 8"/>
                    <a:gd name="T14" fmla="*/ 2 w 8"/>
                    <a:gd name="T15" fmla="*/ 6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8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3" name="Freeform 91"/>
                <p:cNvSpPr>
                  <a:spLocks/>
                </p:cNvSpPr>
                <p:nvPr/>
              </p:nvSpPr>
              <p:spPr bwMode="auto">
                <a:xfrm rot="1009465">
                  <a:off x="1264" y="2811"/>
                  <a:ext cx="3" cy="4"/>
                </a:xfrm>
                <a:custGeom>
                  <a:avLst/>
                  <a:gdLst>
                    <a:gd name="T0" fmla="*/ 5 w 7"/>
                    <a:gd name="T1" fmla="*/ 0 h 7"/>
                    <a:gd name="T2" fmla="*/ 4 w 7"/>
                    <a:gd name="T3" fmla="*/ 0 h 7"/>
                    <a:gd name="T4" fmla="*/ 2 w 7"/>
                    <a:gd name="T5" fmla="*/ 0 h 7"/>
                    <a:gd name="T6" fmla="*/ 0 w 7"/>
                    <a:gd name="T7" fmla="*/ 0 h 7"/>
                    <a:gd name="T8" fmla="*/ 0 w 7"/>
                    <a:gd name="T9" fmla="*/ 2 h 7"/>
                    <a:gd name="T10" fmla="*/ 0 w 7"/>
                    <a:gd name="T11" fmla="*/ 4 h 7"/>
                    <a:gd name="T12" fmla="*/ 0 w 7"/>
                    <a:gd name="T13" fmla="*/ 5 h 7"/>
                    <a:gd name="T14" fmla="*/ 0 w 7"/>
                    <a:gd name="T15" fmla="*/ 5 h 7"/>
                    <a:gd name="T16" fmla="*/ 2 w 7"/>
                    <a:gd name="T17" fmla="*/ 7 h 7"/>
                    <a:gd name="T18" fmla="*/ 4 w 7"/>
                    <a:gd name="T19" fmla="*/ 7 h 7"/>
                    <a:gd name="T20" fmla="*/ 5 w 7"/>
                    <a:gd name="T21" fmla="*/ 5 h 7"/>
                    <a:gd name="T22" fmla="*/ 7 w 7"/>
                    <a:gd name="T23" fmla="*/ 4 h 7"/>
                    <a:gd name="T24" fmla="*/ 7 w 7"/>
                    <a:gd name="T25" fmla="*/ 2 h 7"/>
                    <a:gd name="T26" fmla="*/ 5 w 7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4" name="Freeform 92"/>
                <p:cNvSpPr>
                  <a:spLocks/>
                </p:cNvSpPr>
                <p:nvPr/>
              </p:nvSpPr>
              <p:spPr bwMode="auto">
                <a:xfrm rot="1009465">
                  <a:off x="1269" y="2818"/>
                  <a:ext cx="2" cy="7"/>
                </a:xfrm>
                <a:custGeom>
                  <a:avLst/>
                  <a:gdLst>
                    <a:gd name="T0" fmla="*/ 8 w 8"/>
                    <a:gd name="T1" fmla="*/ 2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2 h 8"/>
                    <a:gd name="T8" fmla="*/ 0 w 8"/>
                    <a:gd name="T9" fmla="*/ 4 h 8"/>
                    <a:gd name="T10" fmla="*/ 0 w 8"/>
                    <a:gd name="T11" fmla="*/ 6 h 8"/>
                    <a:gd name="T12" fmla="*/ 2 w 8"/>
                    <a:gd name="T13" fmla="*/ 8 h 8"/>
                    <a:gd name="T14" fmla="*/ 2 w 8"/>
                    <a:gd name="T15" fmla="*/ 8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8 h 8"/>
                    <a:gd name="T22" fmla="*/ 8 w 8"/>
                    <a:gd name="T23" fmla="*/ 6 h 8"/>
                    <a:gd name="T24" fmla="*/ 8 w 8"/>
                    <a:gd name="T25" fmla="*/ 4 h 8"/>
                    <a:gd name="T26" fmla="*/ 8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5" name="Freeform 93"/>
                <p:cNvSpPr>
                  <a:spLocks/>
                </p:cNvSpPr>
                <p:nvPr/>
              </p:nvSpPr>
              <p:spPr bwMode="auto">
                <a:xfrm rot="1009465">
                  <a:off x="1273" y="2829"/>
                  <a:ext cx="3" cy="5"/>
                </a:xfrm>
                <a:custGeom>
                  <a:avLst/>
                  <a:gdLst>
                    <a:gd name="T0" fmla="*/ 5 w 7"/>
                    <a:gd name="T1" fmla="*/ 0 h 8"/>
                    <a:gd name="T2" fmla="*/ 4 w 7"/>
                    <a:gd name="T3" fmla="*/ 0 h 8"/>
                    <a:gd name="T4" fmla="*/ 2 w 7"/>
                    <a:gd name="T5" fmla="*/ 0 h 8"/>
                    <a:gd name="T6" fmla="*/ 0 w 7"/>
                    <a:gd name="T7" fmla="*/ 0 h 8"/>
                    <a:gd name="T8" fmla="*/ 0 w 7"/>
                    <a:gd name="T9" fmla="*/ 2 h 8"/>
                    <a:gd name="T10" fmla="*/ 0 w 7"/>
                    <a:gd name="T11" fmla="*/ 4 h 8"/>
                    <a:gd name="T12" fmla="*/ 0 w 7"/>
                    <a:gd name="T13" fmla="*/ 6 h 8"/>
                    <a:gd name="T14" fmla="*/ 0 w 7"/>
                    <a:gd name="T15" fmla="*/ 6 h 8"/>
                    <a:gd name="T16" fmla="*/ 2 w 7"/>
                    <a:gd name="T17" fmla="*/ 8 h 8"/>
                    <a:gd name="T18" fmla="*/ 4 w 7"/>
                    <a:gd name="T19" fmla="*/ 8 h 8"/>
                    <a:gd name="T20" fmla="*/ 5 w 7"/>
                    <a:gd name="T21" fmla="*/ 6 h 8"/>
                    <a:gd name="T22" fmla="*/ 7 w 7"/>
                    <a:gd name="T23" fmla="*/ 4 h 8"/>
                    <a:gd name="T24" fmla="*/ 7 w 7"/>
                    <a:gd name="T25" fmla="*/ 2 h 8"/>
                    <a:gd name="T26" fmla="*/ 5 w 7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6" name="Freeform 94"/>
                <p:cNvSpPr>
                  <a:spLocks/>
                </p:cNvSpPr>
                <p:nvPr/>
              </p:nvSpPr>
              <p:spPr bwMode="auto">
                <a:xfrm rot="1009465">
                  <a:off x="1276" y="2836"/>
                  <a:ext cx="4" cy="5"/>
                </a:xfrm>
                <a:custGeom>
                  <a:avLst/>
                  <a:gdLst>
                    <a:gd name="T0" fmla="*/ 8 w 8"/>
                    <a:gd name="T1" fmla="*/ 2 h 7"/>
                    <a:gd name="T2" fmla="*/ 6 w 8"/>
                    <a:gd name="T3" fmla="*/ 0 h 7"/>
                    <a:gd name="T4" fmla="*/ 4 w 8"/>
                    <a:gd name="T5" fmla="*/ 0 h 7"/>
                    <a:gd name="T6" fmla="*/ 2 w 8"/>
                    <a:gd name="T7" fmla="*/ 2 h 7"/>
                    <a:gd name="T8" fmla="*/ 0 w 8"/>
                    <a:gd name="T9" fmla="*/ 4 h 7"/>
                    <a:gd name="T10" fmla="*/ 0 w 8"/>
                    <a:gd name="T11" fmla="*/ 5 h 7"/>
                    <a:gd name="T12" fmla="*/ 2 w 8"/>
                    <a:gd name="T13" fmla="*/ 7 h 7"/>
                    <a:gd name="T14" fmla="*/ 2 w 8"/>
                    <a:gd name="T15" fmla="*/ 7 h 7"/>
                    <a:gd name="T16" fmla="*/ 4 w 8"/>
                    <a:gd name="T17" fmla="*/ 7 h 7"/>
                    <a:gd name="T18" fmla="*/ 6 w 8"/>
                    <a:gd name="T19" fmla="*/ 7 h 7"/>
                    <a:gd name="T20" fmla="*/ 8 w 8"/>
                    <a:gd name="T21" fmla="*/ 7 h 7"/>
                    <a:gd name="T22" fmla="*/ 8 w 8"/>
                    <a:gd name="T23" fmla="*/ 5 h 7"/>
                    <a:gd name="T24" fmla="*/ 8 w 8"/>
                    <a:gd name="T25" fmla="*/ 4 h 7"/>
                    <a:gd name="T26" fmla="*/ 8 w 8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7" name="Freeform 95"/>
                <p:cNvSpPr>
                  <a:spLocks/>
                </p:cNvSpPr>
                <p:nvPr/>
              </p:nvSpPr>
              <p:spPr bwMode="auto">
                <a:xfrm rot="1009465">
                  <a:off x="1995" y="3395"/>
                  <a:ext cx="8" cy="12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8" name="Freeform 96"/>
                <p:cNvSpPr>
                  <a:spLocks/>
                </p:cNvSpPr>
                <p:nvPr/>
              </p:nvSpPr>
              <p:spPr bwMode="auto">
                <a:xfrm rot="1009465">
                  <a:off x="2008" y="3407"/>
                  <a:ext cx="7" cy="12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29" name="Freeform 97"/>
                <p:cNvSpPr>
                  <a:spLocks/>
                </p:cNvSpPr>
                <p:nvPr/>
              </p:nvSpPr>
              <p:spPr bwMode="auto">
                <a:xfrm rot="1009465">
                  <a:off x="2019" y="3414"/>
                  <a:ext cx="9" cy="11"/>
                </a:xfrm>
                <a:custGeom>
                  <a:avLst/>
                  <a:gdLst>
                    <a:gd name="T0" fmla="*/ 7 w 15"/>
                    <a:gd name="T1" fmla="*/ 0 h 15"/>
                    <a:gd name="T2" fmla="*/ 4 w 15"/>
                    <a:gd name="T3" fmla="*/ 2 h 15"/>
                    <a:gd name="T4" fmla="*/ 0 w 15"/>
                    <a:gd name="T5" fmla="*/ 7 h 15"/>
                    <a:gd name="T6" fmla="*/ 4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4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0" name="Freeform 98"/>
                <p:cNvSpPr>
                  <a:spLocks/>
                </p:cNvSpPr>
                <p:nvPr/>
              </p:nvSpPr>
              <p:spPr bwMode="auto">
                <a:xfrm rot="1009465">
                  <a:off x="2033" y="3425"/>
                  <a:ext cx="7" cy="7"/>
                </a:xfrm>
                <a:custGeom>
                  <a:avLst/>
                  <a:gdLst>
                    <a:gd name="T0" fmla="*/ 7 w 15"/>
                    <a:gd name="T1" fmla="*/ 0 h 16"/>
                    <a:gd name="T2" fmla="*/ 1 w 15"/>
                    <a:gd name="T3" fmla="*/ 4 h 16"/>
                    <a:gd name="T4" fmla="*/ 0 w 15"/>
                    <a:gd name="T5" fmla="*/ 8 h 16"/>
                    <a:gd name="T6" fmla="*/ 1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4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1" name="Freeform 99"/>
                <p:cNvSpPr>
                  <a:spLocks/>
                </p:cNvSpPr>
                <p:nvPr/>
              </p:nvSpPr>
              <p:spPr bwMode="auto">
                <a:xfrm rot="1009465">
                  <a:off x="2048" y="3435"/>
                  <a:ext cx="5" cy="7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2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2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2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2" name="Freeform 100"/>
                <p:cNvSpPr>
                  <a:spLocks/>
                </p:cNvSpPr>
                <p:nvPr/>
              </p:nvSpPr>
              <p:spPr bwMode="auto">
                <a:xfrm rot="1009465">
                  <a:off x="2058" y="3442"/>
                  <a:ext cx="8" cy="9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2 h 15"/>
                    <a:gd name="T4" fmla="*/ 0 w 15"/>
                    <a:gd name="T5" fmla="*/ 8 h 15"/>
                    <a:gd name="T6" fmla="*/ 4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3" name="Freeform 101"/>
                <p:cNvSpPr>
                  <a:spLocks/>
                </p:cNvSpPr>
                <p:nvPr/>
              </p:nvSpPr>
              <p:spPr bwMode="auto">
                <a:xfrm rot="1009465">
                  <a:off x="2071" y="3451"/>
                  <a:ext cx="7" cy="9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4" name="Freeform 102"/>
                <p:cNvSpPr>
                  <a:spLocks/>
                </p:cNvSpPr>
                <p:nvPr/>
              </p:nvSpPr>
              <p:spPr bwMode="auto">
                <a:xfrm rot="1009465">
                  <a:off x="2084" y="3460"/>
                  <a:ext cx="7" cy="12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5" name="Freeform 103"/>
                <p:cNvSpPr>
                  <a:spLocks/>
                </p:cNvSpPr>
                <p:nvPr/>
              </p:nvSpPr>
              <p:spPr bwMode="auto">
                <a:xfrm rot="1009465">
                  <a:off x="2098" y="3467"/>
                  <a:ext cx="7" cy="12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2 w 16"/>
                    <a:gd name="T13" fmla="*/ 14 h 16"/>
                    <a:gd name="T14" fmla="*/ 16 w 16"/>
                    <a:gd name="T15" fmla="*/ 8 h 16"/>
                    <a:gd name="T16" fmla="*/ 12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8"/>
                      </a:lnTo>
                      <a:lnTo>
                        <a:pt x="12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6" name="Freeform 104"/>
                <p:cNvSpPr>
                  <a:spLocks/>
                </p:cNvSpPr>
                <p:nvPr/>
              </p:nvSpPr>
              <p:spPr bwMode="auto">
                <a:xfrm rot="1009465">
                  <a:off x="2111" y="3477"/>
                  <a:ext cx="7" cy="11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7" name="Freeform 105"/>
                <p:cNvSpPr>
                  <a:spLocks/>
                </p:cNvSpPr>
                <p:nvPr/>
              </p:nvSpPr>
              <p:spPr bwMode="auto">
                <a:xfrm rot="1009465">
                  <a:off x="2123" y="3488"/>
                  <a:ext cx="7" cy="9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4 h 15"/>
                    <a:gd name="T4" fmla="*/ 0 w 15"/>
                    <a:gd name="T5" fmla="*/ 7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4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8" name="Freeform 106"/>
                <p:cNvSpPr>
                  <a:spLocks/>
                </p:cNvSpPr>
                <p:nvPr/>
              </p:nvSpPr>
              <p:spPr bwMode="auto">
                <a:xfrm rot="1009465">
                  <a:off x="2136" y="3497"/>
                  <a:ext cx="7" cy="10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2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2 w 16"/>
                    <a:gd name="T13" fmla="*/ 12 h 16"/>
                    <a:gd name="T14" fmla="*/ 16 w 16"/>
                    <a:gd name="T15" fmla="*/ 8 h 16"/>
                    <a:gd name="T16" fmla="*/ 12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12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39" name="Freeform 107"/>
                <p:cNvSpPr>
                  <a:spLocks/>
                </p:cNvSpPr>
                <p:nvPr/>
              </p:nvSpPr>
              <p:spPr bwMode="auto">
                <a:xfrm rot="1009465">
                  <a:off x="2148" y="3507"/>
                  <a:ext cx="6" cy="7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2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2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2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0" name="Freeform 108"/>
                <p:cNvSpPr>
                  <a:spLocks/>
                </p:cNvSpPr>
                <p:nvPr/>
              </p:nvSpPr>
              <p:spPr bwMode="auto">
                <a:xfrm rot="1009465">
                  <a:off x="2163" y="3514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1" name="Freeform 109"/>
                <p:cNvSpPr>
                  <a:spLocks/>
                </p:cNvSpPr>
                <p:nvPr/>
              </p:nvSpPr>
              <p:spPr bwMode="auto">
                <a:xfrm rot="1009465">
                  <a:off x="2173" y="3523"/>
                  <a:ext cx="9" cy="9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1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1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2" name="Oval 110"/>
                <p:cNvSpPr>
                  <a:spLocks noChangeArrowheads="1"/>
                </p:cNvSpPr>
                <p:nvPr/>
              </p:nvSpPr>
              <p:spPr bwMode="auto">
                <a:xfrm rot="1009465">
                  <a:off x="914" y="2758"/>
                  <a:ext cx="40" cy="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3" name="Oval 111"/>
                <p:cNvSpPr>
                  <a:spLocks noChangeArrowheads="1"/>
                </p:cNvSpPr>
                <p:nvPr/>
              </p:nvSpPr>
              <p:spPr bwMode="auto">
                <a:xfrm rot="1009465">
                  <a:off x="1050" y="2716"/>
                  <a:ext cx="37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4" name="Freeform 112"/>
                <p:cNvSpPr>
                  <a:spLocks/>
                </p:cNvSpPr>
                <p:nvPr/>
              </p:nvSpPr>
              <p:spPr bwMode="auto">
                <a:xfrm rot="1009465">
                  <a:off x="888" y="2713"/>
                  <a:ext cx="7" cy="10"/>
                </a:xfrm>
                <a:custGeom>
                  <a:avLst/>
                  <a:gdLst>
                    <a:gd name="T0" fmla="*/ 14 w 16"/>
                    <a:gd name="T1" fmla="*/ 2 h 15"/>
                    <a:gd name="T2" fmla="*/ 8 w 16"/>
                    <a:gd name="T3" fmla="*/ 0 h 15"/>
                    <a:gd name="T4" fmla="*/ 2 w 16"/>
                    <a:gd name="T5" fmla="*/ 2 h 15"/>
                    <a:gd name="T6" fmla="*/ 0 w 16"/>
                    <a:gd name="T7" fmla="*/ 8 h 15"/>
                    <a:gd name="T8" fmla="*/ 2 w 16"/>
                    <a:gd name="T9" fmla="*/ 13 h 15"/>
                    <a:gd name="T10" fmla="*/ 2 w 16"/>
                    <a:gd name="T11" fmla="*/ 13 h 15"/>
                    <a:gd name="T12" fmla="*/ 8 w 16"/>
                    <a:gd name="T13" fmla="*/ 15 h 15"/>
                    <a:gd name="T14" fmla="*/ 14 w 16"/>
                    <a:gd name="T15" fmla="*/ 11 h 15"/>
                    <a:gd name="T16" fmla="*/ 16 w 16"/>
                    <a:gd name="T17" fmla="*/ 8 h 15"/>
                    <a:gd name="T18" fmla="*/ 14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4" y="11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5" name="Freeform 113"/>
                <p:cNvSpPr>
                  <a:spLocks/>
                </p:cNvSpPr>
                <p:nvPr/>
              </p:nvSpPr>
              <p:spPr bwMode="auto">
                <a:xfrm rot="1009465">
                  <a:off x="898" y="2727"/>
                  <a:ext cx="9" cy="9"/>
                </a:xfrm>
                <a:custGeom>
                  <a:avLst/>
                  <a:gdLst>
                    <a:gd name="T0" fmla="*/ 14 w 16"/>
                    <a:gd name="T1" fmla="*/ 2 h 16"/>
                    <a:gd name="T2" fmla="*/ 8 w 16"/>
                    <a:gd name="T3" fmla="*/ 0 h 16"/>
                    <a:gd name="T4" fmla="*/ 2 w 16"/>
                    <a:gd name="T5" fmla="*/ 2 h 16"/>
                    <a:gd name="T6" fmla="*/ 0 w 16"/>
                    <a:gd name="T7" fmla="*/ 8 h 16"/>
                    <a:gd name="T8" fmla="*/ 2 w 16"/>
                    <a:gd name="T9" fmla="*/ 14 h 16"/>
                    <a:gd name="T10" fmla="*/ 2 w 16"/>
                    <a:gd name="T11" fmla="*/ 14 h 16"/>
                    <a:gd name="T12" fmla="*/ 8 w 16"/>
                    <a:gd name="T13" fmla="*/ 16 h 16"/>
                    <a:gd name="T14" fmla="*/ 14 w 16"/>
                    <a:gd name="T15" fmla="*/ 14 h 16"/>
                    <a:gd name="T16" fmla="*/ 16 w 16"/>
                    <a:gd name="T17" fmla="*/ 8 h 16"/>
                    <a:gd name="T18" fmla="*/ 14 w 16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6" name="Freeform 114"/>
                <p:cNvSpPr>
                  <a:spLocks/>
                </p:cNvSpPr>
                <p:nvPr/>
              </p:nvSpPr>
              <p:spPr bwMode="auto">
                <a:xfrm rot="1009465">
                  <a:off x="909" y="2739"/>
                  <a:ext cx="6" cy="11"/>
                </a:xfrm>
                <a:custGeom>
                  <a:avLst/>
                  <a:gdLst>
                    <a:gd name="T0" fmla="*/ 14 w 16"/>
                    <a:gd name="T1" fmla="*/ 2 h 15"/>
                    <a:gd name="T2" fmla="*/ 8 w 16"/>
                    <a:gd name="T3" fmla="*/ 0 h 15"/>
                    <a:gd name="T4" fmla="*/ 2 w 16"/>
                    <a:gd name="T5" fmla="*/ 2 h 15"/>
                    <a:gd name="T6" fmla="*/ 0 w 16"/>
                    <a:gd name="T7" fmla="*/ 7 h 15"/>
                    <a:gd name="T8" fmla="*/ 2 w 16"/>
                    <a:gd name="T9" fmla="*/ 13 h 15"/>
                    <a:gd name="T10" fmla="*/ 2 w 16"/>
                    <a:gd name="T11" fmla="*/ 13 h 15"/>
                    <a:gd name="T12" fmla="*/ 8 w 16"/>
                    <a:gd name="T13" fmla="*/ 15 h 15"/>
                    <a:gd name="T14" fmla="*/ 14 w 16"/>
                    <a:gd name="T15" fmla="*/ 13 h 15"/>
                    <a:gd name="T16" fmla="*/ 16 w 16"/>
                    <a:gd name="T17" fmla="*/ 7 h 15"/>
                    <a:gd name="T18" fmla="*/ 14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7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7" name="Freeform 115"/>
                <p:cNvSpPr>
                  <a:spLocks/>
                </p:cNvSpPr>
                <p:nvPr/>
              </p:nvSpPr>
              <p:spPr bwMode="auto">
                <a:xfrm rot="1009465">
                  <a:off x="920" y="2755"/>
                  <a:ext cx="7" cy="9"/>
                </a:xfrm>
                <a:custGeom>
                  <a:avLst/>
                  <a:gdLst>
                    <a:gd name="T0" fmla="*/ 13 w 15"/>
                    <a:gd name="T1" fmla="*/ 2 h 15"/>
                    <a:gd name="T2" fmla="*/ 8 w 15"/>
                    <a:gd name="T3" fmla="*/ 0 h 15"/>
                    <a:gd name="T4" fmla="*/ 2 w 15"/>
                    <a:gd name="T5" fmla="*/ 2 h 15"/>
                    <a:gd name="T6" fmla="*/ 0 w 15"/>
                    <a:gd name="T7" fmla="*/ 8 h 15"/>
                    <a:gd name="T8" fmla="*/ 2 w 15"/>
                    <a:gd name="T9" fmla="*/ 14 h 15"/>
                    <a:gd name="T10" fmla="*/ 2 w 15"/>
                    <a:gd name="T11" fmla="*/ 14 h 15"/>
                    <a:gd name="T12" fmla="*/ 8 w 15"/>
                    <a:gd name="T13" fmla="*/ 15 h 15"/>
                    <a:gd name="T14" fmla="*/ 13 w 15"/>
                    <a:gd name="T15" fmla="*/ 14 h 15"/>
                    <a:gd name="T16" fmla="*/ 15 w 15"/>
                    <a:gd name="T17" fmla="*/ 8 h 15"/>
                    <a:gd name="T18" fmla="*/ 13 w 15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3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5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8" name="Freeform 116"/>
                <p:cNvSpPr>
                  <a:spLocks/>
                </p:cNvSpPr>
                <p:nvPr/>
              </p:nvSpPr>
              <p:spPr bwMode="auto">
                <a:xfrm rot="1009465">
                  <a:off x="927" y="2769"/>
                  <a:ext cx="9" cy="7"/>
                </a:xfrm>
                <a:custGeom>
                  <a:avLst/>
                  <a:gdLst>
                    <a:gd name="T0" fmla="*/ 13 w 15"/>
                    <a:gd name="T1" fmla="*/ 2 h 16"/>
                    <a:gd name="T2" fmla="*/ 8 w 15"/>
                    <a:gd name="T3" fmla="*/ 0 h 16"/>
                    <a:gd name="T4" fmla="*/ 2 w 15"/>
                    <a:gd name="T5" fmla="*/ 2 h 16"/>
                    <a:gd name="T6" fmla="*/ 0 w 15"/>
                    <a:gd name="T7" fmla="*/ 8 h 16"/>
                    <a:gd name="T8" fmla="*/ 2 w 15"/>
                    <a:gd name="T9" fmla="*/ 14 h 16"/>
                    <a:gd name="T10" fmla="*/ 2 w 15"/>
                    <a:gd name="T11" fmla="*/ 14 h 16"/>
                    <a:gd name="T12" fmla="*/ 8 w 15"/>
                    <a:gd name="T13" fmla="*/ 16 h 16"/>
                    <a:gd name="T14" fmla="*/ 13 w 15"/>
                    <a:gd name="T15" fmla="*/ 12 h 16"/>
                    <a:gd name="T16" fmla="*/ 15 w 15"/>
                    <a:gd name="T17" fmla="*/ 8 h 16"/>
                    <a:gd name="T18" fmla="*/ 13 w 15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13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13" y="12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49" name="Freeform 117"/>
                <p:cNvSpPr>
                  <a:spLocks/>
                </p:cNvSpPr>
                <p:nvPr/>
              </p:nvSpPr>
              <p:spPr bwMode="auto">
                <a:xfrm rot="1009465">
                  <a:off x="940" y="2781"/>
                  <a:ext cx="7" cy="11"/>
                </a:xfrm>
                <a:custGeom>
                  <a:avLst/>
                  <a:gdLst>
                    <a:gd name="T0" fmla="*/ 13 w 15"/>
                    <a:gd name="T1" fmla="*/ 2 h 15"/>
                    <a:gd name="T2" fmla="*/ 7 w 15"/>
                    <a:gd name="T3" fmla="*/ 0 h 15"/>
                    <a:gd name="T4" fmla="*/ 2 w 15"/>
                    <a:gd name="T5" fmla="*/ 4 h 15"/>
                    <a:gd name="T6" fmla="*/ 0 w 15"/>
                    <a:gd name="T7" fmla="*/ 8 h 15"/>
                    <a:gd name="T8" fmla="*/ 2 w 15"/>
                    <a:gd name="T9" fmla="*/ 13 h 15"/>
                    <a:gd name="T10" fmla="*/ 2 w 15"/>
                    <a:gd name="T11" fmla="*/ 13 h 15"/>
                    <a:gd name="T12" fmla="*/ 7 w 15"/>
                    <a:gd name="T13" fmla="*/ 15 h 15"/>
                    <a:gd name="T14" fmla="*/ 13 w 15"/>
                    <a:gd name="T15" fmla="*/ 13 h 15"/>
                    <a:gd name="T16" fmla="*/ 15 w 15"/>
                    <a:gd name="T17" fmla="*/ 8 h 15"/>
                    <a:gd name="T18" fmla="*/ 13 w 15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0" name="Freeform 118"/>
                <p:cNvSpPr>
                  <a:spLocks/>
                </p:cNvSpPr>
                <p:nvPr/>
              </p:nvSpPr>
              <p:spPr bwMode="auto">
                <a:xfrm rot="1009465">
                  <a:off x="949" y="2797"/>
                  <a:ext cx="7" cy="9"/>
                </a:xfrm>
                <a:custGeom>
                  <a:avLst/>
                  <a:gdLst>
                    <a:gd name="T0" fmla="*/ 13 w 15"/>
                    <a:gd name="T1" fmla="*/ 2 h 16"/>
                    <a:gd name="T2" fmla="*/ 7 w 15"/>
                    <a:gd name="T3" fmla="*/ 0 h 16"/>
                    <a:gd name="T4" fmla="*/ 2 w 15"/>
                    <a:gd name="T5" fmla="*/ 2 h 16"/>
                    <a:gd name="T6" fmla="*/ 0 w 15"/>
                    <a:gd name="T7" fmla="*/ 8 h 16"/>
                    <a:gd name="T8" fmla="*/ 2 w 15"/>
                    <a:gd name="T9" fmla="*/ 14 h 16"/>
                    <a:gd name="T10" fmla="*/ 2 w 15"/>
                    <a:gd name="T11" fmla="*/ 14 h 16"/>
                    <a:gd name="T12" fmla="*/ 7 w 15"/>
                    <a:gd name="T13" fmla="*/ 16 h 16"/>
                    <a:gd name="T14" fmla="*/ 13 w 15"/>
                    <a:gd name="T15" fmla="*/ 14 h 16"/>
                    <a:gd name="T16" fmla="*/ 15 w 15"/>
                    <a:gd name="T17" fmla="*/ 8 h 16"/>
                    <a:gd name="T18" fmla="*/ 13 w 15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1" name="Freeform 119"/>
                <p:cNvSpPr>
                  <a:spLocks/>
                </p:cNvSpPr>
                <p:nvPr/>
              </p:nvSpPr>
              <p:spPr bwMode="auto">
                <a:xfrm rot="1009465">
                  <a:off x="960" y="2811"/>
                  <a:ext cx="7" cy="7"/>
                </a:xfrm>
                <a:custGeom>
                  <a:avLst/>
                  <a:gdLst>
                    <a:gd name="T0" fmla="*/ 13 w 15"/>
                    <a:gd name="T1" fmla="*/ 2 h 15"/>
                    <a:gd name="T2" fmla="*/ 7 w 15"/>
                    <a:gd name="T3" fmla="*/ 0 h 15"/>
                    <a:gd name="T4" fmla="*/ 1 w 15"/>
                    <a:gd name="T5" fmla="*/ 2 h 15"/>
                    <a:gd name="T6" fmla="*/ 0 w 15"/>
                    <a:gd name="T7" fmla="*/ 7 h 15"/>
                    <a:gd name="T8" fmla="*/ 1 w 15"/>
                    <a:gd name="T9" fmla="*/ 13 h 15"/>
                    <a:gd name="T10" fmla="*/ 1 w 15"/>
                    <a:gd name="T11" fmla="*/ 13 h 15"/>
                    <a:gd name="T12" fmla="*/ 7 w 15"/>
                    <a:gd name="T13" fmla="*/ 15 h 15"/>
                    <a:gd name="T14" fmla="*/ 13 w 15"/>
                    <a:gd name="T15" fmla="*/ 13 h 15"/>
                    <a:gd name="T16" fmla="*/ 15 w 15"/>
                    <a:gd name="T17" fmla="*/ 7 h 15"/>
                    <a:gd name="T18" fmla="*/ 13 w 15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2" name="Freeform 120"/>
                <p:cNvSpPr>
                  <a:spLocks/>
                </p:cNvSpPr>
                <p:nvPr/>
              </p:nvSpPr>
              <p:spPr bwMode="auto">
                <a:xfrm rot="1009465">
                  <a:off x="969" y="2822"/>
                  <a:ext cx="7" cy="12"/>
                </a:xfrm>
                <a:custGeom>
                  <a:avLst/>
                  <a:gdLst>
                    <a:gd name="T0" fmla="*/ 14 w 16"/>
                    <a:gd name="T1" fmla="*/ 2 h 15"/>
                    <a:gd name="T2" fmla="*/ 8 w 16"/>
                    <a:gd name="T3" fmla="*/ 0 h 15"/>
                    <a:gd name="T4" fmla="*/ 2 w 16"/>
                    <a:gd name="T5" fmla="*/ 2 h 15"/>
                    <a:gd name="T6" fmla="*/ 0 w 16"/>
                    <a:gd name="T7" fmla="*/ 8 h 15"/>
                    <a:gd name="T8" fmla="*/ 2 w 16"/>
                    <a:gd name="T9" fmla="*/ 13 h 15"/>
                    <a:gd name="T10" fmla="*/ 2 w 16"/>
                    <a:gd name="T11" fmla="*/ 13 h 15"/>
                    <a:gd name="T12" fmla="*/ 8 w 16"/>
                    <a:gd name="T13" fmla="*/ 15 h 15"/>
                    <a:gd name="T14" fmla="*/ 14 w 16"/>
                    <a:gd name="T15" fmla="*/ 13 h 15"/>
                    <a:gd name="T16" fmla="*/ 16 w 16"/>
                    <a:gd name="T17" fmla="*/ 8 h 15"/>
                    <a:gd name="T18" fmla="*/ 14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3" name="Freeform 121"/>
                <p:cNvSpPr>
                  <a:spLocks/>
                </p:cNvSpPr>
                <p:nvPr/>
              </p:nvSpPr>
              <p:spPr bwMode="auto">
                <a:xfrm rot="1009465">
                  <a:off x="979" y="2836"/>
                  <a:ext cx="8" cy="10"/>
                </a:xfrm>
                <a:custGeom>
                  <a:avLst/>
                  <a:gdLst>
                    <a:gd name="T0" fmla="*/ 14 w 16"/>
                    <a:gd name="T1" fmla="*/ 2 h 16"/>
                    <a:gd name="T2" fmla="*/ 8 w 16"/>
                    <a:gd name="T3" fmla="*/ 0 h 16"/>
                    <a:gd name="T4" fmla="*/ 2 w 16"/>
                    <a:gd name="T5" fmla="*/ 2 h 16"/>
                    <a:gd name="T6" fmla="*/ 0 w 16"/>
                    <a:gd name="T7" fmla="*/ 8 h 16"/>
                    <a:gd name="T8" fmla="*/ 2 w 16"/>
                    <a:gd name="T9" fmla="*/ 14 h 16"/>
                    <a:gd name="T10" fmla="*/ 2 w 16"/>
                    <a:gd name="T11" fmla="*/ 14 h 16"/>
                    <a:gd name="T12" fmla="*/ 8 w 16"/>
                    <a:gd name="T13" fmla="*/ 16 h 16"/>
                    <a:gd name="T14" fmla="*/ 14 w 16"/>
                    <a:gd name="T15" fmla="*/ 12 h 16"/>
                    <a:gd name="T16" fmla="*/ 16 w 16"/>
                    <a:gd name="T17" fmla="*/ 8 h 16"/>
                    <a:gd name="T18" fmla="*/ 14 w 16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14" y="12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4" name="Freeform 122"/>
                <p:cNvSpPr>
                  <a:spLocks/>
                </p:cNvSpPr>
                <p:nvPr/>
              </p:nvSpPr>
              <p:spPr bwMode="auto">
                <a:xfrm rot="1009465">
                  <a:off x="988" y="2850"/>
                  <a:ext cx="8" cy="9"/>
                </a:xfrm>
                <a:custGeom>
                  <a:avLst/>
                  <a:gdLst>
                    <a:gd name="T0" fmla="*/ 14 w 16"/>
                    <a:gd name="T1" fmla="*/ 2 h 15"/>
                    <a:gd name="T2" fmla="*/ 8 w 16"/>
                    <a:gd name="T3" fmla="*/ 0 h 15"/>
                    <a:gd name="T4" fmla="*/ 2 w 16"/>
                    <a:gd name="T5" fmla="*/ 4 h 15"/>
                    <a:gd name="T6" fmla="*/ 0 w 16"/>
                    <a:gd name="T7" fmla="*/ 7 h 15"/>
                    <a:gd name="T8" fmla="*/ 2 w 16"/>
                    <a:gd name="T9" fmla="*/ 13 h 15"/>
                    <a:gd name="T10" fmla="*/ 2 w 16"/>
                    <a:gd name="T11" fmla="*/ 13 h 15"/>
                    <a:gd name="T12" fmla="*/ 8 w 16"/>
                    <a:gd name="T13" fmla="*/ 15 h 15"/>
                    <a:gd name="T14" fmla="*/ 14 w 16"/>
                    <a:gd name="T15" fmla="*/ 13 h 15"/>
                    <a:gd name="T16" fmla="*/ 16 w 16"/>
                    <a:gd name="T17" fmla="*/ 7 h 15"/>
                    <a:gd name="T18" fmla="*/ 14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7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5" name="Freeform 123"/>
                <p:cNvSpPr>
                  <a:spLocks/>
                </p:cNvSpPr>
                <p:nvPr/>
              </p:nvSpPr>
              <p:spPr bwMode="auto">
                <a:xfrm rot="1009465">
                  <a:off x="999" y="2864"/>
                  <a:ext cx="7" cy="9"/>
                </a:xfrm>
                <a:custGeom>
                  <a:avLst/>
                  <a:gdLst>
                    <a:gd name="T0" fmla="*/ 13 w 15"/>
                    <a:gd name="T1" fmla="*/ 2 h 16"/>
                    <a:gd name="T2" fmla="*/ 8 w 15"/>
                    <a:gd name="T3" fmla="*/ 0 h 16"/>
                    <a:gd name="T4" fmla="*/ 2 w 15"/>
                    <a:gd name="T5" fmla="*/ 2 h 16"/>
                    <a:gd name="T6" fmla="*/ 0 w 15"/>
                    <a:gd name="T7" fmla="*/ 8 h 16"/>
                    <a:gd name="T8" fmla="*/ 2 w 15"/>
                    <a:gd name="T9" fmla="*/ 14 h 16"/>
                    <a:gd name="T10" fmla="*/ 2 w 15"/>
                    <a:gd name="T11" fmla="*/ 14 h 16"/>
                    <a:gd name="T12" fmla="*/ 8 w 15"/>
                    <a:gd name="T13" fmla="*/ 16 h 16"/>
                    <a:gd name="T14" fmla="*/ 13 w 15"/>
                    <a:gd name="T15" fmla="*/ 14 h 16"/>
                    <a:gd name="T16" fmla="*/ 15 w 15"/>
                    <a:gd name="T17" fmla="*/ 8 h 16"/>
                    <a:gd name="T18" fmla="*/ 13 w 15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13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6" name="Freeform 124"/>
                <p:cNvSpPr>
                  <a:spLocks/>
                </p:cNvSpPr>
                <p:nvPr/>
              </p:nvSpPr>
              <p:spPr bwMode="auto">
                <a:xfrm rot="1009465">
                  <a:off x="1008" y="2878"/>
                  <a:ext cx="7" cy="9"/>
                </a:xfrm>
                <a:custGeom>
                  <a:avLst/>
                  <a:gdLst>
                    <a:gd name="T0" fmla="*/ 13 w 15"/>
                    <a:gd name="T1" fmla="*/ 1 h 15"/>
                    <a:gd name="T2" fmla="*/ 8 w 15"/>
                    <a:gd name="T3" fmla="*/ 0 h 15"/>
                    <a:gd name="T4" fmla="*/ 2 w 15"/>
                    <a:gd name="T5" fmla="*/ 1 h 15"/>
                    <a:gd name="T6" fmla="*/ 0 w 15"/>
                    <a:gd name="T7" fmla="*/ 7 h 15"/>
                    <a:gd name="T8" fmla="*/ 2 w 15"/>
                    <a:gd name="T9" fmla="*/ 13 h 15"/>
                    <a:gd name="T10" fmla="*/ 2 w 15"/>
                    <a:gd name="T11" fmla="*/ 13 h 15"/>
                    <a:gd name="T12" fmla="*/ 8 w 15"/>
                    <a:gd name="T13" fmla="*/ 15 h 15"/>
                    <a:gd name="T14" fmla="*/ 13 w 15"/>
                    <a:gd name="T15" fmla="*/ 13 h 15"/>
                    <a:gd name="T16" fmla="*/ 15 w 15"/>
                    <a:gd name="T17" fmla="*/ 7 h 15"/>
                    <a:gd name="T18" fmla="*/ 13 w 15"/>
                    <a:gd name="T1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3" y="1"/>
                      </a:move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7" name="Freeform 125"/>
                <p:cNvSpPr>
                  <a:spLocks/>
                </p:cNvSpPr>
                <p:nvPr/>
              </p:nvSpPr>
              <p:spPr bwMode="auto">
                <a:xfrm rot="1009465">
                  <a:off x="1019" y="2892"/>
                  <a:ext cx="7" cy="9"/>
                </a:xfrm>
                <a:custGeom>
                  <a:avLst/>
                  <a:gdLst>
                    <a:gd name="T0" fmla="*/ 13 w 15"/>
                    <a:gd name="T1" fmla="*/ 2 h 15"/>
                    <a:gd name="T2" fmla="*/ 7 w 15"/>
                    <a:gd name="T3" fmla="*/ 0 h 15"/>
                    <a:gd name="T4" fmla="*/ 2 w 15"/>
                    <a:gd name="T5" fmla="*/ 2 h 15"/>
                    <a:gd name="T6" fmla="*/ 0 w 15"/>
                    <a:gd name="T7" fmla="*/ 8 h 15"/>
                    <a:gd name="T8" fmla="*/ 2 w 15"/>
                    <a:gd name="T9" fmla="*/ 13 h 15"/>
                    <a:gd name="T10" fmla="*/ 2 w 15"/>
                    <a:gd name="T11" fmla="*/ 13 h 15"/>
                    <a:gd name="T12" fmla="*/ 7 w 15"/>
                    <a:gd name="T13" fmla="*/ 15 h 15"/>
                    <a:gd name="T14" fmla="*/ 13 w 15"/>
                    <a:gd name="T15" fmla="*/ 13 h 15"/>
                    <a:gd name="T16" fmla="*/ 15 w 15"/>
                    <a:gd name="T17" fmla="*/ 8 h 15"/>
                    <a:gd name="T18" fmla="*/ 13 w 15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8" name="Freeform 126"/>
                <p:cNvSpPr>
                  <a:spLocks/>
                </p:cNvSpPr>
                <p:nvPr/>
              </p:nvSpPr>
              <p:spPr bwMode="auto">
                <a:xfrm rot="1009465">
                  <a:off x="1028" y="2906"/>
                  <a:ext cx="9" cy="11"/>
                </a:xfrm>
                <a:custGeom>
                  <a:avLst/>
                  <a:gdLst>
                    <a:gd name="T0" fmla="*/ 13 w 15"/>
                    <a:gd name="T1" fmla="*/ 2 h 16"/>
                    <a:gd name="T2" fmla="*/ 7 w 15"/>
                    <a:gd name="T3" fmla="*/ 0 h 16"/>
                    <a:gd name="T4" fmla="*/ 2 w 15"/>
                    <a:gd name="T5" fmla="*/ 2 h 16"/>
                    <a:gd name="T6" fmla="*/ 0 w 15"/>
                    <a:gd name="T7" fmla="*/ 8 h 16"/>
                    <a:gd name="T8" fmla="*/ 2 w 15"/>
                    <a:gd name="T9" fmla="*/ 14 h 16"/>
                    <a:gd name="T10" fmla="*/ 2 w 15"/>
                    <a:gd name="T11" fmla="*/ 14 h 16"/>
                    <a:gd name="T12" fmla="*/ 7 w 15"/>
                    <a:gd name="T13" fmla="*/ 16 h 16"/>
                    <a:gd name="T14" fmla="*/ 13 w 15"/>
                    <a:gd name="T15" fmla="*/ 12 h 16"/>
                    <a:gd name="T16" fmla="*/ 15 w 15"/>
                    <a:gd name="T17" fmla="*/ 8 h 16"/>
                    <a:gd name="T18" fmla="*/ 13 w 15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5" y="8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59" name="Freeform 127"/>
                <p:cNvSpPr>
                  <a:spLocks/>
                </p:cNvSpPr>
                <p:nvPr/>
              </p:nvSpPr>
              <p:spPr bwMode="auto">
                <a:xfrm rot="1009465">
                  <a:off x="1039" y="2920"/>
                  <a:ext cx="7" cy="9"/>
                </a:xfrm>
                <a:custGeom>
                  <a:avLst/>
                  <a:gdLst>
                    <a:gd name="T0" fmla="*/ 13 w 15"/>
                    <a:gd name="T1" fmla="*/ 2 h 15"/>
                    <a:gd name="T2" fmla="*/ 7 w 15"/>
                    <a:gd name="T3" fmla="*/ 0 h 15"/>
                    <a:gd name="T4" fmla="*/ 1 w 15"/>
                    <a:gd name="T5" fmla="*/ 2 h 15"/>
                    <a:gd name="T6" fmla="*/ 0 w 15"/>
                    <a:gd name="T7" fmla="*/ 7 h 15"/>
                    <a:gd name="T8" fmla="*/ 1 w 15"/>
                    <a:gd name="T9" fmla="*/ 13 h 15"/>
                    <a:gd name="T10" fmla="*/ 1 w 15"/>
                    <a:gd name="T11" fmla="*/ 13 h 15"/>
                    <a:gd name="T12" fmla="*/ 7 w 15"/>
                    <a:gd name="T13" fmla="*/ 15 h 15"/>
                    <a:gd name="T14" fmla="*/ 13 w 15"/>
                    <a:gd name="T15" fmla="*/ 13 h 15"/>
                    <a:gd name="T16" fmla="*/ 15 w 15"/>
                    <a:gd name="T17" fmla="*/ 7 h 15"/>
                    <a:gd name="T18" fmla="*/ 13 w 15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13" y="2"/>
                      </a:move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0" name="Freeform 128"/>
                <p:cNvSpPr>
                  <a:spLocks/>
                </p:cNvSpPr>
                <p:nvPr/>
              </p:nvSpPr>
              <p:spPr bwMode="auto">
                <a:xfrm rot="1009465">
                  <a:off x="1051" y="2934"/>
                  <a:ext cx="6" cy="9"/>
                </a:xfrm>
                <a:custGeom>
                  <a:avLst/>
                  <a:gdLst>
                    <a:gd name="T0" fmla="*/ 14 w 16"/>
                    <a:gd name="T1" fmla="*/ 2 h 15"/>
                    <a:gd name="T2" fmla="*/ 8 w 16"/>
                    <a:gd name="T3" fmla="*/ 0 h 15"/>
                    <a:gd name="T4" fmla="*/ 2 w 16"/>
                    <a:gd name="T5" fmla="*/ 2 h 15"/>
                    <a:gd name="T6" fmla="*/ 0 w 16"/>
                    <a:gd name="T7" fmla="*/ 8 h 15"/>
                    <a:gd name="T8" fmla="*/ 2 w 16"/>
                    <a:gd name="T9" fmla="*/ 14 h 15"/>
                    <a:gd name="T10" fmla="*/ 2 w 16"/>
                    <a:gd name="T11" fmla="*/ 14 h 15"/>
                    <a:gd name="T12" fmla="*/ 8 w 16"/>
                    <a:gd name="T13" fmla="*/ 15 h 15"/>
                    <a:gd name="T14" fmla="*/ 14 w 16"/>
                    <a:gd name="T15" fmla="*/ 14 h 15"/>
                    <a:gd name="T16" fmla="*/ 16 w 16"/>
                    <a:gd name="T17" fmla="*/ 8 h 15"/>
                    <a:gd name="T18" fmla="*/ 14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5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1" name="Freeform 129"/>
                <p:cNvSpPr>
                  <a:spLocks/>
                </p:cNvSpPr>
                <p:nvPr/>
              </p:nvSpPr>
              <p:spPr bwMode="auto">
                <a:xfrm rot="1009465">
                  <a:off x="1059" y="2948"/>
                  <a:ext cx="9" cy="11"/>
                </a:xfrm>
                <a:custGeom>
                  <a:avLst/>
                  <a:gdLst>
                    <a:gd name="T0" fmla="*/ 14 w 16"/>
                    <a:gd name="T1" fmla="*/ 2 h 16"/>
                    <a:gd name="T2" fmla="*/ 8 w 16"/>
                    <a:gd name="T3" fmla="*/ 0 h 16"/>
                    <a:gd name="T4" fmla="*/ 2 w 16"/>
                    <a:gd name="T5" fmla="*/ 2 h 16"/>
                    <a:gd name="T6" fmla="*/ 0 w 16"/>
                    <a:gd name="T7" fmla="*/ 8 h 16"/>
                    <a:gd name="T8" fmla="*/ 2 w 16"/>
                    <a:gd name="T9" fmla="*/ 14 h 16"/>
                    <a:gd name="T10" fmla="*/ 2 w 16"/>
                    <a:gd name="T11" fmla="*/ 14 h 16"/>
                    <a:gd name="T12" fmla="*/ 8 w 16"/>
                    <a:gd name="T13" fmla="*/ 16 h 16"/>
                    <a:gd name="T14" fmla="*/ 14 w 16"/>
                    <a:gd name="T15" fmla="*/ 14 h 16"/>
                    <a:gd name="T16" fmla="*/ 16 w 16"/>
                    <a:gd name="T17" fmla="*/ 8 h 16"/>
                    <a:gd name="T18" fmla="*/ 14 w 16"/>
                    <a:gd name="T19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2" name="Freeform 130"/>
                <p:cNvSpPr>
                  <a:spLocks/>
                </p:cNvSpPr>
                <p:nvPr/>
              </p:nvSpPr>
              <p:spPr bwMode="auto">
                <a:xfrm rot="1009465">
                  <a:off x="1069" y="2961"/>
                  <a:ext cx="6" cy="10"/>
                </a:xfrm>
                <a:custGeom>
                  <a:avLst/>
                  <a:gdLst>
                    <a:gd name="T0" fmla="*/ 14 w 16"/>
                    <a:gd name="T1" fmla="*/ 2 h 15"/>
                    <a:gd name="T2" fmla="*/ 8 w 16"/>
                    <a:gd name="T3" fmla="*/ 0 h 15"/>
                    <a:gd name="T4" fmla="*/ 2 w 16"/>
                    <a:gd name="T5" fmla="*/ 2 h 15"/>
                    <a:gd name="T6" fmla="*/ 0 w 16"/>
                    <a:gd name="T7" fmla="*/ 8 h 15"/>
                    <a:gd name="T8" fmla="*/ 2 w 16"/>
                    <a:gd name="T9" fmla="*/ 13 h 15"/>
                    <a:gd name="T10" fmla="*/ 2 w 16"/>
                    <a:gd name="T11" fmla="*/ 13 h 15"/>
                    <a:gd name="T12" fmla="*/ 8 w 16"/>
                    <a:gd name="T13" fmla="*/ 15 h 15"/>
                    <a:gd name="T14" fmla="*/ 14 w 16"/>
                    <a:gd name="T15" fmla="*/ 11 h 15"/>
                    <a:gd name="T16" fmla="*/ 16 w 16"/>
                    <a:gd name="T17" fmla="*/ 8 h 15"/>
                    <a:gd name="T18" fmla="*/ 14 w 16"/>
                    <a:gd name="T19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14" y="2"/>
                      </a:move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14" y="11"/>
                      </a:lnTo>
                      <a:lnTo>
                        <a:pt x="16" y="8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3" name="Freeform 131"/>
                <p:cNvSpPr>
                  <a:spLocks/>
                </p:cNvSpPr>
                <p:nvPr/>
              </p:nvSpPr>
              <p:spPr bwMode="auto">
                <a:xfrm rot="1009465">
                  <a:off x="1080" y="2973"/>
                  <a:ext cx="7" cy="9"/>
                </a:xfrm>
                <a:custGeom>
                  <a:avLst/>
                  <a:gdLst>
                    <a:gd name="T0" fmla="*/ 8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8 w 15"/>
                    <a:gd name="T9" fmla="*/ 16 h 16"/>
                    <a:gd name="T10" fmla="*/ 8 w 15"/>
                    <a:gd name="T11" fmla="*/ 16 h 16"/>
                    <a:gd name="T12" fmla="*/ 14 w 15"/>
                    <a:gd name="T13" fmla="*/ 14 h 16"/>
                    <a:gd name="T14" fmla="*/ 15 w 15"/>
                    <a:gd name="T15" fmla="*/ 8 h 16"/>
                    <a:gd name="T16" fmla="*/ 14 w 15"/>
                    <a:gd name="T17" fmla="*/ 2 h 16"/>
                    <a:gd name="T18" fmla="*/ 8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5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4" name="Freeform 132"/>
                <p:cNvSpPr>
                  <a:spLocks/>
                </p:cNvSpPr>
                <p:nvPr/>
              </p:nvSpPr>
              <p:spPr bwMode="auto">
                <a:xfrm rot="1009465">
                  <a:off x="1093" y="2978"/>
                  <a:ext cx="9" cy="9"/>
                </a:xfrm>
                <a:custGeom>
                  <a:avLst/>
                  <a:gdLst>
                    <a:gd name="T0" fmla="*/ 7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5" name="Freeform 133"/>
                <p:cNvSpPr>
                  <a:spLocks/>
                </p:cNvSpPr>
                <p:nvPr/>
              </p:nvSpPr>
              <p:spPr bwMode="auto">
                <a:xfrm rot="1009465">
                  <a:off x="1109" y="2980"/>
                  <a:ext cx="7" cy="9"/>
                </a:xfrm>
                <a:custGeom>
                  <a:avLst/>
                  <a:gdLst>
                    <a:gd name="T0" fmla="*/ 7 w 15"/>
                    <a:gd name="T1" fmla="*/ 0 h 15"/>
                    <a:gd name="T2" fmla="*/ 1 w 15"/>
                    <a:gd name="T3" fmla="*/ 2 h 15"/>
                    <a:gd name="T4" fmla="*/ 0 w 15"/>
                    <a:gd name="T5" fmla="*/ 7 h 15"/>
                    <a:gd name="T6" fmla="*/ 1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1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1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6" name="Freeform 134"/>
                <p:cNvSpPr>
                  <a:spLocks/>
                </p:cNvSpPr>
                <p:nvPr/>
              </p:nvSpPr>
              <p:spPr bwMode="auto">
                <a:xfrm rot="1009465">
                  <a:off x="1123" y="2982"/>
                  <a:ext cx="7" cy="10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7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2 w 16"/>
                    <a:gd name="T13" fmla="*/ 13 h 15"/>
                    <a:gd name="T14" fmla="*/ 16 w 16"/>
                    <a:gd name="T15" fmla="*/ 7 h 15"/>
                    <a:gd name="T16" fmla="*/ 12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2" y="13"/>
                      </a:lnTo>
                      <a:lnTo>
                        <a:pt x="16" y="7"/>
                      </a:lnTo>
                      <a:lnTo>
                        <a:pt x="12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7" name="Freeform 135"/>
                <p:cNvSpPr>
                  <a:spLocks/>
                </p:cNvSpPr>
                <p:nvPr/>
              </p:nvSpPr>
              <p:spPr bwMode="auto">
                <a:xfrm rot="1009465">
                  <a:off x="1138" y="2987"/>
                  <a:ext cx="5" cy="9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2 h 15"/>
                    <a:gd name="T4" fmla="*/ 0 w 15"/>
                    <a:gd name="T5" fmla="*/ 8 h 15"/>
                    <a:gd name="T6" fmla="*/ 4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8" name="Freeform 136"/>
                <p:cNvSpPr>
                  <a:spLocks/>
                </p:cNvSpPr>
                <p:nvPr/>
              </p:nvSpPr>
              <p:spPr bwMode="auto">
                <a:xfrm rot="1009465">
                  <a:off x="1152" y="2992"/>
                  <a:ext cx="7" cy="7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4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4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69" name="Freeform 137"/>
                <p:cNvSpPr>
                  <a:spLocks/>
                </p:cNvSpPr>
                <p:nvPr/>
              </p:nvSpPr>
              <p:spPr bwMode="auto">
                <a:xfrm rot="1009465">
                  <a:off x="1165" y="2994"/>
                  <a:ext cx="9" cy="7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0" name="Freeform 138"/>
                <p:cNvSpPr>
                  <a:spLocks/>
                </p:cNvSpPr>
                <p:nvPr/>
              </p:nvSpPr>
              <p:spPr bwMode="auto">
                <a:xfrm rot="1009465">
                  <a:off x="1181" y="2996"/>
                  <a:ext cx="7" cy="10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4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4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1" name="Freeform 139"/>
                <p:cNvSpPr>
                  <a:spLocks/>
                </p:cNvSpPr>
                <p:nvPr/>
              </p:nvSpPr>
              <p:spPr bwMode="auto">
                <a:xfrm rot="1009465">
                  <a:off x="1195" y="2999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3 h 15"/>
                    <a:gd name="T4" fmla="*/ 0 w 15"/>
                    <a:gd name="T5" fmla="*/ 7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3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2" name="Freeform 140"/>
                <p:cNvSpPr>
                  <a:spLocks/>
                </p:cNvSpPr>
                <p:nvPr/>
              </p:nvSpPr>
              <p:spPr bwMode="auto">
                <a:xfrm rot="1009465">
                  <a:off x="1206" y="2943"/>
                  <a:ext cx="7" cy="12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1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1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1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3" name="Freeform 141"/>
                <p:cNvSpPr>
                  <a:spLocks/>
                </p:cNvSpPr>
                <p:nvPr/>
              </p:nvSpPr>
              <p:spPr bwMode="auto">
                <a:xfrm rot="1009465">
                  <a:off x="1222" y="3006"/>
                  <a:ext cx="7" cy="11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7 h 15"/>
                    <a:gd name="T6" fmla="*/ 2 w 16"/>
                    <a:gd name="T7" fmla="*/ 11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1 h 15"/>
                    <a:gd name="T14" fmla="*/ 16 w 16"/>
                    <a:gd name="T15" fmla="*/ 7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1"/>
                      </a:lnTo>
                      <a:lnTo>
                        <a:pt x="16" y="7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4" name="Freeform 142"/>
                <p:cNvSpPr>
                  <a:spLocks/>
                </p:cNvSpPr>
                <p:nvPr/>
              </p:nvSpPr>
              <p:spPr bwMode="auto">
                <a:xfrm rot="1009465">
                  <a:off x="1238" y="3008"/>
                  <a:ext cx="8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1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2 w 15"/>
                    <a:gd name="T13" fmla="*/ 11 h 15"/>
                    <a:gd name="T14" fmla="*/ 15 w 15"/>
                    <a:gd name="T15" fmla="*/ 8 h 15"/>
                    <a:gd name="T16" fmla="*/ 12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2" y="11"/>
                      </a:lnTo>
                      <a:lnTo>
                        <a:pt x="15" y="8"/>
                      </a:lnTo>
                      <a:lnTo>
                        <a:pt x="12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5" name="Freeform 143"/>
                <p:cNvSpPr>
                  <a:spLocks/>
                </p:cNvSpPr>
                <p:nvPr/>
              </p:nvSpPr>
              <p:spPr bwMode="auto">
                <a:xfrm rot="1009465">
                  <a:off x="1251" y="3010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2 h 15"/>
                    <a:gd name="T4" fmla="*/ 0 w 15"/>
                    <a:gd name="T5" fmla="*/ 8 h 15"/>
                    <a:gd name="T6" fmla="*/ 4 w 15"/>
                    <a:gd name="T7" fmla="*/ 14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4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4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6" name="Freeform 144"/>
                <p:cNvSpPr>
                  <a:spLocks/>
                </p:cNvSpPr>
                <p:nvPr/>
              </p:nvSpPr>
              <p:spPr bwMode="auto">
                <a:xfrm rot="1009465">
                  <a:off x="1267" y="3015"/>
                  <a:ext cx="6" cy="9"/>
                </a:xfrm>
                <a:custGeom>
                  <a:avLst/>
                  <a:gdLst>
                    <a:gd name="T0" fmla="*/ 7 w 15"/>
                    <a:gd name="T1" fmla="*/ 0 h 16"/>
                    <a:gd name="T2" fmla="*/ 3 w 15"/>
                    <a:gd name="T3" fmla="*/ 2 h 16"/>
                    <a:gd name="T4" fmla="*/ 0 w 15"/>
                    <a:gd name="T5" fmla="*/ 8 h 16"/>
                    <a:gd name="T6" fmla="*/ 1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7" name="Freeform 145"/>
                <p:cNvSpPr>
                  <a:spLocks/>
                </p:cNvSpPr>
                <p:nvPr/>
              </p:nvSpPr>
              <p:spPr bwMode="auto">
                <a:xfrm rot="1009465">
                  <a:off x="1280" y="3017"/>
                  <a:ext cx="7" cy="9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8" name="Freeform 146"/>
                <p:cNvSpPr>
                  <a:spLocks/>
                </p:cNvSpPr>
                <p:nvPr/>
              </p:nvSpPr>
              <p:spPr bwMode="auto">
                <a:xfrm rot="1009465">
                  <a:off x="1292" y="3022"/>
                  <a:ext cx="9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1 h 15"/>
                    <a:gd name="T4" fmla="*/ 0 w 15"/>
                    <a:gd name="T5" fmla="*/ 7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1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79" name="Freeform 147"/>
                <p:cNvSpPr>
                  <a:spLocks/>
                </p:cNvSpPr>
                <p:nvPr/>
              </p:nvSpPr>
              <p:spPr bwMode="auto">
                <a:xfrm rot="1009465">
                  <a:off x="1309" y="3024"/>
                  <a:ext cx="7" cy="9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0" name="Freeform 148"/>
                <p:cNvSpPr>
                  <a:spLocks/>
                </p:cNvSpPr>
                <p:nvPr/>
              </p:nvSpPr>
              <p:spPr bwMode="auto">
                <a:xfrm rot="1009465">
                  <a:off x="1323" y="3026"/>
                  <a:ext cx="7" cy="10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1" name="Freeform 149"/>
                <p:cNvSpPr>
                  <a:spLocks/>
                </p:cNvSpPr>
                <p:nvPr/>
              </p:nvSpPr>
              <p:spPr bwMode="auto">
                <a:xfrm rot="1009465">
                  <a:off x="1337" y="3033"/>
                  <a:ext cx="7" cy="7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2" name="Freeform 150"/>
                <p:cNvSpPr>
                  <a:spLocks/>
                </p:cNvSpPr>
                <p:nvPr/>
              </p:nvSpPr>
              <p:spPr bwMode="auto">
                <a:xfrm rot="1009465">
                  <a:off x="1352" y="3036"/>
                  <a:ext cx="7" cy="7"/>
                </a:xfrm>
                <a:custGeom>
                  <a:avLst/>
                  <a:gdLst>
                    <a:gd name="T0" fmla="*/ 8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8 w 15"/>
                    <a:gd name="T9" fmla="*/ 16 h 16"/>
                    <a:gd name="T10" fmla="*/ 8 w 15"/>
                    <a:gd name="T11" fmla="*/ 16 h 16"/>
                    <a:gd name="T12" fmla="*/ 11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8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1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3" name="Freeform 151"/>
                <p:cNvSpPr>
                  <a:spLocks/>
                </p:cNvSpPr>
                <p:nvPr/>
              </p:nvSpPr>
              <p:spPr bwMode="auto">
                <a:xfrm rot="1009465">
                  <a:off x="1366" y="3036"/>
                  <a:ext cx="7" cy="9"/>
                </a:xfrm>
                <a:custGeom>
                  <a:avLst/>
                  <a:gdLst>
                    <a:gd name="T0" fmla="*/ 7 w 15"/>
                    <a:gd name="T1" fmla="*/ 0 h 16"/>
                    <a:gd name="T2" fmla="*/ 1 w 15"/>
                    <a:gd name="T3" fmla="*/ 2 h 16"/>
                    <a:gd name="T4" fmla="*/ 0 w 15"/>
                    <a:gd name="T5" fmla="*/ 8 h 16"/>
                    <a:gd name="T6" fmla="*/ 1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1 w 15"/>
                    <a:gd name="T13" fmla="*/ 14 h 16"/>
                    <a:gd name="T14" fmla="*/ 15 w 15"/>
                    <a:gd name="T15" fmla="*/ 8 h 16"/>
                    <a:gd name="T16" fmla="*/ 11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1" y="14"/>
                      </a:lnTo>
                      <a:lnTo>
                        <a:pt x="15" y="8"/>
                      </a:lnTo>
                      <a:lnTo>
                        <a:pt x="11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4" name="Freeform 152"/>
                <p:cNvSpPr>
                  <a:spLocks/>
                </p:cNvSpPr>
                <p:nvPr/>
              </p:nvSpPr>
              <p:spPr bwMode="auto">
                <a:xfrm rot="1009465">
                  <a:off x="1380" y="3040"/>
                  <a:ext cx="8" cy="10"/>
                </a:xfrm>
                <a:custGeom>
                  <a:avLst/>
                  <a:gdLst>
                    <a:gd name="T0" fmla="*/ 8 w 16"/>
                    <a:gd name="T1" fmla="*/ 0 h 15"/>
                    <a:gd name="T2" fmla="*/ 4 w 16"/>
                    <a:gd name="T3" fmla="*/ 3 h 15"/>
                    <a:gd name="T4" fmla="*/ 0 w 16"/>
                    <a:gd name="T5" fmla="*/ 7 h 15"/>
                    <a:gd name="T6" fmla="*/ 4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7 h 15"/>
                    <a:gd name="T16" fmla="*/ 14 w 16"/>
                    <a:gd name="T17" fmla="*/ 3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7"/>
                      </a:lnTo>
                      <a:lnTo>
                        <a:pt x="14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5" name="Freeform 153"/>
                <p:cNvSpPr>
                  <a:spLocks/>
                </p:cNvSpPr>
                <p:nvPr/>
              </p:nvSpPr>
              <p:spPr bwMode="auto">
                <a:xfrm rot="1009465">
                  <a:off x="1395" y="3043"/>
                  <a:ext cx="7" cy="11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4 h 15"/>
                    <a:gd name="T4" fmla="*/ 0 w 15"/>
                    <a:gd name="T5" fmla="*/ 7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4 w 15"/>
                    <a:gd name="T13" fmla="*/ 13 h 15"/>
                    <a:gd name="T14" fmla="*/ 15 w 15"/>
                    <a:gd name="T15" fmla="*/ 7 h 15"/>
                    <a:gd name="T16" fmla="*/ 14 w 15"/>
                    <a:gd name="T17" fmla="*/ 4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5" y="7"/>
                      </a:lnTo>
                      <a:lnTo>
                        <a:pt x="14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6" name="Freeform 154"/>
                <p:cNvSpPr>
                  <a:spLocks/>
                </p:cNvSpPr>
                <p:nvPr/>
              </p:nvSpPr>
              <p:spPr bwMode="auto">
                <a:xfrm rot="1009465">
                  <a:off x="1409" y="3045"/>
                  <a:ext cx="7" cy="12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4 h 15"/>
                    <a:gd name="T4" fmla="*/ 0 w 15"/>
                    <a:gd name="T5" fmla="*/ 8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4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7" name="Freeform 155"/>
                <p:cNvSpPr>
                  <a:spLocks/>
                </p:cNvSpPr>
                <p:nvPr/>
              </p:nvSpPr>
              <p:spPr bwMode="auto">
                <a:xfrm rot="1009465">
                  <a:off x="1424" y="3050"/>
                  <a:ext cx="7" cy="9"/>
                </a:xfrm>
                <a:custGeom>
                  <a:avLst/>
                  <a:gdLst>
                    <a:gd name="T0" fmla="*/ 7 w 15"/>
                    <a:gd name="T1" fmla="*/ 0 h 15"/>
                    <a:gd name="T2" fmla="*/ 1 w 15"/>
                    <a:gd name="T3" fmla="*/ 2 h 15"/>
                    <a:gd name="T4" fmla="*/ 0 w 15"/>
                    <a:gd name="T5" fmla="*/ 8 h 15"/>
                    <a:gd name="T6" fmla="*/ 1 w 15"/>
                    <a:gd name="T7" fmla="*/ 11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1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1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8" name="Freeform 156"/>
                <p:cNvSpPr>
                  <a:spLocks/>
                </p:cNvSpPr>
                <p:nvPr/>
              </p:nvSpPr>
              <p:spPr bwMode="auto">
                <a:xfrm rot="1009465">
                  <a:off x="1438" y="3052"/>
                  <a:ext cx="7" cy="9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2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2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2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89" name="Freeform 157"/>
                <p:cNvSpPr>
                  <a:spLocks/>
                </p:cNvSpPr>
                <p:nvPr/>
              </p:nvSpPr>
              <p:spPr bwMode="auto">
                <a:xfrm rot="1009465">
                  <a:off x="1452" y="3057"/>
                  <a:ext cx="8" cy="9"/>
                </a:xfrm>
                <a:custGeom>
                  <a:avLst/>
                  <a:gdLst>
                    <a:gd name="T0" fmla="*/ 8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2 h 16"/>
                    <a:gd name="T8" fmla="*/ 8 w 15"/>
                    <a:gd name="T9" fmla="*/ 16 h 16"/>
                    <a:gd name="T10" fmla="*/ 8 w 15"/>
                    <a:gd name="T11" fmla="*/ 16 h 16"/>
                    <a:gd name="T12" fmla="*/ 13 w 15"/>
                    <a:gd name="T13" fmla="*/ 12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8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3" y="12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0" name="Freeform 158"/>
                <p:cNvSpPr>
                  <a:spLocks/>
                </p:cNvSpPr>
                <p:nvPr/>
              </p:nvSpPr>
              <p:spPr bwMode="auto">
                <a:xfrm rot="1009465">
                  <a:off x="1467" y="3059"/>
                  <a:ext cx="7" cy="9"/>
                </a:xfrm>
                <a:custGeom>
                  <a:avLst/>
                  <a:gdLst>
                    <a:gd name="T0" fmla="*/ 7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1" name="Freeform 159"/>
                <p:cNvSpPr>
                  <a:spLocks/>
                </p:cNvSpPr>
                <p:nvPr/>
              </p:nvSpPr>
              <p:spPr bwMode="auto">
                <a:xfrm rot="1009465">
                  <a:off x="1481" y="3061"/>
                  <a:ext cx="7" cy="10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1 h 15"/>
                    <a:gd name="T4" fmla="*/ 0 w 16"/>
                    <a:gd name="T5" fmla="*/ 7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2 w 16"/>
                    <a:gd name="T13" fmla="*/ 13 h 15"/>
                    <a:gd name="T14" fmla="*/ 16 w 16"/>
                    <a:gd name="T15" fmla="*/ 7 h 15"/>
                    <a:gd name="T16" fmla="*/ 12 w 16"/>
                    <a:gd name="T17" fmla="*/ 1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2" y="13"/>
                      </a:lnTo>
                      <a:lnTo>
                        <a:pt x="16" y="7"/>
                      </a:lnTo>
                      <a:lnTo>
                        <a:pt x="12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2" name="Freeform 160"/>
                <p:cNvSpPr>
                  <a:spLocks/>
                </p:cNvSpPr>
                <p:nvPr/>
              </p:nvSpPr>
              <p:spPr bwMode="auto">
                <a:xfrm rot="1009465">
                  <a:off x="1496" y="3066"/>
                  <a:ext cx="7" cy="9"/>
                </a:xfrm>
                <a:custGeom>
                  <a:avLst/>
                  <a:gdLst>
                    <a:gd name="T0" fmla="*/ 8 w 16"/>
                    <a:gd name="T1" fmla="*/ 0 h 15"/>
                    <a:gd name="T2" fmla="*/ 4 w 16"/>
                    <a:gd name="T3" fmla="*/ 2 h 15"/>
                    <a:gd name="T4" fmla="*/ 0 w 16"/>
                    <a:gd name="T5" fmla="*/ 7 h 15"/>
                    <a:gd name="T6" fmla="*/ 4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7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7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3" name="Freeform 161"/>
                <p:cNvSpPr>
                  <a:spLocks/>
                </p:cNvSpPr>
                <p:nvPr/>
              </p:nvSpPr>
              <p:spPr bwMode="auto">
                <a:xfrm rot="1009465">
                  <a:off x="1510" y="3068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2 h 15"/>
                    <a:gd name="T4" fmla="*/ 0 w 15"/>
                    <a:gd name="T5" fmla="*/ 8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4" name="Freeform 162"/>
                <p:cNvSpPr>
                  <a:spLocks/>
                </p:cNvSpPr>
                <p:nvPr/>
              </p:nvSpPr>
              <p:spPr bwMode="auto">
                <a:xfrm rot="1009465">
                  <a:off x="1522" y="3073"/>
                  <a:ext cx="8" cy="7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5" name="Freeform 163"/>
                <p:cNvSpPr>
                  <a:spLocks/>
                </p:cNvSpPr>
                <p:nvPr/>
              </p:nvSpPr>
              <p:spPr bwMode="auto">
                <a:xfrm rot="1009465">
                  <a:off x="1539" y="3075"/>
                  <a:ext cx="7" cy="9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6" name="Freeform 164"/>
                <p:cNvSpPr>
                  <a:spLocks/>
                </p:cNvSpPr>
                <p:nvPr/>
              </p:nvSpPr>
              <p:spPr bwMode="auto">
                <a:xfrm rot="1009465">
                  <a:off x="1551" y="3077"/>
                  <a:ext cx="7" cy="10"/>
                </a:xfrm>
                <a:custGeom>
                  <a:avLst/>
                  <a:gdLst>
                    <a:gd name="T0" fmla="*/ 8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8 w 15"/>
                    <a:gd name="T9" fmla="*/ 16 h 16"/>
                    <a:gd name="T10" fmla="*/ 8 w 15"/>
                    <a:gd name="T11" fmla="*/ 16 h 16"/>
                    <a:gd name="T12" fmla="*/ 14 w 15"/>
                    <a:gd name="T13" fmla="*/ 14 h 16"/>
                    <a:gd name="T14" fmla="*/ 15 w 15"/>
                    <a:gd name="T15" fmla="*/ 8 h 16"/>
                    <a:gd name="T16" fmla="*/ 14 w 15"/>
                    <a:gd name="T17" fmla="*/ 2 h 16"/>
                    <a:gd name="T18" fmla="*/ 8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5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7" name="Freeform 165"/>
                <p:cNvSpPr>
                  <a:spLocks/>
                </p:cNvSpPr>
                <p:nvPr/>
              </p:nvSpPr>
              <p:spPr bwMode="auto">
                <a:xfrm rot="1009465">
                  <a:off x="1566" y="3080"/>
                  <a:ext cx="7" cy="9"/>
                </a:xfrm>
                <a:custGeom>
                  <a:avLst/>
                  <a:gdLst>
                    <a:gd name="T0" fmla="*/ 7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8" name="Freeform 166"/>
                <p:cNvSpPr>
                  <a:spLocks/>
                </p:cNvSpPr>
                <p:nvPr/>
              </p:nvSpPr>
              <p:spPr bwMode="auto">
                <a:xfrm rot="1009465">
                  <a:off x="1580" y="3084"/>
                  <a:ext cx="7" cy="12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7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7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7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599" name="Freeform 167"/>
                <p:cNvSpPr>
                  <a:spLocks/>
                </p:cNvSpPr>
                <p:nvPr/>
              </p:nvSpPr>
              <p:spPr bwMode="auto">
                <a:xfrm rot="1009465">
                  <a:off x="1593" y="3091"/>
                  <a:ext cx="7" cy="12"/>
                </a:xfrm>
                <a:custGeom>
                  <a:avLst/>
                  <a:gdLst>
                    <a:gd name="T0" fmla="*/ 8 w 16"/>
                    <a:gd name="T1" fmla="*/ 0 h 16"/>
                    <a:gd name="T2" fmla="*/ 4 w 16"/>
                    <a:gd name="T3" fmla="*/ 2 h 16"/>
                    <a:gd name="T4" fmla="*/ 0 w 16"/>
                    <a:gd name="T5" fmla="*/ 8 h 16"/>
                    <a:gd name="T6" fmla="*/ 4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0" name="Freeform 168"/>
                <p:cNvSpPr>
                  <a:spLocks/>
                </p:cNvSpPr>
                <p:nvPr/>
              </p:nvSpPr>
              <p:spPr bwMode="auto">
                <a:xfrm rot="1009465">
                  <a:off x="1607" y="3101"/>
                  <a:ext cx="7" cy="11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4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4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1" name="Freeform 169"/>
                <p:cNvSpPr>
                  <a:spLocks/>
                </p:cNvSpPr>
                <p:nvPr/>
              </p:nvSpPr>
              <p:spPr bwMode="auto">
                <a:xfrm rot="1009465">
                  <a:off x="1620" y="3112"/>
                  <a:ext cx="7" cy="10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1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1 w 15"/>
                    <a:gd name="T13" fmla="*/ 11 h 15"/>
                    <a:gd name="T14" fmla="*/ 15 w 15"/>
                    <a:gd name="T15" fmla="*/ 7 h 15"/>
                    <a:gd name="T16" fmla="*/ 11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11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2" name="Freeform 170"/>
                <p:cNvSpPr>
                  <a:spLocks/>
                </p:cNvSpPr>
                <p:nvPr/>
              </p:nvSpPr>
              <p:spPr bwMode="auto">
                <a:xfrm rot="1009465">
                  <a:off x="1630" y="3122"/>
                  <a:ext cx="9" cy="9"/>
                </a:xfrm>
                <a:custGeom>
                  <a:avLst/>
                  <a:gdLst>
                    <a:gd name="T0" fmla="*/ 7 w 15"/>
                    <a:gd name="T1" fmla="*/ 0 h 15"/>
                    <a:gd name="T2" fmla="*/ 1 w 15"/>
                    <a:gd name="T3" fmla="*/ 3 h 15"/>
                    <a:gd name="T4" fmla="*/ 0 w 15"/>
                    <a:gd name="T5" fmla="*/ 7 h 15"/>
                    <a:gd name="T6" fmla="*/ 1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3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3" name="Freeform 171"/>
                <p:cNvSpPr>
                  <a:spLocks/>
                </p:cNvSpPr>
                <p:nvPr/>
              </p:nvSpPr>
              <p:spPr bwMode="auto">
                <a:xfrm rot="1009465">
                  <a:off x="1645" y="3131"/>
                  <a:ext cx="5" cy="9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2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4" name="Freeform 172"/>
                <p:cNvSpPr>
                  <a:spLocks/>
                </p:cNvSpPr>
                <p:nvPr/>
              </p:nvSpPr>
              <p:spPr bwMode="auto">
                <a:xfrm rot="1009465">
                  <a:off x="1656" y="3140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8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5" name="Freeform 173"/>
                <p:cNvSpPr>
                  <a:spLocks/>
                </p:cNvSpPr>
                <p:nvPr/>
              </p:nvSpPr>
              <p:spPr bwMode="auto">
                <a:xfrm rot="1009465">
                  <a:off x="1668" y="3149"/>
                  <a:ext cx="7" cy="12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1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1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1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6" name="Freeform 174"/>
                <p:cNvSpPr>
                  <a:spLocks/>
                </p:cNvSpPr>
                <p:nvPr/>
              </p:nvSpPr>
              <p:spPr bwMode="auto">
                <a:xfrm rot="1009465">
                  <a:off x="1681" y="3159"/>
                  <a:ext cx="7" cy="9"/>
                </a:xfrm>
                <a:custGeom>
                  <a:avLst/>
                  <a:gdLst>
                    <a:gd name="T0" fmla="*/ 7 w 15"/>
                    <a:gd name="T1" fmla="*/ 0 h 16"/>
                    <a:gd name="T2" fmla="*/ 1 w 15"/>
                    <a:gd name="T3" fmla="*/ 4 h 16"/>
                    <a:gd name="T4" fmla="*/ 0 w 15"/>
                    <a:gd name="T5" fmla="*/ 8 h 16"/>
                    <a:gd name="T6" fmla="*/ 1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4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7" name="Freeform 175"/>
                <p:cNvSpPr>
                  <a:spLocks/>
                </p:cNvSpPr>
                <p:nvPr/>
              </p:nvSpPr>
              <p:spPr bwMode="auto">
                <a:xfrm rot="1009465">
                  <a:off x="1693" y="3173"/>
                  <a:ext cx="8" cy="7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8" name="Freeform 176"/>
                <p:cNvSpPr>
                  <a:spLocks/>
                </p:cNvSpPr>
                <p:nvPr/>
              </p:nvSpPr>
              <p:spPr bwMode="auto">
                <a:xfrm rot="1009465">
                  <a:off x="1706" y="3180"/>
                  <a:ext cx="5" cy="9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2 h 15"/>
                    <a:gd name="T4" fmla="*/ 0 w 15"/>
                    <a:gd name="T5" fmla="*/ 7 h 15"/>
                    <a:gd name="T6" fmla="*/ 4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4 w 15"/>
                    <a:gd name="T13" fmla="*/ 13 h 15"/>
                    <a:gd name="T14" fmla="*/ 15 w 15"/>
                    <a:gd name="T15" fmla="*/ 7 h 15"/>
                    <a:gd name="T16" fmla="*/ 14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5" y="7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09" name="Freeform 177"/>
                <p:cNvSpPr>
                  <a:spLocks/>
                </p:cNvSpPr>
                <p:nvPr/>
              </p:nvSpPr>
              <p:spPr bwMode="auto">
                <a:xfrm rot="1009465">
                  <a:off x="1720" y="3189"/>
                  <a:ext cx="8" cy="9"/>
                </a:xfrm>
                <a:custGeom>
                  <a:avLst/>
                  <a:gdLst>
                    <a:gd name="T0" fmla="*/ 7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2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2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0" name="Freeform 178"/>
                <p:cNvSpPr>
                  <a:spLocks/>
                </p:cNvSpPr>
                <p:nvPr/>
              </p:nvSpPr>
              <p:spPr bwMode="auto">
                <a:xfrm rot="1009465">
                  <a:off x="1731" y="3198"/>
                  <a:ext cx="9" cy="9"/>
                </a:xfrm>
                <a:custGeom>
                  <a:avLst/>
                  <a:gdLst>
                    <a:gd name="T0" fmla="*/ 7 w 15"/>
                    <a:gd name="T1" fmla="*/ 0 h 16"/>
                    <a:gd name="T2" fmla="*/ 1 w 15"/>
                    <a:gd name="T3" fmla="*/ 2 h 16"/>
                    <a:gd name="T4" fmla="*/ 0 w 15"/>
                    <a:gd name="T5" fmla="*/ 8 h 16"/>
                    <a:gd name="T6" fmla="*/ 1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1 w 15"/>
                    <a:gd name="T13" fmla="*/ 14 h 16"/>
                    <a:gd name="T14" fmla="*/ 15 w 15"/>
                    <a:gd name="T15" fmla="*/ 8 h 16"/>
                    <a:gd name="T16" fmla="*/ 11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1" y="14"/>
                      </a:lnTo>
                      <a:lnTo>
                        <a:pt x="15" y="8"/>
                      </a:lnTo>
                      <a:lnTo>
                        <a:pt x="11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1" name="Freeform 179"/>
                <p:cNvSpPr>
                  <a:spLocks/>
                </p:cNvSpPr>
                <p:nvPr/>
              </p:nvSpPr>
              <p:spPr bwMode="auto">
                <a:xfrm rot="1009465">
                  <a:off x="1742" y="3207"/>
                  <a:ext cx="7" cy="12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2" name="Freeform 180"/>
                <p:cNvSpPr>
                  <a:spLocks/>
                </p:cNvSpPr>
                <p:nvPr/>
              </p:nvSpPr>
              <p:spPr bwMode="auto">
                <a:xfrm rot="1009465">
                  <a:off x="1756" y="3217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1 h 15"/>
                    <a:gd name="T4" fmla="*/ 0 w 15"/>
                    <a:gd name="T5" fmla="*/ 7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2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1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2" y="13"/>
                      </a:lnTo>
                      <a:lnTo>
                        <a:pt x="15" y="7"/>
                      </a:lnTo>
                      <a:lnTo>
                        <a:pt x="1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3" name="Freeform 181"/>
                <p:cNvSpPr>
                  <a:spLocks/>
                </p:cNvSpPr>
                <p:nvPr/>
              </p:nvSpPr>
              <p:spPr bwMode="auto">
                <a:xfrm rot="1009465">
                  <a:off x="1769" y="3231"/>
                  <a:ext cx="7" cy="7"/>
                </a:xfrm>
                <a:custGeom>
                  <a:avLst/>
                  <a:gdLst>
                    <a:gd name="T0" fmla="*/ 7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2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2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2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4" name="Freeform 182"/>
                <p:cNvSpPr>
                  <a:spLocks/>
                </p:cNvSpPr>
                <p:nvPr/>
              </p:nvSpPr>
              <p:spPr bwMode="auto">
                <a:xfrm rot="1009465">
                  <a:off x="1781" y="3238"/>
                  <a:ext cx="8" cy="9"/>
                </a:xfrm>
                <a:custGeom>
                  <a:avLst/>
                  <a:gdLst>
                    <a:gd name="T0" fmla="*/ 7 w 15"/>
                    <a:gd name="T1" fmla="*/ 0 h 15"/>
                    <a:gd name="T2" fmla="*/ 1 w 15"/>
                    <a:gd name="T3" fmla="*/ 2 h 15"/>
                    <a:gd name="T4" fmla="*/ 0 w 15"/>
                    <a:gd name="T5" fmla="*/ 8 h 15"/>
                    <a:gd name="T6" fmla="*/ 1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5" name="Freeform 183"/>
                <p:cNvSpPr>
                  <a:spLocks/>
                </p:cNvSpPr>
                <p:nvPr/>
              </p:nvSpPr>
              <p:spPr bwMode="auto">
                <a:xfrm rot="1009465">
                  <a:off x="1792" y="3247"/>
                  <a:ext cx="9" cy="9"/>
                </a:xfrm>
                <a:custGeom>
                  <a:avLst/>
                  <a:gdLst>
                    <a:gd name="T0" fmla="*/ 8 w 16"/>
                    <a:gd name="T1" fmla="*/ 0 h 15"/>
                    <a:gd name="T2" fmla="*/ 4 w 16"/>
                    <a:gd name="T3" fmla="*/ 2 h 15"/>
                    <a:gd name="T4" fmla="*/ 0 w 16"/>
                    <a:gd name="T5" fmla="*/ 7 h 15"/>
                    <a:gd name="T6" fmla="*/ 2 w 16"/>
                    <a:gd name="T7" fmla="*/ 13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3 h 15"/>
                    <a:gd name="T14" fmla="*/ 16 w 16"/>
                    <a:gd name="T15" fmla="*/ 7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3"/>
                      </a:lnTo>
                      <a:lnTo>
                        <a:pt x="16" y="7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6" name="Freeform 184"/>
                <p:cNvSpPr>
                  <a:spLocks/>
                </p:cNvSpPr>
                <p:nvPr/>
              </p:nvSpPr>
              <p:spPr bwMode="auto">
                <a:xfrm rot="1009465">
                  <a:off x="1807" y="3256"/>
                  <a:ext cx="5" cy="9"/>
                </a:xfrm>
                <a:custGeom>
                  <a:avLst/>
                  <a:gdLst>
                    <a:gd name="T0" fmla="*/ 8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4 h 16"/>
                    <a:gd name="T8" fmla="*/ 8 w 15"/>
                    <a:gd name="T9" fmla="*/ 16 h 16"/>
                    <a:gd name="T10" fmla="*/ 8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8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7" name="Freeform 185"/>
                <p:cNvSpPr>
                  <a:spLocks/>
                </p:cNvSpPr>
                <p:nvPr/>
              </p:nvSpPr>
              <p:spPr bwMode="auto">
                <a:xfrm rot="1009465">
                  <a:off x="1819" y="3263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4 h 15"/>
                    <a:gd name="T4" fmla="*/ 0 w 15"/>
                    <a:gd name="T5" fmla="*/ 8 h 15"/>
                    <a:gd name="T6" fmla="*/ 4 w 15"/>
                    <a:gd name="T7" fmla="*/ 14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4 h 15"/>
                    <a:gd name="T14" fmla="*/ 15 w 15"/>
                    <a:gd name="T15" fmla="*/ 8 h 15"/>
                    <a:gd name="T16" fmla="*/ 13 w 15"/>
                    <a:gd name="T17" fmla="*/ 4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4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8" name="Freeform 186"/>
                <p:cNvSpPr>
                  <a:spLocks/>
                </p:cNvSpPr>
                <p:nvPr/>
              </p:nvSpPr>
              <p:spPr bwMode="auto">
                <a:xfrm rot="1009465">
                  <a:off x="1830" y="3275"/>
                  <a:ext cx="7" cy="11"/>
                </a:xfrm>
                <a:custGeom>
                  <a:avLst/>
                  <a:gdLst>
                    <a:gd name="T0" fmla="*/ 7 w 15"/>
                    <a:gd name="T1" fmla="*/ 0 h 15"/>
                    <a:gd name="T2" fmla="*/ 1 w 15"/>
                    <a:gd name="T3" fmla="*/ 2 h 15"/>
                    <a:gd name="T4" fmla="*/ 0 w 15"/>
                    <a:gd name="T5" fmla="*/ 7 h 15"/>
                    <a:gd name="T6" fmla="*/ 1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19" name="Freeform 187"/>
                <p:cNvSpPr>
                  <a:spLocks/>
                </p:cNvSpPr>
                <p:nvPr/>
              </p:nvSpPr>
              <p:spPr bwMode="auto">
                <a:xfrm rot="1009465">
                  <a:off x="1843" y="3284"/>
                  <a:ext cx="7" cy="12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2 w 16"/>
                    <a:gd name="T13" fmla="*/ 14 h 16"/>
                    <a:gd name="T14" fmla="*/ 16 w 16"/>
                    <a:gd name="T15" fmla="*/ 8 h 16"/>
                    <a:gd name="T16" fmla="*/ 12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8"/>
                      </a:lnTo>
                      <a:lnTo>
                        <a:pt x="12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0" name="Freeform 188"/>
                <p:cNvSpPr>
                  <a:spLocks/>
                </p:cNvSpPr>
                <p:nvPr/>
              </p:nvSpPr>
              <p:spPr bwMode="auto">
                <a:xfrm rot="1009465">
                  <a:off x="1855" y="3296"/>
                  <a:ext cx="7" cy="9"/>
                </a:xfrm>
                <a:custGeom>
                  <a:avLst/>
                  <a:gdLst>
                    <a:gd name="T0" fmla="*/ 8 w 15"/>
                    <a:gd name="T1" fmla="*/ 0 h 16"/>
                    <a:gd name="T2" fmla="*/ 2 w 15"/>
                    <a:gd name="T3" fmla="*/ 2 h 16"/>
                    <a:gd name="T4" fmla="*/ 0 w 15"/>
                    <a:gd name="T5" fmla="*/ 8 h 16"/>
                    <a:gd name="T6" fmla="*/ 2 w 15"/>
                    <a:gd name="T7" fmla="*/ 12 h 16"/>
                    <a:gd name="T8" fmla="*/ 8 w 15"/>
                    <a:gd name="T9" fmla="*/ 16 h 16"/>
                    <a:gd name="T10" fmla="*/ 8 w 15"/>
                    <a:gd name="T11" fmla="*/ 16 h 16"/>
                    <a:gd name="T12" fmla="*/ 14 w 15"/>
                    <a:gd name="T13" fmla="*/ 12 h 16"/>
                    <a:gd name="T14" fmla="*/ 15 w 15"/>
                    <a:gd name="T15" fmla="*/ 8 h 16"/>
                    <a:gd name="T16" fmla="*/ 14 w 15"/>
                    <a:gd name="T17" fmla="*/ 2 h 16"/>
                    <a:gd name="T18" fmla="*/ 8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2"/>
                      </a:lnTo>
                      <a:lnTo>
                        <a:pt x="15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1" name="Freeform 189"/>
                <p:cNvSpPr>
                  <a:spLocks/>
                </p:cNvSpPr>
                <p:nvPr/>
              </p:nvSpPr>
              <p:spPr bwMode="auto">
                <a:xfrm rot="1009465">
                  <a:off x="1870" y="3303"/>
                  <a:ext cx="7" cy="9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4 h 15"/>
                    <a:gd name="T4" fmla="*/ 0 w 15"/>
                    <a:gd name="T5" fmla="*/ 8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1 w 15"/>
                    <a:gd name="T13" fmla="*/ 13 h 15"/>
                    <a:gd name="T14" fmla="*/ 15 w 15"/>
                    <a:gd name="T15" fmla="*/ 8 h 15"/>
                    <a:gd name="T16" fmla="*/ 13 w 15"/>
                    <a:gd name="T17" fmla="*/ 4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1" y="13"/>
                      </a:lnTo>
                      <a:lnTo>
                        <a:pt x="15" y="8"/>
                      </a:lnTo>
                      <a:lnTo>
                        <a:pt x="13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2" name="Freeform 190"/>
                <p:cNvSpPr>
                  <a:spLocks/>
                </p:cNvSpPr>
                <p:nvPr/>
              </p:nvSpPr>
              <p:spPr bwMode="auto">
                <a:xfrm rot="1009465">
                  <a:off x="1882" y="3314"/>
                  <a:ext cx="6" cy="9"/>
                </a:xfrm>
                <a:custGeom>
                  <a:avLst/>
                  <a:gdLst>
                    <a:gd name="T0" fmla="*/ 7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3 h 15"/>
                    <a:gd name="T8" fmla="*/ 7 w 15"/>
                    <a:gd name="T9" fmla="*/ 15 h 15"/>
                    <a:gd name="T10" fmla="*/ 7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2 h 15"/>
                    <a:gd name="T18" fmla="*/ 7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3" name="Freeform 191"/>
                <p:cNvSpPr>
                  <a:spLocks/>
                </p:cNvSpPr>
                <p:nvPr/>
              </p:nvSpPr>
              <p:spPr bwMode="auto">
                <a:xfrm rot="1009465">
                  <a:off x="1893" y="3323"/>
                  <a:ext cx="9" cy="10"/>
                </a:xfrm>
                <a:custGeom>
                  <a:avLst/>
                  <a:gdLst>
                    <a:gd name="T0" fmla="*/ 8 w 16"/>
                    <a:gd name="T1" fmla="*/ 0 h 16"/>
                    <a:gd name="T2" fmla="*/ 2 w 16"/>
                    <a:gd name="T3" fmla="*/ 2 h 16"/>
                    <a:gd name="T4" fmla="*/ 0 w 16"/>
                    <a:gd name="T5" fmla="*/ 8 h 16"/>
                    <a:gd name="T6" fmla="*/ 2 w 16"/>
                    <a:gd name="T7" fmla="*/ 14 h 16"/>
                    <a:gd name="T8" fmla="*/ 8 w 16"/>
                    <a:gd name="T9" fmla="*/ 16 h 16"/>
                    <a:gd name="T10" fmla="*/ 8 w 16"/>
                    <a:gd name="T11" fmla="*/ 16 h 16"/>
                    <a:gd name="T12" fmla="*/ 14 w 16"/>
                    <a:gd name="T13" fmla="*/ 14 h 16"/>
                    <a:gd name="T14" fmla="*/ 16 w 16"/>
                    <a:gd name="T15" fmla="*/ 8 h 16"/>
                    <a:gd name="T16" fmla="*/ 14 w 16"/>
                    <a:gd name="T17" fmla="*/ 2 h 16"/>
                    <a:gd name="T18" fmla="*/ 8 w 16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4" name="Freeform 192"/>
                <p:cNvSpPr>
                  <a:spLocks/>
                </p:cNvSpPr>
                <p:nvPr/>
              </p:nvSpPr>
              <p:spPr bwMode="auto">
                <a:xfrm rot="1009465">
                  <a:off x="1906" y="3333"/>
                  <a:ext cx="7" cy="11"/>
                </a:xfrm>
                <a:custGeom>
                  <a:avLst/>
                  <a:gdLst>
                    <a:gd name="T0" fmla="*/ 8 w 15"/>
                    <a:gd name="T1" fmla="*/ 0 h 15"/>
                    <a:gd name="T2" fmla="*/ 4 w 15"/>
                    <a:gd name="T3" fmla="*/ 2 h 15"/>
                    <a:gd name="T4" fmla="*/ 0 w 15"/>
                    <a:gd name="T5" fmla="*/ 8 h 15"/>
                    <a:gd name="T6" fmla="*/ 2 w 15"/>
                    <a:gd name="T7" fmla="*/ 12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4 w 15"/>
                    <a:gd name="T13" fmla="*/ 12 h 15"/>
                    <a:gd name="T14" fmla="*/ 15 w 15"/>
                    <a:gd name="T15" fmla="*/ 8 h 15"/>
                    <a:gd name="T16" fmla="*/ 14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2"/>
                      </a:lnTo>
                      <a:lnTo>
                        <a:pt x="15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5" name="Freeform 193"/>
                <p:cNvSpPr>
                  <a:spLocks/>
                </p:cNvSpPr>
                <p:nvPr/>
              </p:nvSpPr>
              <p:spPr bwMode="auto">
                <a:xfrm rot="1009465">
                  <a:off x="1918" y="3342"/>
                  <a:ext cx="7" cy="12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4 h 15"/>
                    <a:gd name="T4" fmla="*/ 0 w 15"/>
                    <a:gd name="T5" fmla="*/ 7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4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6" name="Freeform 194"/>
                <p:cNvSpPr>
                  <a:spLocks/>
                </p:cNvSpPr>
                <p:nvPr/>
              </p:nvSpPr>
              <p:spPr bwMode="auto">
                <a:xfrm rot="1009465">
                  <a:off x="1931" y="3354"/>
                  <a:ext cx="7" cy="7"/>
                </a:xfrm>
                <a:custGeom>
                  <a:avLst/>
                  <a:gdLst>
                    <a:gd name="T0" fmla="*/ 7 w 15"/>
                    <a:gd name="T1" fmla="*/ 0 h 16"/>
                    <a:gd name="T2" fmla="*/ 3 w 15"/>
                    <a:gd name="T3" fmla="*/ 2 h 16"/>
                    <a:gd name="T4" fmla="*/ 0 w 15"/>
                    <a:gd name="T5" fmla="*/ 8 h 16"/>
                    <a:gd name="T6" fmla="*/ 3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3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7" name="Freeform 195"/>
                <p:cNvSpPr>
                  <a:spLocks/>
                </p:cNvSpPr>
                <p:nvPr/>
              </p:nvSpPr>
              <p:spPr bwMode="auto">
                <a:xfrm rot="1009465">
                  <a:off x="1943" y="3363"/>
                  <a:ext cx="7" cy="7"/>
                </a:xfrm>
                <a:custGeom>
                  <a:avLst/>
                  <a:gdLst>
                    <a:gd name="T0" fmla="*/ 8 w 16"/>
                    <a:gd name="T1" fmla="*/ 0 h 15"/>
                    <a:gd name="T2" fmla="*/ 2 w 16"/>
                    <a:gd name="T3" fmla="*/ 2 h 15"/>
                    <a:gd name="T4" fmla="*/ 0 w 16"/>
                    <a:gd name="T5" fmla="*/ 8 h 15"/>
                    <a:gd name="T6" fmla="*/ 2 w 16"/>
                    <a:gd name="T7" fmla="*/ 14 h 15"/>
                    <a:gd name="T8" fmla="*/ 8 w 16"/>
                    <a:gd name="T9" fmla="*/ 15 h 15"/>
                    <a:gd name="T10" fmla="*/ 8 w 16"/>
                    <a:gd name="T11" fmla="*/ 15 h 15"/>
                    <a:gd name="T12" fmla="*/ 14 w 16"/>
                    <a:gd name="T13" fmla="*/ 14 h 15"/>
                    <a:gd name="T14" fmla="*/ 16 w 16"/>
                    <a:gd name="T15" fmla="*/ 8 h 15"/>
                    <a:gd name="T16" fmla="*/ 14 w 16"/>
                    <a:gd name="T17" fmla="*/ 2 h 15"/>
                    <a:gd name="T18" fmla="*/ 8 w 16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4" y="14"/>
                      </a:lnTo>
                      <a:lnTo>
                        <a:pt x="16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8" name="Freeform 196"/>
                <p:cNvSpPr>
                  <a:spLocks/>
                </p:cNvSpPr>
                <p:nvPr/>
              </p:nvSpPr>
              <p:spPr bwMode="auto">
                <a:xfrm rot="1009465">
                  <a:off x="1956" y="3372"/>
                  <a:ext cx="7" cy="9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2 h 15"/>
                    <a:gd name="T4" fmla="*/ 0 w 15"/>
                    <a:gd name="T5" fmla="*/ 7 h 15"/>
                    <a:gd name="T6" fmla="*/ 2 w 15"/>
                    <a:gd name="T7" fmla="*/ 11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2 w 15"/>
                    <a:gd name="T13" fmla="*/ 11 h 15"/>
                    <a:gd name="T14" fmla="*/ 15 w 15"/>
                    <a:gd name="T15" fmla="*/ 7 h 15"/>
                    <a:gd name="T16" fmla="*/ 12 w 15"/>
                    <a:gd name="T17" fmla="*/ 2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2" y="11"/>
                      </a:lnTo>
                      <a:lnTo>
                        <a:pt x="15" y="7"/>
                      </a:lnTo>
                      <a:lnTo>
                        <a:pt x="12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29" name="Freeform 197"/>
                <p:cNvSpPr>
                  <a:spLocks/>
                </p:cNvSpPr>
                <p:nvPr/>
              </p:nvSpPr>
              <p:spPr bwMode="auto">
                <a:xfrm rot="1009465">
                  <a:off x="1968" y="3381"/>
                  <a:ext cx="8" cy="10"/>
                </a:xfrm>
                <a:custGeom>
                  <a:avLst/>
                  <a:gdLst>
                    <a:gd name="T0" fmla="*/ 8 w 15"/>
                    <a:gd name="T1" fmla="*/ 0 h 15"/>
                    <a:gd name="T2" fmla="*/ 2 w 15"/>
                    <a:gd name="T3" fmla="*/ 1 h 15"/>
                    <a:gd name="T4" fmla="*/ 0 w 15"/>
                    <a:gd name="T5" fmla="*/ 7 h 15"/>
                    <a:gd name="T6" fmla="*/ 2 w 15"/>
                    <a:gd name="T7" fmla="*/ 13 h 15"/>
                    <a:gd name="T8" fmla="*/ 8 w 15"/>
                    <a:gd name="T9" fmla="*/ 15 h 15"/>
                    <a:gd name="T10" fmla="*/ 8 w 15"/>
                    <a:gd name="T11" fmla="*/ 15 h 15"/>
                    <a:gd name="T12" fmla="*/ 13 w 15"/>
                    <a:gd name="T13" fmla="*/ 13 h 15"/>
                    <a:gd name="T14" fmla="*/ 15 w 15"/>
                    <a:gd name="T15" fmla="*/ 7 h 15"/>
                    <a:gd name="T16" fmla="*/ 13 w 15"/>
                    <a:gd name="T17" fmla="*/ 1 h 15"/>
                    <a:gd name="T18" fmla="*/ 8 w 15"/>
                    <a:gd name="T1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5">
                      <a:moveTo>
                        <a:pt x="8" y="0"/>
                      </a:move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3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0" name="Freeform 198"/>
                <p:cNvSpPr>
                  <a:spLocks/>
                </p:cNvSpPr>
                <p:nvPr/>
              </p:nvSpPr>
              <p:spPr bwMode="auto">
                <a:xfrm rot="1009465">
                  <a:off x="1981" y="3391"/>
                  <a:ext cx="5" cy="11"/>
                </a:xfrm>
                <a:custGeom>
                  <a:avLst/>
                  <a:gdLst>
                    <a:gd name="T0" fmla="*/ 7 w 15"/>
                    <a:gd name="T1" fmla="*/ 0 h 16"/>
                    <a:gd name="T2" fmla="*/ 1 w 15"/>
                    <a:gd name="T3" fmla="*/ 2 h 16"/>
                    <a:gd name="T4" fmla="*/ 0 w 15"/>
                    <a:gd name="T5" fmla="*/ 8 h 16"/>
                    <a:gd name="T6" fmla="*/ 1 w 15"/>
                    <a:gd name="T7" fmla="*/ 14 h 16"/>
                    <a:gd name="T8" fmla="*/ 7 w 15"/>
                    <a:gd name="T9" fmla="*/ 16 h 16"/>
                    <a:gd name="T10" fmla="*/ 7 w 15"/>
                    <a:gd name="T11" fmla="*/ 16 h 16"/>
                    <a:gd name="T12" fmla="*/ 13 w 15"/>
                    <a:gd name="T13" fmla="*/ 14 h 16"/>
                    <a:gd name="T14" fmla="*/ 15 w 15"/>
                    <a:gd name="T15" fmla="*/ 8 h 16"/>
                    <a:gd name="T16" fmla="*/ 13 w 15"/>
                    <a:gd name="T17" fmla="*/ 2 h 16"/>
                    <a:gd name="T18" fmla="*/ 7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1" name="Oval 199"/>
                <p:cNvSpPr>
                  <a:spLocks noChangeArrowheads="1"/>
                </p:cNvSpPr>
                <p:nvPr/>
              </p:nvSpPr>
              <p:spPr bwMode="auto">
                <a:xfrm rot="1009465">
                  <a:off x="1918" y="3319"/>
                  <a:ext cx="68" cy="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2" name="Oval 200"/>
                <p:cNvSpPr>
                  <a:spLocks noChangeArrowheads="1"/>
                </p:cNvSpPr>
                <p:nvPr/>
              </p:nvSpPr>
              <p:spPr bwMode="auto">
                <a:xfrm rot="1009465">
                  <a:off x="1324" y="3350"/>
                  <a:ext cx="40" cy="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3" name="Oval 201"/>
                <p:cNvSpPr>
                  <a:spLocks noChangeArrowheads="1"/>
                </p:cNvSpPr>
                <p:nvPr/>
              </p:nvSpPr>
              <p:spPr bwMode="auto">
                <a:xfrm rot="1009465">
                  <a:off x="1064" y="2941"/>
                  <a:ext cx="41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4" name="Oval 202"/>
                <p:cNvSpPr>
                  <a:spLocks noChangeArrowheads="1"/>
                </p:cNvSpPr>
                <p:nvPr/>
              </p:nvSpPr>
              <p:spPr bwMode="auto">
                <a:xfrm rot="1009465">
                  <a:off x="1533" y="3065"/>
                  <a:ext cx="40" cy="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5" name="Oval 203"/>
                <p:cNvSpPr>
                  <a:spLocks noChangeArrowheads="1"/>
                </p:cNvSpPr>
                <p:nvPr/>
              </p:nvSpPr>
              <p:spPr bwMode="auto">
                <a:xfrm rot="1009465">
                  <a:off x="1825" y="3257"/>
                  <a:ext cx="41" cy="4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6" name="Oval 204"/>
                <p:cNvSpPr>
                  <a:spLocks noChangeArrowheads="1"/>
                </p:cNvSpPr>
                <p:nvPr/>
              </p:nvSpPr>
              <p:spPr bwMode="auto">
                <a:xfrm rot="1009465">
                  <a:off x="1264" y="2813"/>
                  <a:ext cx="39" cy="4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7" name="Oval 205"/>
                <p:cNvSpPr>
                  <a:spLocks noChangeArrowheads="1"/>
                </p:cNvSpPr>
                <p:nvPr/>
              </p:nvSpPr>
              <p:spPr bwMode="auto">
                <a:xfrm rot="1009465">
                  <a:off x="1598" y="3249"/>
                  <a:ext cx="38" cy="4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8" name="Freeform 206"/>
                <p:cNvSpPr>
                  <a:spLocks/>
                </p:cNvSpPr>
                <p:nvPr/>
              </p:nvSpPr>
              <p:spPr bwMode="auto">
                <a:xfrm rot="1009465">
                  <a:off x="1560" y="3126"/>
                  <a:ext cx="4" cy="5"/>
                </a:xfrm>
                <a:custGeom>
                  <a:avLst/>
                  <a:gdLst>
                    <a:gd name="T0" fmla="*/ 7 w 7"/>
                    <a:gd name="T1" fmla="*/ 2 h 8"/>
                    <a:gd name="T2" fmla="*/ 3 w 7"/>
                    <a:gd name="T3" fmla="*/ 0 h 8"/>
                    <a:gd name="T4" fmla="*/ 3 w 7"/>
                    <a:gd name="T5" fmla="*/ 0 h 8"/>
                    <a:gd name="T6" fmla="*/ 1 w 7"/>
                    <a:gd name="T7" fmla="*/ 2 h 8"/>
                    <a:gd name="T8" fmla="*/ 0 w 7"/>
                    <a:gd name="T9" fmla="*/ 4 h 8"/>
                    <a:gd name="T10" fmla="*/ 0 w 7"/>
                    <a:gd name="T11" fmla="*/ 4 h 8"/>
                    <a:gd name="T12" fmla="*/ 1 w 7"/>
                    <a:gd name="T13" fmla="*/ 8 h 8"/>
                    <a:gd name="T14" fmla="*/ 1 w 7"/>
                    <a:gd name="T15" fmla="*/ 8 h 8"/>
                    <a:gd name="T16" fmla="*/ 3 w 7"/>
                    <a:gd name="T17" fmla="*/ 8 h 8"/>
                    <a:gd name="T18" fmla="*/ 3 w 7"/>
                    <a:gd name="T19" fmla="*/ 8 h 8"/>
                    <a:gd name="T20" fmla="*/ 5 w 7"/>
                    <a:gd name="T21" fmla="*/ 6 h 8"/>
                    <a:gd name="T22" fmla="*/ 7 w 7"/>
                    <a:gd name="T23" fmla="*/ 4 h 8"/>
                    <a:gd name="T24" fmla="*/ 7 w 7"/>
                    <a:gd name="T25" fmla="*/ 4 h 8"/>
                    <a:gd name="T26" fmla="*/ 7 w 7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7" y="2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39" name="Freeform 207"/>
                <p:cNvSpPr>
                  <a:spLocks/>
                </p:cNvSpPr>
                <p:nvPr/>
              </p:nvSpPr>
              <p:spPr bwMode="auto">
                <a:xfrm rot="1009465">
                  <a:off x="1564" y="3135"/>
                  <a:ext cx="3" cy="5"/>
                </a:xfrm>
                <a:custGeom>
                  <a:avLst/>
                  <a:gdLst>
                    <a:gd name="T0" fmla="*/ 6 w 8"/>
                    <a:gd name="T1" fmla="*/ 0 h 8"/>
                    <a:gd name="T2" fmla="*/ 4 w 8"/>
                    <a:gd name="T3" fmla="*/ 0 h 8"/>
                    <a:gd name="T4" fmla="*/ 2 w 8"/>
                    <a:gd name="T5" fmla="*/ 0 h 8"/>
                    <a:gd name="T6" fmla="*/ 0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0 w 8"/>
                    <a:gd name="T13" fmla="*/ 6 h 8"/>
                    <a:gd name="T14" fmla="*/ 0 w 8"/>
                    <a:gd name="T15" fmla="*/ 6 h 8"/>
                    <a:gd name="T16" fmla="*/ 2 w 8"/>
                    <a:gd name="T17" fmla="*/ 8 h 8"/>
                    <a:gd name="T18" fmla="*/ 4 w 8"/>
                    <a:gd name="T19" fmla="*/ 8 h 8"/>
                    <a:gd name="T20" fmla="*/ 6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6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0" name="Freeform 208"/>
                <p:cNvSpPr>
                  <a:spLocks/>
                </p:cNvSpPr>
                <p:nvPr/>
              </p:nvSpPr>
              <p:spPr bwMode="auto">
                <a:xfrm rot="1009465">
                  <a:off x="1566" y="3140"/>
                  <a:ext cx="3" cy="5"/>
                </a:xfrm>
                <a:custGeom>
                  <a:avLst/>
                  <a:gdLst>
                    <a:gd name="T0" fmla="*/ 7 w 7"/>
                    <a:gd name="T1" fmla="*/ 2 h 7"/>
                    <a:gd name="T2" fmla="*/ 5 w 7"/>
                    <a:gd name="T3" fmla="*/ 0 h 7"/>
                    <a:gd name="T4" fmla="*/ 3 w 7"/>
                    <a:gd name="T5" fmla="*/ 0 h 7"/>
                    <a:gd name="T6" fmla="*/ 2 w 7"/>
                    <a:gd name="T7" fmla="*/ 2 h 7"/>
                    <a:gd name="T8" fmla="*/ 0 w 7"/>
                    <a:gd name="T9" fmla="*/ 3 h 7"/>
                    <a:gd name="T10" fmla="*/ 0 w 7"/>
                    <a:gd name="T11" fmla="*/ 5 h 7"/>
                    <a:gd name="T12" fmla="*/ 2 w 7"/>
                    <a:gd name="T13" fmla="*/ 7 h 7"/>
                    <a:gd name="T14" fmla="*/ 2 w 7"/>
                    <a:gd name="T15" fmla="*/ 7 h 7"/>
                    <a:gd name="T16" fmla="*/ 3 w 7"/>
                    <a:gd name="T17" fmla="*/ 7 h 7"/>
                    <a:gd name="T18" fmla="*/ 5 w 7"/>
                    <a:gd name="T19" fmla="*/ 7 h 7"/>
                    <a:gd name="T20" fmla="*/ 7 w 7"/>
                    <a:gd name="T21" fmla="*/ 7 h 7"/>
                    <a:gd name="T22" fmla="*/ 7 w 7"/>
                    <a:gd name="T23" fmla="*/ 5 h 7"/>
                    <a:gd name="T24" fmla="*/ 7 w 7"/>
                    <a:gd name="T25" fmla="*/ 3 h 7"/>
                    <a:gd name="T26" fmla="*/ 7 w 7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1" name="Freeform 209"/>
                <p:cNvSpPr>
                  <a:spLocks/>
                </p:cNvSpPr>
                <p:nvPr/>
              </p:nvSpPr>
              <p:spPr bwMode="auto">
                <a:xfrm rot="1009465">
                  <a:off x="1569" y="3152"/>
                  <a:ext cx="4" cy="4"/>
                </a:xfrm>
                <a:custGeom>
                  <a:avLst/>
                  <a:gdLst>
                    <a:gd name="T0" fmla="*/ 6 w 8"/>
                    <a:gd name="T1" fmla="*/ 2 h 8"/>
                    <a:gd name="T2" fmla="*/ 4 w 8"/>
                    <a:gd name="T3" fmla="*/ 0 h 8"/>
                    <a:gd name="T4" fmla="*/ 2 w 8"/>
                    <a:gd name="T5" fmla="*/ 0 h 8"/>
                    <a:gd name="T6" fmla="*/ 0 w 8"/>
                    <a:gd name="T7" fmla="*/ 2 h 8"/>
                    <a:gd name="T8" fmla="*/ 0 w 8"/>
                    <a:gd name="T9" fmla="*/ 4 h 8"/>
                    <a:gd name="T10" fmla="*/ 0 w 8"/>
                    <a:gd name="T11" fmla="*/ 6 h 8"/>
                    <a:gd name="T12" fmla="*/ 0 w 8"/>
                    <a:gd name="T13" fmla="*/ 8 h 8"/>
                    <a:gd name="T14" fmla="*/ 0 w 8"/>
                    <a:gd name="T15" fmla="*/ 8 h 8"/>
                    <a:gd name="T16" fmla="*/ 2 w 8"/>
                    <a:gd name="T17" fmla="*/ 8 h 8"/>
                    <a:gd name="T18" fmla="*/ 4 w 8"/>
                    <a:gd name="T19" fmla="*/ 8 h 8"/>
                    <a:gd name="T20" fmla="*/ 6 w 8"/>
                    <a:gd name="T21" fmla="*/ 8 h 8"/>
                    <a:gd name="T22" fmla="*/ 8 w 8"/>
                    <a:gd name="T23" fmla="*/ 6 h 8"/>
                    <a:gd name="T24" fmla="*/ 8 w 8"/>
                    <a:gd name="T25" fmla="*/ 4 h 8"/>
                    <a:gd name="T26" fmla="*/ 6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2" name="Freeform 210"/>
                <p:cNvSpPr>
                  <a:spLocks/>
                </p:cNvSpPr>
                <p:nvPr/>
              </p:nvSpPr>
              <p:spPr bwMode="auto">
                <a:xfrm rot="1009465">
                  <a:off x="1573" y="3161"/>
                  <a:ext cx="3" cy="5"/>
                </a:xfrm>
                <a:custGeom>
                  <a:avLst/>
                  <a:gdLst>
                    <a:gd name="T0" fmla="*/ 7 w 7"/>
                    <a:gd name="T1" fmla="*/ 0 h 7"/>
                    <a:gd name="T2" fmla="*/ 6 w 7"/>
                    <a:gd name="T3" fmla="*/ 0 h 7"/>
                    <a:gd name="T4" fmla="*/ 4 w 7"/>
                    <a:gd name="T5" fmla="*/ 0 h 7"/>
                    <a:gd name="T6" fmla="*/ 2 w 7"/>
                    <a:gd name="T7" fmla="*/ 0 h 7"/>
                    <a:gd name="T8" fmla="*/ 0 w 7"/>
                    <a:gd name="T9" fmla="*/ 2 h 7"/>
                    <a:gd name="T10" fmla="*/ 0 w 7"/>
                    <a:gd name="T11" fmla="*/ 4 h 7"/>
                    <a:gd name="T12" fmla="*/ 2 w 7"/>
                    <a:gd name="T13" fmla="*/ 5 h 7"/>
                    <a:gd name="T14" fmla="*/ 2 w 7"/>
                    <a:gd name="T15" fmla="*/ 5 h 7"/>
                    <a:gd name="T16" fmla="*/ 4 w 7"/>
                    <a:gd name="T17" fmla="*/ 7 h 7"/>
                    <a:gd name="T18" fmla="*/ 6 w 7"/>
                    <a:gd name="T19" fmla="*/ 7 h 7"/>
                    <a:gd name="T20" fmla="*/ 7 w 7"/>
                    <a:gd name="T21" fmla="*/ 5 h 7"/>
                    <a:gd name="T22" fmla="*/ 7 w 7"/>
                    <a:gd name="T23" fmla="*/ 4 h 7"/>
                    <a:gd name="T24" fmla="*/ 7 w 7"/>
                    <a:gd name="T25" fmla="*/ 2 h 7"/>
                    <a:gd name="T26" fmla="*/ 7 w 7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3" name="Freeform 211"/>
                <p:cNvSpPr>
                  <a:spLocks/>
                </p:cNvSpPr>
                <p:nvPr/>
              </p:nvSpPr>
              <p:spPr bwMode="auto">
                <a:xfrm rot="1009465">
                  <a:off x="1576" y="3168"/>
                  <a:ext cx="4" cy="5"/>
                </a:xfrm>
                <a:custGeom>
                  <a:avLst/>
                  <a:gdLst>
                    <a:gd name="T0" fmla="*/ 8 w 8"/>
                    <a:gd name="T1" fmla="*/ 0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2 w 8"/>
                    <a:gd name="T13" fmla="*/ 6 h 8"/>
                    <a:gd name="T14" fmla="*/ 2 w 8"/>
                    <a:gd name="T15" fmla="*/ 6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8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4" name="Freeform 212"/>
                <p:cNvSpPr>
                  <a:spLocks/>
                </p:cNvSpPr>
                <p:nvPr/>
              </p:nvSpPr>
              <p:spPr bwMode="auto">
                <a:xfrm rot="1009465">
                  <a:off x="1580" y="3175"/>
                  <a:ext cx="4" cy="5"/>
                </a:xfrm>
                <a:custGeom>
                  <a:avLst/>
                  <a:gdLst>
                    <a:gd name="T0" fmla="*/ 6 w 7"/>
                    <a:gd name="T1" fmla="*/ 2 h 7"/>
                    <a:gd name="T2" fmla="*/ 4 w 7"/>
                    <a:gd name="T3" fmla="*/ 0 h 7"/>
                    <a:gd name="T4" fmla="*/ 2 w 7"/>
                    <a:gd name="T5" fmla="*/ 0 h 7"/>
                    <a:gd name="T6" fmla="*/ 0 w 7"/>
                    <a:gd name="T7" fmla="*/ 2 h 7"/>
                    <a:gd name="T8" fmla="*/ 0 w 7"/>
                    <a:gd name="T9" fmla="*/ 4 h 7"/>
                    <a:gd name="T10" fmla="*/ 0 w 7"/>
                    <a:gd name="T11" fmla="*/ 6 h 7"/>
                    <a:gd name="T12" fmla="*/ 0 w 7"/>
                    <a:gd name="T13" fmla="*/ 7 h 7"/>
                    <a:gd name="T14" fmla="*/ 0 w 7"/>
                    <a:gd name="T15" fmla="*/ 7 h 7"/>
                    <a:gd name="T16" fmla="*/ 2 w 7"/>
                    <a:gd name="T17" fmla="*/ 7 h 7"/>
                    <a:gd name="T18" fmla="*/ 4 w 7"/>
                    <a:gd name="T19" fmla="*/ 7 h 7"/>
                    <a:gd name="T20" fmla="*/ 6 w 7"/>
                    <a:gd name="T21" fmla="*/ 7 h 7"/>
                    <a:gd name="T22" fmla="*/ 7 w 7"/>
                    <a:gd name="T23" fmla="*/ 6 h 7"/>
                    <a:gd name="T24" fmla="*/ 7 w 7"/>
                    <a:gd name="T25" fmla="*/ 4 h 7"/>
                    <a:gd name="T26" fmla="*/ 6 w 7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5" name="Freeform 213"/>
                <p:cNvSpPr>
                  <a:spLocks/>
                </p:cNvSpPr>
                <p:nvPr/>
              </p:nvSpPr>
              <p:spPr bwMode="auto">
                <a:xfrm rot="1009465">
                  <a:off x="1582" y="3187"/>
                  <a:ext cx="5" cy="4"/>
                </a:xfrm>
                <a:custGeom>
                  <a:avLst/>
                  <a:gdLst>
                    <a:gd name="T0" fmla="*/ 8 w 8"/>
                    <a:gd name="T1" fmla="*/ 0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2 w 8"/>
                    <a:gd name="T13" fmla="*/ 6 h 8"/>
                    <a:gd name="T14" fmla="*/ 2 w 8"/>
                    <a:gd name="T15" fmla="*/ 6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8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6" name="Freeform 214"/>
                <p:cNvSpPr>
                  <a:spLocks/>
                </p:cNvSpPr>
                <p:nvPr/>
              </p:nvSpPr>
              <p:spPr bwMode="auto">
                <a:xfrm rot="1009465">
                  <a:off x="1585" y="3193"/>
                  <a:ext cx="4" cy="5"/>
                </a:xfrm>
                <a:custGeom>
                  <a:avLst/>
                  <a:gdLst>
                    <a:gd name="T0" fmla="*/ 6 w 8"/>
                    <a:gd name="T1" fmla="*/ 0 h 8"/>
                    <a:gd name="T2" fmla="*/ 4 w 8"/>
                    <a:gd name="T3" fmla="*/ 0 h 8"/>
                    <a:gd name="T4" fmla="*/ 2 w 8"/>
                    <a:gd name="T5" fmla="*/ 0 h 8"/>
                    <a:gd name="T6" fmla="*/ 0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0 w 8"/>
                    <a:gd name="T13" fmla="*/ 6 h 8"/>
                    <a:gd name="T14" fmla="*/ 0 w 8"/>
                    <a:gd name="T15" fmla="*/ 6 h 8"/>
                    <a:gd name="T16" fmla="*/ 2 w 8"/>
                    <a:gd name="T17" fmla="*/ 8 h 8"/>
                    <a:gd name="T18" fmla="*/ 4 w 8"/>
                    <a:gd name="T19" fmla="*/ 8 h 8"/>
                    <a:gd name="T20" fmla="*/ 6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6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7" name="Freeform 215"/>
                <p:cNvSpPr>
                  <a:spLocks/>
                </p:cNvSpPr>
                <p:nvPr/>
              </p:nvSpPr>
              <p:spPr bwMode="auto">
                <a:xfrm rot="1009465">
                  <a:off x="1589" y="3200"/>
                  <a:ext cx="4" cy="5"/>
                </a:xfrm>
                <a:custGeom>
                  <a:avLst/>
                  <a:gdLst>
                    <a:gd name="T0" fmla="*/ 7 w 7"/>
                    <a:gd name="T1" fmla="*/ 2 h 8"/>
                    <a:gd name="T2" fmla="*/ 5 w 7"/>
                    <a:gd name="T3" fmla="*/ 0 h 8"/>
                    <a:gd name="T4" fmla="*/ 3 w 7"/>
                    <a:gd name="T5" fmla="*/ 0 h 8"/>
                    <a:gd name="T6" fmla="*/ 1 w 7"/>
                    <a:gd name="T7" fmla="*/ 2 h 8"/>
                    <a:gd name="T8" fmla="*/ 0 w 7"/>
                    <a:gd name="T9" fmla="*/ 4 h 8"/>
                    <a:gd name="T10" fmla="*/ 0 w 7"/>
                    <a:gd name="T11" fmla="*/ 6 h 8"/>
                    <a:gd name="T12" fmla="*/ 1 w 7"/>
                    <a:gd name="T13" fmla="*/ 8 h 8"/>
                    <a:gd name="T14" fmla="*/ 1 w 7"/>
                    <a:gd name="T15" fmla="*/ 8 h 8"/>
                    <a:gd name="T16" fmla="*/ 3 w 7"/>
                    <a:gd name="T17" fmla="*/ 8 h 8"/>
                    <a:gd name="T18" fmla="*/ 5 w 7"/>
                    <a:gd name="T19" fmla="*/ 8 h 8"/>
                    <a:gd name="T20" fmla="*/ 7 w 7"/>
                    <a:gd name="T21" fmla="*/ 8 h 8"/>
                    <a:gd name="T22" fmla="*/ 7 w 7"/>
                    <a:gd name="T23" fmla="*/ 6 h 8"/>
                    <a:gd name="T24" fmla="*/ 7 w 7"/>
                    <a:gd name="T25" fmla="*/ 4 h 8"/>
                    <a:gd name="T26" fmla="*/ 7 w 7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7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8" name="Freeform 216"/>
                <p:cNvSpPr>
                  <a:spLocks/>
                </p:cNvSpPr>
                <p:nvPr/>
              </p:nvSpPr>
              <p:spPr bwMode="auto">
                <a:xfrm rot="1009465">
                  <a:off x="1593" y="3210"/>
                  <a:ext cx="3" cy="4"/>
                </a:xfrm>
                <a:custGeom>
                  <a:avLst/>
                  <a:gdLst>
                    <a:gd name="T0" fmla="*/ 8 w 8"/>
                    <a:gd name="T1" fmla="*/ 2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2 h 8"/>
                    <a:gd name="T8" fmla="*/ 0 w 8"/>
                    <a:gd name="T9" fmla="*/ 4 h 8"/>
                    <a:gd name="T10" fmla="*/ 0 w 8"/>
                    <a:gd name="T11" fmla="*/ 6 h 8"/>
                    <a:gd name="T12" fmla="*/ 2 w 8"/>
                    <a:gd name="T13" fmla="*/ 8 h 8"/>
                    <a:gd name="T14" fmla="*/ 2 w 8"/>
                    <a:gd name="T15" fmla="*/ 8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8 h 8"/>
                    <a:gd name="T22" fmla="*/ 8 w 8"/>
                    <a:gd name="T23" fmla="*/ 6 h 8"/>
                    <a:gd name="T24" fmla="*/ 8 w 8"/>
                    <a:gd name="T25" fmla="*/ 4 h 8"/>
                    <a:gd name="T26" fmla="*/ 8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49" name="Freeform 217"/>
                <p:cNvSpPr>
                  <a:spLocks/>
                </p:cNvSpPr>
                <p:nvPr/>
              </p:nvSpPr>
              <p:spPr bwMode="auto">
                <a:xfrm rot="1009465">
                  <a:off x="1596" y="3219"/>
                  <a:ext cx="4" cy="5"/>
                </a:xfrm>
                <a:custGeom>
                  <a:avLst/>
                  <a:gdLst>
                    <a:gd name="T0" fmla="*/ 5 w 7"/>
                    <a:gd name="T1" fmla="*/ 0 h 7"/>
                    <a:gd name="T2" fmla="*/ 3 w 7"/>
                    <a:gd name="T3" fmla="*/ 0 h 7"/>
                    <a:gd name="T4" fmla="*/ 1 w 7"/>
                    <a:gd name="T5" fmla="*/ 0 h 7"/>
                    <a:gd name="T6" fmla="*/ 0 w 7"/>
                    <a:gd name="T7" fmla="*/ 0 h 7"/>
                    <a:gd name="T8" fmla="*/ 0 w 7"/>
                    <a:gd name="T9" fmla="*/ 1 h 7"/>
                    <a:gd name="T10" fmla="*/ 0 w 7"/>
                    <a:gd name="T11" fmla="*/ 3 h 7"/>
                    <a:gd name="T12" fmla="*/ 0 w 7"/>
                    <a:gd name="T13" fmla="*/ 5 h 7"/>
                    <a:gd name="T14" fmla="*/ 0 w 7"/>
                    <a:gd name="T15" fmla="*/ 5 h 7"/>
                    <a:gd name="T16" fmla="*/ 1 w 7"/>
                    <a:gd name="T17" fmla="*/ 7 h 7"/>
                    <a:gd name="T18" fmla="*/ 3 w 7"/>
                    <a:gd name="T19" fmla="*/ 7 h 7"/>
                    <a:gd name="T20" fmla="*/ 5 w 7"/>
                    <a:gd name="T21" fmla="*/ 5 h 7"/>
                    <a:gd name="T22" fmla="*/ 7 w 7"/>
                    <a:gd name="T23" fmla="*/ 3 h 7"/>
                    <a:gd name="T24" fmla="*/ 7 w 7"/>
                    <a:gd name="T25" fmla="*/ 1 h 7"/>
                    <a:gd name="T26" fmla="*/ 5 w 7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0" name="Freeform 218"/>
                <p:cNvSpPr>
                  <a:spLocks/>
                </p:cNvSpPr>
                <p:nvPr/>
              </p:nvSpPr>
              <p:spPr bwMode="auto">
                <a:xfrm rot="1009465">
                  <a:off x="1600" y="3228"/>
                  <a:ext cx="2" cy="5"/>
                </a:xfrm>
                <a:custGeom>
                  <a:avLst/>
                  <a:gdLst>
                    <a:gd name="T0" fmla="*/ 8 w 8"/>
                    <a:gd name="T1" fmla="*/ 0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2 w 8"/>
                    <a:gd name="T13" fmla="*/ 6 h 8"/>
                    <a:gd name="T14" fmla="*/ 2 w 8"/>
                    <a:gd name="T15" fmla="*/ 6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8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1" name="Freeform 219"/>
                <p:cNvSpPr>
                  <a:spLocks/>
                </p:cNvSpPr>
                <p:nvPr/>
              </p:nvSpPr>
              <p:spPr bwMode="auto">
                <a:xfrm rot="1009465">
                  <a:off x="1602" y="3235"/>
                  <a:ext cx="3" cy="5"/>
                </a:xfrm>
                <a:custGeom>
                  <a:avLst/>
                  <a:gdLst>
                    <a:gd name="T0" fmla="*/ 5 w 7"/>
                    <a:gd name="T1" fmla="*/ 2 h 7"/>
                    <a:gd name="T2" fmla="*/ 4 w 7"/>
                    <a:gd name="T3" fmla="*/ 0 h 7"/>
                    <a:gd name="T4" fmla="*/ 2 w 7"/>
                    <a:gd name="T5" fmla="*/ 0 h 7"/>
                    <a:gd name="T6" fmla="*/ 0 w 7"/>
                    <a:gd name="T7" fmla="*/ 2 h 7"/>
                    <a:gd name="T8" fmla="*/ 0 w 7"/>
                    <a:gd name="T9" fmla="*/ 3 h 7"/>
                    <a:gd name="T10" fmla="*/ 0 w 7"/>
                    <a:gd name="T11" fmla="*/ 5 h 7"/>
                    <a:gd name="T12" fmla="*/ 0 w 7"/>
                    <a:gd name="T13" fmla="*/ 7 h 7"/>
                    <a:gd name="T14" fmla="*/ 0 w 7"/>
                    <a:gd name="T15" fmla="*/ 7 h 7"/>
                    <a:gd name="T16" fmla="*/ 2 w 7"/>
                    <a:gd name="T17" fmla="*/ 7 h 7"/>
                    <a:gd name="T18" fmla="*/ 4 w 7"/>
                    <a:gd name="T19" fmla="*/ 7 h 7"/>
                    <a:gd name="T20" fmla="*/ 5 w 7"/>
                    <a:gd name="T21" fmla="*/ 7 h 7"/>
                    <a:gd name="T22" fmla="*/ 7 w 7"/>
                    <a:gd name="T23" fmla="*/ 5 h 7"/>
                    <a:gd name="T24" fmla="*/ 7 w 7"/>
                    <a:gd name="T25" fmla="*/ 3 h 7"/>
                    <a:gd name="T26" fmla="*/ 5 w 7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5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2" name="Freeform 220"/>
                <p:cNvSpPr>
                  <a:spLocks/>
                </p:cNvSpPr>
                <p:nvPr/>
              </p:nvSpPr>
              <p:spPr bwMode="auto">
                <a:xfrm rot="1009465">
                  <a:off x="1605" y="3242"/>
                  <a:ext cx="4" cy="5"/>
                </a:xfrm>
                <a:custGeom>
                  <a:avLst/>
                  <a:gdLst>
                    <a:gd name="T0" fmla="*/ 8 w 8"/>
                    <a:gd name="T1" fmla="*/ 0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2 w 8"/>
                    <a:gd name="T13" fmla="*/ 6 h 8"/>
                    <a:gd name="T14" fmla="*/ 2 w 8"/>
                    <a:gd name="T15" fmla="*/ 6 h 8"/>
                    <a:gd name="T16" fmla="*/ 4 w 8"/>
                    <a:gd name="T17" fmla="*/ 8 h 8"/>
                    <a:gd name="T18" fmla="*/ 6 w 8"/>
                    <a:gd name="T19" fmla="*/ 8 h 8"/>
                    <a:gd name="T20" fmla="*/ 8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8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3" name="Freeform 221"/>
                <p:cNvSpPr>
                  <a:spLocks/>
                </p:cNvSpPr>
                <p:nvPr/>
              </p:nvSpPr>
              <p:spPr bwMode="auto">
                <a:xfrm rot="1009465">
                  <a:off x="1609" y="3251"/>
                  <a:ext cx="3" cy="7"/>
                </a:xfrm>
                <a:custGeom>
                  <a:avLst/>
                  <a:gdLst>
                    <a:gd name="T0" fmla="*/ 7 w 7"/>
                    <a:gd name="T1" fmla="*/ 0 h 7"/>
                    <a:gd name="T2" fmla="*/ 6 w 7"/>
                    <a:gd name="T3" fmla="*/ 0 h 7"/>
                    <a:gd name="T4" fmla="*/ 4 w 7"/>
                    <a:gd name="T5" fmla="*/ 0 h 7"/>
                    <a:gd name="T6" fmla="*/ 2 w 7"/>
                    <a:gd name="T7" fmla="*/ 0 h 7"/>
                    <a:gd name="T8" fmla="*/ 0 w 7"/>
                    <a:gd name="T9" fmla="*/ 2 h 7"/>
                    <a:gd name="T10" fmla="*/ 0 w 7"/>
                    <a:gd name="T11" fmla="*/ 4 h 7"/>
                    <a:gd name="T12" fmla="*/ 2 w 7"/>
                    <a:gd name="T13" fmla="*/ 5 h 7"/>
                    <a:gd name="T14" fmla="*/ 2 w 7"/>
                    <a:gd name="T15" fmla="*/ 5 h 7"/>
                    <a:gd name="T16" fmla="*/ 4 w 7"/>
                    <a:gd name="T17" fmla="*/ 7 h 7"/>
                    <a:gd name="T18" fmla="*/ 6 w 7"/>
                    <a:gd name="T19" fmla="*/ 7 h 7"/>
                    <a:gd name="T20" fmla="*/ 7 w 7"/>
                    <a:gd name="T21" fmla="*/ 5 h 7"/>
                    <a:gd name="T22" fmla="*/ 7 w 7"/>
                    <a:gd name="T23" fmla="*/ 4 h 7"/>
                    <a:gd name="T24" fmla="*/ 7 w 7"/>
                    <a:gd name="T25" fmla="*/ 2 h 7"/>
                    <a:gd name="T26" fmla="*/ 7 w 7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4" name="Freeform 222"/>
                <p:cNvSpPr>
                  <a:spLocks/>
                </p:cNvSpPr>
                <p:nvPr/>
              </p:nvSpPr>
              <p:spPr bwMode="auto">
                <a:xfrm rot="1009465">
                  <a:off x="1612" y="3263"/>
                  <a:ext cx="4" cy="2"/>
                </a:xfrm>
                <a:custGeom>
                  <a:avLst/>
                  <a:gdLst>
                    <a:gd name="T0" fmla="*/ 6 w 8"/>
                    <a:gd name="T1" fmla="*/ 2 h 8"/>
                    <a:gd name="T2" fmla="*/ 4 w 8"/>
                    <a:gd name="T3" fmla="*/ 0 h 8"/>
                    <a:gd name="T4" fmla="*/ 2 w 8"/>
                    <a:gd name="T5" fmla="*/ 0 h 8"/>
                    <a:gd name="T6" fmla="*/ 0 w 8"/>
                    <a:gd name="T7" fmla="*/ 2 h 8"/>
                    <a:gd name="T8" fmla="*/ 0 w 8"/>
                    <a:gd name="T9" fmla="*/ 4 h 8"/>
                    <a:gd name="T10" fmla="*/ 0 w 8"/>
                    <a:gd name="T11" fmla="*/ 6 h 8"/>
                    <a:gd name="T12" fmla="*/ 0 w 8"/>
                    <a:gd name="T13" fmla="*/ 8 h 8"/>
                    <a:gd name="T14" fmla="*/ 0 w 8"/>
                    <a:gd name="T15" fmla="*/ 8 h 8"/>
                    <a:gd name="T16" fmla="*/ 2 w 8"/>
                    <a:gd name="T17" fmla="*/ 8 h 8"/>
                    <a:gd name="T18" fmla="*/ 4 w 8"/>
                    <a:gd name="T19" fmla="*/ 8 h 8"/>
                    <a:gd name="T20" fmla="*/ 6 w 8"/>
                    <a:gd name="T21" fmla="*/ 8 h 8"/>
                    <a:gd name="T22" fmla="*/ 8 w 8"/>
                    <a:gd name="T23" fmla="*/ 6 h 8"/>
                    <a:gd name="T24" fmla="*/ 8 w 8"/>
                    <a:gd name="T25" fmla="*/ 4 h 8"/>
                    <a:gd name="T26" fmla="*/ 6 w 8"/>
                    <a:gd name="T2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5" name="Freeform 223"/>
                <p:cNvSpPr>
                  <a:spLocks/>
                </p:cNvSpPr>
                <p:nvPr/>
              </p:nvSpPr>
              <p:spPr bwMode="auto">
                <a:xfrm rot="1009465">
                  <a:off x="1614" y="3268"/>
                  <a:ext cx="4" cy="4"/>
                </a:xfrm>
                <a:custGeom>
                  <a:avLst/>
                  <a:gdLst>
                    <a:gd name="T0" fmla="*/ 8 w 8"/>
                    <a:gd name="T1" fmla="*/ 2 h 7"/>
                    <a:gd name="T2" fmla="*/ 6 w 8"/>
                    <a:gd name="T3" fmla="*/ 0 h 7"/>
                    <a:gd name="T4" fmla="*/ 4 w 8"/>
                    <a:gd name="T5" fmla="*/ 0 h 7"/>
                    <a:gd name="T6" fmla="*/ 2 w 8"/>
                    <a:gd name="T7" fmla="*/ 2 h 7"/>
                    <a:gd name="T8" fmla="*/ 0 w 8"/>
                    <a:gd name="T9" fmla="*/ 4 h 7"/>
                    <a:gd name="T10" fmla="*/ 0 w 8"/>
                    <a:gd name="T11" fmla="*/ 6 h 7"/>
                    <a:gd name="T12" fmla="*/ 2 w 8"/>
                    <a:gd name="T13" fmla="*/ 7 h 7"/>
                    <a:gd name="T14" fmla="*/ 2 w 8"/>
                    <a:gd name="T15" fmla="*/ 7 h 7"/>
                    <a:gd name="T16" fmla="*/ 4 w 8"/>
                    <a:gd name="T17" fmla="*/ 7 h 7"/>
                    <a:gd name="T18" fmla="*/ 6 w 8"/>
                    <a:gd name="T19" fmla="*/ 7 h 7"/>
                    <a:gd name="T20" fmla="*/ 8 w 8"/>
                    <a:gd name="T21" fmla="*/ 7 h 7"/>
                    <a:gd name="T22" fmla="*/ 8 w 8"/>
                    <a:gd name="T23" fmla="*/ 6 h 7"/>
                    <a:gd name="T24" fmla="*/ 8 w 8"/>
                    <a:gd name="T25" fmla="*/ 4 h 7"/>
                    <a:gd name="T26" fmla="*/ 8 w 8"/>
                    <a:gd name="T2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6" name="Freeform 224"/>
                <p:cNvSpPr>
                  <a:spLocks/>
                </p:cNvSpPr>
                <p:nvPr/>
              </p:nvSpPr>
              <p:spPr bwMode="auto">
                <a:xfrm rot="1009465">
                  <a:off x="1620" y="3277"/>
                  <a:ext cx="3" cy="5"/>
                </a:xfrm>
                <a:custGeom>
                  <a:avLst/>
                  <a:gdLst>
                    <a:gd name="T0" fmla="*/ 6 w 8"/>
                    <a:gd name="T1" fmla="*/ 0 h 8"/>
                    <a:gd name="T2" fmla="*/ 4 w 8"/>
                    <a:gd name="T3" fmla="*/ 0 h 8"/>
                    <a:gd name="T4" fmla="*/ 2 w 8"/>
                    <a:gd name="T5" fmla="*/ 0 h 8"/>
                    <a:gd name="T6" fmla="*/ 0 w 8"/>
                    <a:gd name="T7" fmla="*/ 0 h 8"/>
                    <a:gd name="T8" fmla="*/ 0 w 8"/>
                    <a:gd name="T9" fmla="*/ 2 h 8"/>
                    <a:gd name="T10" fmla="*/ 0 w 8"/>
                    <a:gd name="T11" fmla="*/ 4 h 8"/>
                    <a:gd name="T12" fmla="*/ 0 w 8"/>
                    <a:gd name="T13" fmla="*/ 6 h 8"/>
                    <a:gd name="T14" fmla="*/ 0 w 8"/>
                    <a:gd name="T15" fmla="*/ 6 h 8"/>
                    <a:gd name="T16" fmla="*/ 2 w 8"/>
                    <a:gd name="T17" fmla="*/ 8 h 8"/>
                    <a:gd name="T18" fmla="*/ 4 w 8"/>
                    <a:gd name="T19" fmla="*/ 8 h 8"/>
                    <a:gd name="T20" fmla="*/ 6 w 8"/>
                    <a:gd name="T21" fmla="*/ 6 h 8"/>
                    <a:gd name="T22" fmla="*/ 8 w 8"/>
                    <a:gd name="T23" fmla="*/ 4 h 8"/>
                    <a:gd name="T24" fmla="*/ 8 w 8"/>
                    <a:gd name="T25" fmla="*/ 2 h 8"/>
                    <a:gd name="T26" fmla="*/ 6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7" name="Freeform 225"/>
                <p:cNvSpPr>
                  <a:spLocks/>
                </p:cNvSpPr>
                <p:nvPr/>
              </p:nvSpPr>
              <p:spPr bwMode="auto">
                <a:xfrm rot="1009465">
                  <a:off x="1612" y="3282"/>
                  <a:ext cx="4" cy="7"/>
                </a:xfrm>
                <a:custGeom>
                  <a:avLst/>
                  <a:gdLst>
                    <a:gd name="T0" fmla="*/ 6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6 w 8"/>
                    <a:gd name="T7" fmla="*/ 0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0 h 8"/>
                    <a:gd name="T14" fmla="*/ 0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0 w 8"/>
                    <a:gd name="T21" fmla="*/ 6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8" name="Freeform 226"/>
                <p:cNvSpPr>
                  <a:spLocks/>
                </p:cNvSpPr>
                <p:nvPr/>
              </p:nvSpPr>
              <p:spPr bwMode="auto">
                <a:xfrm rot="1009465">
                  <a:off x="1607" y="3289"/>
                  <a:ext cx="4" cy="4"/>
                </a:xfrm>
                <a:custGeom>
                  <a:avLst/>
                  <a:gdLst>
                    <a:gd name="T0" fmla="*/ 8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8 w 8"/>
                    <a:gd name="T7" fmla="*/ 0 h 8"/>
                    <a:gd name="T8" fmla="*/ 6 w 8"/>
                    <a:gd name="T9" fmla="*/ 0 h 8"/>
                    <a:gd name="T10" fmla="*/ 4 w 8"/>
                    <a:gd name="T11" fmla="*/ 0 h 8"/>
                    <a:gd name="T12" fmla="*/ 2 w 8"/>
                    <a:gd name="T13" fmla="*/ 0 h 8"/>
                    <a:gd name="T14" fmla="*/ 2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2 w 8"/>
                    <a:gd name="T21" fmla="*/ 6 h 8"/>
                    <a:gd name="T22" fmla="*/ 4 w 8"/>
                    <a:gd name="T23" fmla="*/ 8 h 8"/>
                    <a:gd name="T24" fmla="*/ 6 w 8"/>
                    <a:gd name="T25" fmla="*/ 8 h 8"/>
                    <a:gd name="T26" fmla="*/ 8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59" name="Freeform 227"/>
                <p:cNvSpPr>
                  <a:spLocks/>
                </p:cNvSpPr>
                <p:nvPr/>
              </p:nvSpPr>
              <p:spPr bwMode="auto">
                <a:xfrm rot="1009465">
                  <a:off x="1602" y="3296"/>
                  <a:ext cx="3" cy="4"/>
                </a:xfrm>
                <a:custGeom>
                  <a:avLst/>
                  <a:gdLst>
                    <a:gd name="T0" fmla="*/ 7 w 7"/>
                    <a:gd name="T1" fmla="*/ 6 h 8"/>
                    <a:gd name="T2" fmla="*/ 7 w 7"/>
                    <a:gd name="T3" fmla="*/ 4 h 8"/>
                    <a:gd name="T4" fmla="*/ 7 w 7"/>
                    <a:gd name="T5" fmla="*/ 2 h 8"/>
                    <a:gd name="T6" fmla="*/ 7 w 7"/>
                    <a:gd name="T7" fmla="*/ 0 h 8"/>
                    <a:gd name="T8" fmla="*/ 5 w 7"/>
                    <a:gd name="T9" fmla="*/ 0 h 8"/>
                    <a:gd name="T10" fmla="*/ 4 w 7"/>
                    <a:gd name="T11" fmla="*/ 0 h 8"/>
                    <a:gd name="T12" fmla="*/ 2 w 7"/>
                    <a:gd name="T13" fmla="*/ 0 h 8"/>
                    <a:gd name="T14" fmla="*/ 2 w 7"/>
                    <a:gd name="T15" fmla="*/ 0 h 8"/>
                    <a:gd name="T16" fmla="*/ 0 w 7"/>
                    <a:gd name="T17" fmla="*/ 2 h 8"/>
                    <a:gd name="T18" fmla="*/ 0 w 7"/>
                    <a:gd name="T19" fmla="*/ 4 h 8"/>
                    <a:gd name="T20" fmla="*/ 2 w 7"/>
                    <a:gd name="T21" fmla="*/ 6 h 8"/>
                    <a:gd name="T22" fmla="*/ 4 w 7"/>
                    <a:gd name="T23" fmla="*/ 8 h 8"/>
                    <a:gd name="T24" fmla="*/ 5 w 7"/>
                    <a:gd name="T25" fmla="*/ 8 h 8"/>
                    <a:gd name="T26" fmla="*/ 7 w 7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7" y="6"/>
                      </a:move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0" name="Freeform 228"/>
                <p:cNvSpPr>
                  <a:spLocks/>
                </p:cNvSpPr>
                <p:nvPr/>
              </p:nvSpPr>
              <p:spPr bwMode="auto">
                <a:xfrm rot="1009465">
                  <a:off x="1594" y="3300"/>
                  <a:ext cx="4" cy="5"/>
                </a:xfrm>
                <a:custGeom>
                  <a:avLst/>
                  <a:gdLst>
                    <a:gd name="T0" fmla="*/ 6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6 w 8"/>
                    <a:gd name="T7" fmla="*/ 0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0 h 8"/>
                    <a:gd name="T14" fmla="*/ 0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0 w 8"/>
                    <a:gd name="T21" fmla="*/ 6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1" name="Freeform 229"/>
                <p:cNvSpPr>
                  <a:spLocks/>
                </p:cNvSpPr>
                <p:nvPr/>
              </p:nvSpPr>
              <p:spPr bwMode="auto">
                <a:xfrm rot="1009465">
                  <a:off x="1587" y="3303"/>
                  <a:ext cx="4" cy="6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6 h 8"/>
                    <a:gd name="T4" fmla="*/ 7 w 7"/>
                    <a:gd name="T5" fmla="*/ 4 h 8"/>
                    <a:gd name="T6" fmla="*/ 7 w 7"/>
                    <a:gd name="T7" fmla="*/ 2 h 8"/>
                    <a:gd name="T8" fmla="*/ 5 w 7"/>
                    <a:gd name="T9" fmla="*/ 0 h 8"/>
                    <a:gd name="T10" fmla="*/ 3 w 7"/>
                    <a:gd name="T11" fmla="*/ 0 h 8"/>
                    <a:gd name="T12" fmla="*/ 2 w 7"/>
                    <a:gd name="T13" fmla="*/ 2 h 8"/>
                    <a:gd name="T14" fmla="*/ 2 w 7"/>
                    <a:gd name="T15" fmla="*/ 2 h 8"/>
                    <a:gd name="T16" fmla="*/ 0 w 7"/>
                    <a:gd name="T17" fmla="*/ 4 h 8"/>
                    <a:gd name="T18" fmla="*/ 0 w 7"/>
                    <a:gd name="T19" fmla="*/ 6 h 8"/>
                    <a:gd name="T20" fmla="*/ 2 w 7"/>
                    <a:gd name="T21" fmla="*/ 8 h 8"/>
                    <a:gd name="T22" fmla="*/ 3 w 7"/>
                    <a:gd name="T23" fmla="*/ 8 h 8"/>
                    <a:gd name="T24" fmla="*/ 5 w 7"/>
                    <a:gd name="T25" fmla="*/ 8 h 8"/>
                    <a:gd name="T26" fmla="*/ 7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2" name="Freeform 230"/>
                <p:cNvSpPr>
                  <a:spLocks/>
                </p:cNvSpPr>
                <p:nvPr/>
              </p:nvSpPr>
              <p:spPr bwMode="auto">
                <a:xfrm rot="1009465">
                  <a:off x="1584" y="3309"/>
                  <a:ext cx="1" cy="5"/>
                </a:xfrm>
                <a:custGeom>
                  <a:avLst/>
                  <a:gdLst>
                    <a:gd name="T0" fmla="*/ 6 w 8"/>
                    <a:gd name="T1" fmla="*/ 7 h 7"/>
                    <a:gd name="T2" fmla="*/ 8 w 8"/>
                    <a:gd name="T3" fmla="*/ 5 h 7"/>
                    <a:gd name="T4" fmla="*/ 8 w 8"/>
                    <a:gd name="T5" fmla="*/ 3 h 7"/>
                    <a:gd name="T6" fmla="*/ 6 w 8"/>
                    <a:gd name="T7" fmla="*/ 1 h 7"/>
                    <a:gd name="T8" fmla="*/ 4 w 8"/>
                    <a:gd name="T9" fmla="*/ 0 h 7"/>
                    <a:gd name="T10" fmla="*/ 2 w 8"/>
                    <a:gd name="T11" fmla="*/ 0 h 7"/>
                    <a:gd name="T12" fmla="*/ 0 w 8"/>
                    <a:gd name="T13" fmla="*/ 1 h 7"/>
                    <a:gd name="T14" fmla="*/ 0 w 8"/>
                    <a:gd name="T15" fmla="*/ 1 h 7"/>
                    <a:gd name="T16" fmla="*/ 0 w 8"/>
                    <a:gd name="T17" fmla="*/ 3 h 7"/>
                    <a:gd name="T18" fmla="*/ 0 w 8"/>
                    <a:gd name="T19" fmla="*/ 5 h 7"/>
                    <a:gd name="T20" fmla="*/ 0 w 8"/>
                    <a:gd name="T21" fmla="*/ 7 h 7"/>
                    <a:gd name="T22" fmla="*/ 2 w 8"/>
                    <a:gd name="T23" fmla="*/ 7 h 7"/>
                    <a:gd name="T24" fmla="*/ 4 w 8"/>
                    <a:gd name="T25" fmla="*/ 7 h 7"/>
                    <a:gd name="T26" fmla="*/ 6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6" y="7"/>
                      </a:move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3" name="Freeform 231"/>
                <p:cNvSpPr>
                  <a:spLocks/>
                </p:cNvSpPr>
                <p:nvPr/>
              </p:nvSpPr>
              <p:spPr bwMode="auto">
                <a:xfrm rot="1009465">
                  <a:off x="1576" y="3314"/>
                  <a:ext cx="4" cy="5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6 w 8"/>
                    <a:gd name="T7" fmla="*/ 2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2 h 8"/>
                    <a:gd name="T14" fmla="*/ 0 w 8"/>
                    <a:gd name="T15" fmla="*/ 2 h 8"/>
                    <a:gd name="T16" fmla="*/ 0 w 8"/>
                    <a:gd name="T17" fmla="*/ 4 h 8"/>
                    <a:gd name="T18" fmla="*/ 0 w 8"/>
                    <a:gd name="T19" fmla="*/ 6 h 8"/>
                    <a:gd name="T20" fmla="*/ 0 w 8"/>
                    <a:gd name="T21" fmla="*/ 8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4" name="Freeform 232"/>
                <p:cNvSpPr>
                  <a:spLocks/>
                </p:cNvSpPr>
                <p:nvPr/>
              </p:nvSpPr>
              <p:spPr bwMode="auto">
                <a:xfrm rot="1009465">
                  <a:off x="1569" y="3319"/>
                  <a:ext cx="4" cy="4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5 h 7"/>
                    <a:gd name="T4" fmla="*/ 8 w 8"/>
                    <a:gd name="T5" fmla="*/ 3 h 7"/>
                    <a:gd name="T6" fmla="*/ 8 w 8"/>
                    <a:gd name="T7" fmla="*/ 2 h 7"/>
                    <a:gd name="T8" fmla="*/ 6 w 8"/>
                    <a:gd name="T9" fmla="*/ 0 h 7"/>
                    <a:gd name="T10" fmla="*/ 4 w 8"/>
                    <a:gd name="T11" fmla="*/ 0 h 7"/>
                    <a:gd name="T12" fmla="*/ 2 w 8"/>
                    <a:gd name="T13" fmla="*/ 2 h 7"/>
                    <a:gd name="T14" fmla="*/ 2 w 8"/>
                    <a:gd name="T15" fmla="*/ 2 h 7"/>
                    <a:gd name="T16" fmla="*/ 0 w 8"/>
                    <a:gd name="T17" fmla="*/ 3 h 7"/>
                    <a:gd name="T18" fmla="*/ 0 w 8"/>
                    <a:gd name="T19" fmla="*/ 5 h 7"/>
                    <a:gd name="T20" fmla="*/ 2 w 8"/>
                    <a:gd name="T21" fmla="*/ 7 h 7"/>
                    <a:gd name="T22" fmla="*/ 4 w 8"/>
                    <a:gd name="T23" fmla="*/ 7 h 7"/>
                    <a:gd name="T24" fmla="*/ 6 w 8"/>
                    <a:gd name="T25" fmla="*/ 7 h 7"/>
                    <a:gd name="T26" fmla="*/ 8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5" name="Freeform 233"/>
                <p:cNvSpPr>
                  <a:spLocks/>
                </p:cNvSpPr>
                <p:nvPr/>
              </p:nvSpPr>
              <p:spPr bwMode="auto">
                <a:xfrm rot="1009465">
                  <a:off x="1562" y="3323"/>
                  <a:ext cx="4" cy="7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6 w 8"/>
                    <a:gd name="T7" fmla="*/ 2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2 h 8"/>
                    <a:gd name="T14" fmla="*/ 0 w 8"/>
                    <a:gd name="T15" fmla="*/ 2 h 8"/>
                    <a:gd name="T16" fmla="*/ 0 w 8"/>
                    <a:gd name="T17" fmla="*/ 4 h 8"/>
                    <a:gd name="T18" fmla="*/ 0 w 8"/>
                    <a:gd name="T19" fmla="*/ 6 h 8"/>
                    <a:gd name="T20" fmla="*/ 0 w 8"/>
                    <a:gd name="T21" fmla="*/ 8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6" name="Freeform 234"/>
                <p:cNvSpPr>
                  <a:spLocks/>
                </p:cNvSpPr>
                <p:nvPr/>
              </p:nvSpPr>
              <p:spPr bwMode="auto">
                <a:xfrm rot="1009465">
                  <a:off x="1555" y="3330"/>
                  <a:ext cx="3" cy="5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5 h 7"/>
                    <a:gd name="T4" fmla="*/ 7 w 7"/>
                    <a:gd name="T5" fmla="*/ 4 h 7"/>
                    <a:gd name="T6" fmla="*/ 7 w 7"/>
                    <a:gd name="T7" fmla="*/ 2 h 7"/>
                    <a:gd name="T8" fmla="*/ 6 w 7"/>
                    <a:gd name="T9" fmla="*/ 0 h 7"/>
                    <a:gd name="T10" fmla="*/ 4 w 7"/>
                    <a:gd name="T11" fmla="*/ 0 h 7"/>
                    <a:gd name="T12" fmla="*/ 2 w 7"/>
                    <a:gd name="T13" fmla="*/ 2 h 7"/>
                    <a:gd name="T14" fmla="*/ 2 w 7"/>
                    <a:gd name="T15" fmla="*/ 2 h 7"/>
                    <a:gd name="T16" fmla="*/ 0 w 7"/>
                    <a:gd name="T17" fmla="*/ 4 h 7"/>
                    <a:gd name="T18" fmla="*/ 0 w 7"/>
                    <a:gd name="T19" fmla="*/ 5 h 7"/>
                    <a:gd name="T20" fmla="*/ 2 w 7"/>
                    <a:gd name="T21" fmla="*/ 7 h 7"/>
                    <a:gd name="T22" fmla="*/ 4 w 7"/>
                    <a:gd name="T23" fmla="*/ 7 h 7"/>
                    <a:gd name="T24" fmla="*/ 6 w 7"/>
                    <a:gd name="T25" fmla="*/ 7 h 7"/>
                    <a:gd name="T26" fmla="*/ 7 w 7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7" name="Freeform 235"/>
                <p:cNvSpPr>
                  <a:spLocks/>
                </p:cNvSpPr>
                <p:nvPr/>
              </p:nvSpPr>
              <p:spPr bwMode="auto">
                <a:xfrm rot="1009465">
                  <a:off x="1549" y="3335"/>
                  <a:ext cx="4" cy="2"/>
                </a:xfrm>
                <a:custGeom>
                  <a:avLst/>
                  <a:gdLst>
                    <a:gd name="T0" fmla="*/ 8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8 w 8"/>
                    <a:gd name="T7" fmla="*/ 0 h 8"/>
                    <a:gd name="T8" fmla="*/ 6 w 8"/>
                    <a:gd name="T9" fmla="*/ 0 h 8"/>
                    <a:gd name="T10" fmla="*/ 4 w 8"/>
                    <a:gd name="T11" fmla="*/ 0 h 8"/>
                    <a:gd name="T12" fmla="*/ 2 w 8"/>
                    <a:gd name="T13" fmla="*/ 0 h 8"/>
                    <a:gd name="T14" fmla="*/ 2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2 w 8"/>
                    <a:gd name="T21" fmla="*/ 6 h 8"/>
                    <a:gd name="T22" fmla="*/ 4 w 8"/>
                    <a:gd name="T23" fmla="*/ 8 h 8"/>
                    <a:gd name="T24" fmla="*/ 6 w 8"/>
                    <a:gd name="T25" fmla="*/ 8 h 8"/>
                    <a:gd name="T26" fmla="*/ 8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8" name="Freeform 236"/>
                <p:cNvSpPr>
                  <a:spLocks/>
                </p:cNvSpPr>
                <p:nvPr/>
              </p:nvSpPr>
              <p:spPr bwMode="auto">
                <a:xfrm rot="1009465">
                  <a:off x="1544" y="3340"/>
                  <a:ext cx="5" cy="4"/>
                </a:xfrm>
                <a:custGeom>
                  <a:avLst/>
                  <a:gdLst>
                    <a:gd name="T0" fmla="*/ 5 w 7"/>
                    <a:gd name="T1" fmla="*/ 5 h 7"/>
                    <a:gd name="T2" fmla="*/ 7 w 7"/>
                    <a:gd name="T3" fmla="*/ 4 h 7"/>
                    <a:gd name="T4" fmla="*/ 7 w 7"/>
                    <a:gd name="T5" fmla="*/ 2 h 7"/>
                    <a:gd name="T6" fmla="*/ 5 w 7"/>
                    <a:gd name="T7" fmla="*/ 0 h 7"/>
                    <a:gd name="T8" fmla="*/ 3 w 7"/>
                    <a:gd name="T9" fmla="*/ 0 h 7"/>
                    <a:gd name="T10" fmla="*/ 1 w 7"/>
                    <a:gd name="T11" fmla="*/ 0 h 7"/>
                    <a:gd name="T12" fmla="*/ 0 w 7"/>
                    <a:gd name="T13" fmla="*/ 0 h 7"/>
                    <a:gd name="T14" fmla="*/ 0 w 7"/>
                    <a:gd name="T15" fmla="*/ 0 h 7"/>
                    <a:gd name="T16" fmla="*/ 0 w 7"/>
                    <a:gd name="T17" fmla="*/ 2 h 7"/>
                    <a:gd name="T18" fmla="*/ 0 w 7"/>
                    <a:gd name="T19" fmla="*/ 4 h 7"/>
                    <a:gd name="T20" fmla="*/ 0 w 7"/>
                    <a:gd name="T21" fmla="*/ 5 h 7"/>
                    <a:gd name="T22" fmla="*/ 1 w 7"/>
                    <a:gd name="T23" fmla="*/ 7 h 7"/>
                    <a:gd name="T24" fmla="*/ 3 w 7"/>
                    <a:gd name="T25" fmla="*/ 7 h 7"/>
                    <a:gd name="T26" fmla="*/ 5 w 7"/>
                    <a:gd name="T2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5" y="5"/>
                      </a:move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69" name="Freeform 237"/>
                <p:cNvSpPr>
                  <a:spLocks/>
                </p:cNvSpPr>
                <p:nvPr/>
              </p:nvSpPr>
              <p:spPr bwMode="auto">
                <a:xfrm rot="1009465">
                  <a:off x="1537" y="3342"/>
                  <a:ext cx="3" cy="7"/>
                </a:xfrm>
                <a:custGeom>
                  <a:avLst/>
                  <a:gdLst>
                    <a:gd name="T0" fmla="*/ 8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8 w 8"/>
                    <a:gd name="T7" fmla="*/ 0 h 8"/>
                    <a:gd name="T8" fmla="*/ 6 w 8"/>
                    <a:gd name="T9" fmla="*/ 0 h 8"/>
                    <a:gd name="T10" fmla="*/ 4 w 8"/>
                    <a:gd name="T11" fmla="*/ 0 h 8"/>
                    <a:gd name="T12" fmla="*/ 2 w 8"/>
                    <a:gd name="T13" fmla="*/ 0 h 8"/>
                    <a:gd name="T14" fmla="*/ 2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2 w 8"/>
                    <a:gd name="T21" fmla="*/ 6 h 8"/>
                    <a:gd name="T22" fmla="*/ 4 w 8"/>
                    <a:gd name="T23" fmla="*/ 8 h 8"/>
                    <a:gd name="T24" fmla="*/ 6 w 8"/>
                    <a:gd name="T25" fmla="*/ 8 h 8"/>
                    <a:gd name="T26" fmla="*/ 8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0" name="Freeform 238"/>
                <p:cNvSpPr>
                  <a:spLocks/>
                </p:cNvSpPr>
                <p:nvPr/>
              </p:nvSpPr>
              <p:spPr bwMode="auto">
                <a:xfrm rot="1009465">
                  <a:off x="1531" y="3351"/>
                  <a:ext cx="4" cy="5"/>
                </a:xfrm>
                <a:custGeom>
                  <a:avLst/>
                  <a:gdLst>
                    <a:gd name="T0" fmla="*/ 6 w 8"/>
                    <a:gd name="T1" fmla="*/ 6 h 7"/>
                    <a:gd name="T2" fmla="*/ 8 w 8"/>
                    <a:gd name="T3" fmla="*/ 4 h 7"/>
                    <a:gd name="T4" fmla="*/ 8 w 8"/>
                    <a:gd name="T5" fmla="*/ 2 h 7"/>
                    <a:gd name="T6" fmla="*/ 6 w 8"/>
                    <a:gd name="T7" fmla="*/ 0 h 7"/>
                    <a:gd name="T8" fmla="*/ 4 w 8"/>
                    <a:gd name="T9" fmla="*/ 0 h 7"/>
                    <a:gd name="T10" fmla="*/ 2 w 8"/>
                    <a:gd name="T11" fmla="*/ 0 h 7"/>
                    <a:gd name="T12" fmla="*/ 0 w 8"/>
                    <a:gd name="T13" fmla="*/ 0 h 7"/>
                    <a:gd name="T14" fmla="*/ 0 w 8"/>
                    <a:gd name="T15" fmla="*/ 0 h 7"/>
                    <a:gd name="T16" fmla="*/ 0 w 8"/>
                    <a:gd name="T17" fmla="*/ 2 h 7"/>
                    <a:gd name="T18" fmla="*/ 0 w 8"/>
                    <a:gd name="T19" fmla="*/ 4 h 7"/>
                    <a:gd name="T20" fmla="*/ 0 w 8"/>
                    <a:gd name="T21" fmla="*/ 6 h 7"/>
                    <a:gd name="T22" fmla="*/ 2 w 8"/>
                    <a:gd name="T23" fmla="*/ 7 h 7"/>
                    <a:gd name="T24" fmla="*/ 4 w 8"/>
                    <a:gd name="T25" fmla="*/ 7 h 7"/>
                    <a:gd name="T26" fmla="*/ 6 w 8"/>
                    <a:gd name="T2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6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1" name="Freeform 239"/>
                <p:cNvSpPr>
                  <a:spLocks/>
                </p:cNvSpPr>
                <p:nvPr/>
              </p:nvSpPr>
              <p:spPr bwMode="auto">
                <a:xfrm rot="1009465">
                  <a:off x="1524" y="3356"/>
                  <a:ext cx="4" cy="5"/>
                </a:xfrm>
                <a:custGeom>
                  <a:avLst/>
                  <a:gdLst>
                    <a:gd name="T0" fmla="*/ 6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6 w 8"/>
                    <a:gd name="T7" fmla="*/ 0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0 h 8"/>
                    <a:gd name="T14" fmla="*/ 0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0 w 8"/>
                    <a:gd name="T21" fmla="*/ 6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2" name="Freeform 240"/>
                <p:cNvSpPr>
                  <a:spLocks/>
                </p:cNvSpPr>
                <p:nvPr/>
              </p:nvSpPr>
              <p:spPr bwMode="auto">
                <a:xfrm rot="1009465">
                  <a:off x="1519" y="3361"/>
                  <a:ext cx="3" cy="4"/>
                </a:xfrm>
                <a:custGeom>
                  <a:avLst/>
                  <a:gdLst>
                    <a:gd name="T0" fmla="*/ 8 w 8"/>
                    <a:gd name="T1" fmla="*/ 6 h 8"/>
                    <a:gd name="T2" fmla="*/ 8 w 8"/>
                    <a:gd name="T3" fmla="*/ 4 h 8"/>
                    <a:gd name="T4" fmla="*/ 8 w 8"/>
                    <a:gd name="T5" fmla="*/ 2 h 8"/>
                    <a:gd name="T6" fmla="*/ 8 w 8"/>
                    <a:gd name="T7" fmla="*/ 0 h 8"/>
                    <a:gd name="T8" fmla="*/ 6 w 8"/>
                    <a:gd name="T9" fmla="*/ 0 h 8"/>
                    <a:gd name="T10" fmla="*/ 4 w 8"/>
                    <a:gd name="T11" fmla="*/ 0 h 8"/>
                    <a:gd name="T12" fmla="*/ 2 w 8"/>
                    <a:gd name="T13" fmla="*/ 0 h 8"/>
                    <a:gd name="T14" fmla="*/ 2 w 8"/>
                    <a:gd name="T15" fmla="*/ 0 h 8"/>
                    <a:gd name="T16" fmla="*/ 0 w 8"/>
                    <a:gd name="T17" fmla="*/ 2 h 8"/>
                    <a:gd name="T18" fmla="*/ 0 w 8"/>
                    <a:gd name="T19" fmla="*/ 4 h 8"/>
                    <a:gd name="T20" fmla="*/ 2 w 8"/>
                    <a:gd name="T21" fmla="*/ 6 h 8"/>
                    <a:gd name="T22" fmla="*/ 4 w 8"/>
                    <a:gd name="T23" fmla="*/ 8 h 8"/>
                    <a:gd name="T24" fmla="*/ 6 w 8"/>
                    <a:gd name="T25" fmla="*/ 8 h 8"/>
                    <a:gd name="T26" fmla="*/ 8 w 8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3" name="Freeform 241"/>
                <p:cNvSpPr>
                  <a:spLocks/>
                </p:cNvSpPr>
                <p:nvPr/>
              </p:nvSpPr>
              <p:spPr bwMode="auto">
                <a:xfrm rot="1009465">
                  <a:off x="1514" y="3367"/>
                  <a:ext cx="3" cy="5"/>
                </a:xfrm>
                <a:custGeom>
                  <a:avLst/>
                  <a:gdLst>
                    <a:gd name="T0" fmla="*/ 5 w 7"/>
                    <a:gd name="T1" fmla="*/ 6 h 8"/>
                    <a:gd name="T2" fmla="*/ 7 w 7"/>
                    <a:gd name="T3" fmla="*/ 4 h 8"/>
                    <a:gd name="T4" fmla="*/ 7 w 7"/>
                    <a:gd name="T5" fmla="*/ 2 h 8"/>
                    <a:gd name="T6" fmla="*/ 5 w 7"/>
                    <a:gd name="T7" fmla="*/ 0 h 8"/>
                    <a:gd name="T8" fmla="*/ 4 w 7"/>
                    <a:gd name="T9" fmla="*/ 0 h 8"/>
                    <a:gd name="T10" fmla="*/ 2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2 h 8"/>
                    <a:gd name="T18" fmla="*/ 0 w 7"/>
                    <a:gd name="T19" fmla="*/ 4 h 8"/>
                    <a:gd name="T20" fmla="*/ 0 w 7"/>
                    <a:gd name="T21" fmla="*/ 6 h 8"/>
                    <a:gd name="T22" fmla="*/ 2 w 7"/>
                    <a:gd name="T23" fmla="*/ 8 h 8"/>
                    <a:gd name="T24" fmla="*/ 4 w 7"/>
                    <a:gd name="T25" fmla="*/ 8 h 8"/>
                    <a:gd name="T26" fmla="*/ 5 w 7"/>
                    <a:gd name="T2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5" y="6"/>
                      </a:move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4" name="Freeform 242"/>
                <p:cNvSpPr>
                  <a:spLocks/>
                </p:cNvSpPr>
                <p:nvPr/>
              </p:nvSpPr>
              <p:spPr bwMode="auto">
                <a:xfrm rot="1009465">
                  <a:off x="1506" y="3370"/>
                  <a:ext cx="4" cy="4"/>
                </a:xfrm>
                <a:custGeom>
                  <a:avLst/>
                  <a:gdLst>
                    <a:gd name="T0" fmla="*/ 8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8 w 8"/>
                    <a:gd name="T7" fmla="*/ 2 h 8"/>
                    <a:gd name="T8" fmla="*/ 6 w 8"/>
                    <a:gd name="T9" fmla="*/ 0 h 8"/>
                    <a:gd name="T10" fmla="*/ 4 w 8"/>
                    <a:gd name="T11" fmla="*/ 0 h 8"/>
                    <a:gd name="T12" fmla="*/ 2 w 8"/>
                    <a:gd name="T13" fmla="*/ 2 h 8"/>
                    <a:gd name="T14" fmla="*/ 2 w 8"/>
                    <a:gd name="T15" fmla="*/ 2 h 8"/>
                    <a:gd name="T16" fmla="*/ 0 w 8"/>
                    <a:gd name="T17" fmla="*/ 4 h 8"/>
                    <a:gd name="T18" fmla="*/ 0 w 8"/>
                    <a:gd name="T19" fmla="*/ 6 h 8"/>
                    <a:gd name="T20" fmla="*/ 2 w 8"/>
                    <a:gd name="T21" fmla="*/ 8 h 8"/>
                    <a:gd name="T22" fmla="*/ 4 w 8"/>
                    <a:gd name="T23" fmla="*/ 8 h 8"/>
                    <a:gd name="T24" fmla="*/ 6 w 8"/>
                    <a:gd name="T25" fmla="*/ 8 h 8"/>
                    <a:gd name="T26" fmla="*/ 8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5" name="Freeform 243"/>
                <p:cNvSpPr>
                  <a:spLocks/>
                </p:cNvSpPr>
                <p:nvPr/>
              </p:nvSpPr>
              <p:spPr bwMode="auto">
                <a:xfrm rot="1009465">
                  <a:off x="1499" y="3374"/>
                  <a:ext cx="4" cy="5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6 h 8"/>
                    <a:gd name="T4" fmla="*/ 7 w 7"/>
                    <a:gd name="T5" fmla="*/ 4 h 8"/>
                    <a:gd name="T6" fmla="*/ 7 w 7"/>
                    <a:gd name="T7" fmla="*/ 2 h 8"/>
                    <a:gd name="T8" fmla="*/ 5 w 7"/>
                    <a:gd name="T9" fmla="*/ 0 h 8"/>
                    <a:gd name="T10" fmla="*/ 3 w 7"/>
                    <a:gd name="T11" fmla="*/ 0 h 8"/>
                    <a:gd name="T12" fmla="*/ 2 w 7"/>
                    <a:gd name="T13" fmla="*/ 2 h 8"/>
                    <a:gd name="T14" fmla="*/ 2 w 7"/>
                    <a:gd name="T15" fmla="*/ 2 h 8"/>
                    <a:gd name="T16" fmla="*/ 0 w 7"/>
                    <a:gd name="T17" fmla="*/ 4 h 8"/>
                    <a:gd name="T18" fmla="*/ 0 w 7"/>
                    <a:gd name="T19" fmla="*/ 6 h 8"/>
                    <a:gd name="T20" fmla="*/ 2 w 7"/>
                    <a:gd name="T21" fmla="*/ 8 h 8"/>
                    <a:gd name="T22" fmla="*/ 3 w 7"/>
                    <a:gd name="T23" fmla="*/ 8 h 8"/>
                    <a:gd name="T24" fmla="*/ 5 w 7"/>
                    <a:gd name="T25" fmla="*/ 8 h 8"/>
                    <a:gd name="T26" fmla="*/ 7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6" name="Freeform 244"/>
                <p:cNvSpPr>
                  <a:spLocks/>
                </p:cNvSpPr>
                <p:nvPr/>
              </p:nvSpPr>
              <p:spPr bwMode="auto">
                <a:xfrm rot="1009465">
                  <a:off x="1496" y="3379"/>
                  <a:ext cx="1" cy="5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6 w 8"/>
                    <a:gd name="T7" fmla="*/ 2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2 h 8"/>
                    <a:gd name="T14" fmla="*/ 0 w 8"/>
                    <a:gd name="T15" fmla="*/ 2 h 8"/>
                    <a:gd name="T16" fmla="*/ 0 w 8"/>
                    <a:gd name="T17" fmla="*/ 4 h 8"/>
                    <a:gd name="T18" fmla="*/ 0 w 8"/>
                    <a:gd name="T19" fmla="*/ 6 h 8"/>
                    <a:gd name="T20" fmla="*/ 0 w 8"/>
                    <a:gd name="T21" fmla="*/ 8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7" name="Freeform 245"/>
                <p:cNvSpPr>
                  <a:spLocks/>
                </p:cNvSpPr>
                <p:nvPr/>
              </p:nvSpPr>
              <p:spPr bwMode="auto">
                <a:xfrm rot="1009465">
                  <a:off x="1488" y="3384"/>
                  <a:ext cx="4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5 h 7"/>
                    <a:gd name="T4" fmla="*/ 7 w 7"/>
                    <a:gd name="T5" fmla="*/ 3 h 7"/>
                    <a:gd name="T6" fmla="*/ 7 w 7"/>
                    <a:gd name="T7" fmla="*/ 1 h 7"/>
                    <a:gd name="T8" fmla="*/ 5 w 7"/>
                    <a:gd name="T9" fmla="*/ 0 h 7"/>
                    <a:gd name="T10" fmla="*/ 3 w 7"/>
                    <a:gd name="T11" fmla="*/ 0 h 7"/>
                    <a:gd name="T12" fmla="*/ 1 w 7"/>
                    <a:gd name="T13" fmla="*/ 1 h 7"/>
                    <a:gd name="T14" fmla="*/ 1 w 7"/>
                    <a:gd name="T15" fmla="*/ 1 h 7"/>
                    <a:gd name="T16" fmla="*/ 0 w 7"/>
                    <a:gd name="T17" fmla="*/ 3 h 7"/>
                    <a:gd name="T18" fmla="*/ 0 w 7"/>
                    <a:gd name="T19" fmla="*/ 5 h 7"/>
                    <a:gd name="T20" fmla="*/ 1 w 7"/>
                    <a:gd name="T21" fmla="*/ 7 h 7"/>
                    <a:gd name="T22" fmla="*/ 3 w 7"/>
                    <a:gd name="T23" fmla="*/ 7 h 7"/>
                    <a:gd name="T24" fmla="*/ 5 w 7"/>
                    <a:gd name="T25" fmla="*/ 7 h 7"/>
                    <a:gd name="T26" fmla="*/ 7 w 7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8" name="Freeform 246"/>
                <p:cNvSpPr>
                  <a:spLocks/>
                </p:cNvSpPr>
                <p:nvPr/>
              </p:nvSpPr>
              <p:spPr bwMode="auto">
                <a:xfrm rot="1009465">
                  <a:off x="1481" y="3391"/>
                  <a:ext cx="4" cy="4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6 w 8"/>
                    <a:gd name="T7" fmla="*/ 2 h 8"/>
                    <a:gd name="T8" fmla="*/ 4 w 8"/>
                    <a:gd name="T9" fmla="*/ 0 h 8"/>
                    <a:gd name="T10" fmla="*/ 2 w 8"/>
                    <a:gd name="T11" fmla="*/ 0 h 8"/>
                    <a:gd name="T12" fmla="*/ 0 w 8"/>
                    <a:gd name="T13" fmla="*/ 2 h 8"/>
                    <a:gd name="T14" fmla="*/ 0 w 8"/>
                    <a:gd name="T15" fmla="*/ 2 h 8"/>
                    <a:gd name="T16" fmla="*/ 0 w 8"/>
                    <a:gd name="T17" fmla="*/ 4 h 8"/>
                    <a:gd name="T18" fmla="*/ 0 w 8"/>
                    <a:gd name="T19" fmla="*/ 6 h 8"/>
                    <a:gd name="T20" fmla="*/ 0 w 8"/>
                    <a:gd name="T21" fmla="*/ 8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79" name="Freeform 247"/>
                <p:cNvSpPr>
                  <a:spLocks/>
                </p:cNvSpPr>
                <p:nvPr/>
              </p:nvSpPr>
              <p:spPr bwMode="auto">
                <a:xfrm rot="1009465">
                  <a:off x="1406" y="3393"/>
                  <a:ext cx="3" cy="5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8 w 8"/>
                    <a:gd name="T7" fmla="*/ 2 h 8"/>
                    <a:gd name="T8" fmla="*/ 8 w 8"/>
                    <a:gd name="T9" fmla="*/ 0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0 h 8"/>
                    <a:gd name="T18" fmla="*/ 0 w 8"/>
                    <a:gd name="T19" fmla="*/ 2 h 8"/>
                    <a:gd name="T20" fmla="*/ 0 w 8"/>
                    <a:gd name="T21" fmla="*/ 4 h 8"/>
                    <a:gd name="T22" fmla="*/ 2 w 8"/>
                    <a:gd name="T23" fmla="*/ 6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0" name="Freeform 248"/>
                <p:cNvSpPr>
                  <a:spLocks/>
                </p:cNvSpPr>
                <p:nvPr/>
              </p:nvSpPr>
              <p:spPr bwMode="auto">
                <a:xfrm rot="1009465">
                  <a:off x="1398" y="3391"/>
                  <a:ext cx="4" cy="4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8 h 8"/>
                    <a:gd name="T4" fmla="*/ 8 w 8"/>
                    <a:gd name="T5" fmla="*/ 6 h 8"/>
                    <a:gd name="T6" fmla="*/ 8 w 8"/>
                    <a:gd name="T7" fmla="*/ 4 h 8"/>
                    <a:gd name="T8" fmla="*/ 8 w 8"/>
                    <a:gd name="T9" fmla="*/ 2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2 h 8"/>
                    <a:gd name="T18" fmla="*/ 0 w 8"/>
                    <a:gd name="T19" fmla="*/ 4 h 8"/>
                    <a:gd name="T20" fmla="*/ 0 w 8"/>
                    <a:gd name="T21" fmla="*/ 6 h 8"/>
                    <a:gd name="T22" fmla="*/ 2 w 8"/>
                    <a:gd name="T23" fmla="*/ 8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1" name="Freeform 249"/>
                <p:cNvSpPr>
                  <a:spLocks/>
                </p:cNvSpPr>
                <p:nvPr/>
              </p:nvSpPr>
              <p:spPr bwMode="auto">
                <a:xfrm rot="1009465">
                  <a:off x="1391" y="3391"/>
                  <a:ext cx="4" cy="4"/>
                </a:xfrm>
                <a:custGeom>
                  <a:avLst/>
                  <a:gdLst>
                    <a:gd name="T0" fmla="*/ 5 w 7"/>
                    <a:gd name="T1" fmla="*/ 8 h 8"/>
                    <a:gd name="T2" fmla="*/ 7 w 7"/>
                    <a:gd name="T3" fmla="*/ 8 h 8"/>
                    <a:gd name="T4" fmla="*/ 7 w 7"/>
                    <a:gd name="T5" fmla="*/ 6 h 8"/>
                    <a:gd name="T6" fmla="*/ 7 w 7"/>
                    <a:gd name="T7" fmla="*/ 4 h 8"/>
                    <a:gd name="T8" fmla="*/ 7 w 7"/>
                    <a:gd name="T9" fmla="*/ 2 h 8"/>
                    <a:gd name="T10" fmla="*/ 5 w 7"/>
                    <a:gd name="T11" fmla="*/ 0 h 8"/>
                    <a:gd name="T12" fmla="*/ 3 w 7"/>
                    <a:gd name="T13" fmla="*/ 0 h 8"/>
                    <a:gd name="T14" fmla="*/ 3 w 7"/>
                    <a:gd name="T15" fmla="*/ 0 h 8"/>
                    <a:gd name="T16" fmla="*/ 1 w 7"/>
                    <a:gd name="T17" fmla="*/ 2 h 8"/>
                    <a:gd name="T18" fmla="*/ 0 w 7"/>
                    <a:gd name="T19" fmla="*/ 4 h 8"/>
                    <a:gd name="T20" fmla="*/ 0 w 7"/>
                    <a:gd name="T21" fmla="*/ 6 h 8"/>
                    <a:gd name="T22" fmla="*/ 1 w 7"/>
                    <a:gd name="T23" fmla="*/ 8 h 8"/>
                    <a:gd name="T24" fmla="*/ 3 w 7"/>
                    <a:gd name="T25" fmla="*/ 8 h 8"/>
                    <a:gd name="T26" fmla="*/ 5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5" y="8"/>
                      </a:move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2" name="Freeform 250"/>
                <p:cNvSpPr>
                  <a:spLocks/>
                </p:cNvSpPr>
                <p:nvPr/>
              </p:nvSpPr>
              <p:spPr bwMode="auto">
                <a:xfrm rot="1009465">
                  <a:off x="1384" y="3386"/>
                  <a:ext cx="4" cy="5"/>
                </a:xfrm>
                <a:custGeom>
                  <a:avLst/>
                  <a:gdLst>
                    <a:gd name="T0" fmla="*/ 6 w 8"/>
                    <a:gd name="T1" fmla="*/ 8 h 8"/>
                    <a:gd name="T2" fmla="*/ 8 w 8"/>
                    <a:gd name="T3" fmla="*/ 6 h 8"/>
                    <a:gd name="T4" fmla="*/ 8 w 8"/>
                    <a:gd name="T5" fmla="*/ 4 h 8"/>
                    <a:gd name="T6" fmla="*/ 8 w 8"/>
                    <a:gd name="T7" fmla="*/ 2 h 8"/>
                    <a:gd name="T8" fmla="*/ 8 w 8"/>
                    <a:gd name="T9" fmla="*/ 0 h 8"/>
                    <a:gd name="T10" fmla="*/ 6 w 8"/>
                    <a:gd name="T11" fmla="*/ 0 h 8"/>
                    <a:gd name="T12" fmla="*/ 4 w 8"/>
                    <a:gd name="T13" fmla="*/ 0 h 8"/>
                    <a:gd name="T14" fmla="*/ 4 w 8"/>
                    <a:gd name="T15" fmla="*/ 0 h 8"/>
                    <a:gd name="T16" fmla="*/ 2 w 8"/>
                    <a:gd name="T17" fmla="*/ 0 h 8"/>
                    <a:gd name="T18" fmla="*/ 0 w 8"/>
                    <a:gd name="T19" fmla="*/ 2 h 8"/>
                    <a:gd name="T20" fmla="*/ 0 w 8"/>
                    <a:gd name="T21" fmla="*/ 4 h 8"/>
                    <a:gd name="T22" fmla="*/ 2 w 8"/>
                    <a:gd name="T23" fmla="*/ 6 h 8"/>
                    <a:gd name="T24" fmla="*/ 4 w 8"/>
                    <a:gd name="T25" fmla="*/ 8 h 8"/>
                    <a:gd name="T26" fmla="*/ 6 w 8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3" name="Freeform 251"/>
                <p:cNvSpPr>
                  <a:spLocks/>
                </p:cNvSpPr>
                <p:nvPr/>
              </p:nvSpPr>
              <p:spPr bwMode="auto">
                <a:xfrm rot="1009465">
                  <a:off x="1377" y="3384"/>
                  <a:ext cx="3" cy="4"/>
                </a:xfrm>
                <a:custGeom>
                  <a:avLst/>
                  <a:gdLst>
                    <a:gd name="T0" fmla="*/ 6 w 7"/>
                    <a:gd name="T1" fmla="*/ 8 h 8"/>
                    <a:gd name="T2" fmla="*/ 7 w 7"/>
                    <a:gd name="T3" fmla="*/ 8 h 8"/>
                    <a:gd name="T4" fmla="*/ 7 w 7"/>
                    <a:gd name="T5" fmla="*/ 6 h 8"/>
                    <a:gd name="T6" fmla="*/ 7 w 7"/>
                    <a:gd name="T7" fmla="*/ 4 h 8"/>
                    <a:gd name="T8" fmla="*/ 7 w 7"/>
                    <a:gd name="T9" fmla="*/ 2 h 8"/>
                    <a:gd name="T10" fmla="*/ 6 w 7"/>
                    <a:gd name="T11" fmla="*/ 0 h 8"/>
                    <a:gd name="T12" fmla="*/ 4 w 7"/>
                    <a:gd name="T13" fmla="*/ 0 h 8"/>
                    <a:gd name="T14" fmla="*/ 4 w 7"/>
                    <a:gd name="T15" fmla="*/ 0 h 8"/>
                    <a:gd name="T16" fmla="*/ 2 w 7"/>
                    <a:gd name="T17" fmla="*/ 2 h 8"/>
                    <a:gd name="T18" fmla="*/ 0 w 7"/>
                    <a:gd name="T19" fmla="*/ 4 h 8"/>
                    <a:gd name="T20" fmla="*/ 0 w 7"/>
                    <a:gd name="T21" fmla="*/ 6 h 8"/>
                    <a:gd name="T22" fmla="*/ 2 w 7"/>
                    <a:gd name="T23" fmla="*/ 8 h 8"/>
                    <a:gd name="T24" fmla="*/ 4 w 7"/>
                    <a:gd name="T25" fmla="*/ 8 h 8"/>
                    <a:gd name="T26" fmla="*/ 6 w 7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8">
                      <a:moveTo>
                        <a:pt x="6" y="8"/>
                      </a:move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4" name="Freeform 252"/>
                <p:cNvSpPr>
                  <a:spLocks/>
                </p:cNvSpPr>
                <p:nvPr/>
              </p:nvSpPr>
              <p:spPr bwMode="auto">
                <a:xfrm rot="1009465">
                  <a:off x="1370" y="3384"/>
                  <a:ext cx="3" cy="4"/>
                </a:xfrm>
                <a:custGeom>
                  <a:avLst/>
                  <a:gdLst>
                    <a:gd name="T0" fmla="*/ 6 w 8"/>
                    <a:gd name="T1" fmla="*/ 7 h 7"/>
                    <a:gd name="T2" fmla="*/ 8 w 8"/>
                    <a:gd name="T3" fmla="*/ 6 h 7"/>
                    <a:gd name="T4" fmla="*/ 8 w 8"/>
                    <a:gd name="T5" fmla="*/ 4 h 7"/>
                    <a:gd name="T6" fmla="*/ 8 w 8"/>
                    <a:gd name="T7" fmla="*/ 2 h 7"/>
                    <a:gd name="T8" fmla="*/ 8 w 8"/>
                    <a:gd name="T9" fmla="*/ 0 h 7"/>
                    <a:gd name="T10" fmla="*/ 6 w 8"/>
                    <a:gd name="T11" fmla="*/ 0 h 7"/>
                    <a:gd name="T12" fmla="*/ 4 w 8"/>
                    <a:gd name="T13" fmla="*/ 0 h 7"/>
                    <a:gd name="T14" fmla="*/ 4 w 8"/>
                    <a:gd name="T15" fmla="*/ 0 h 7"/>
                    <a:gd name="T16" fmla="*/ 2 w 8"/>
                    <a:gd name="T17" fmla="*/ 0 h 7"/>
                    <a:gd name="T18" fmla="*/ 0 w 8"/>
                    <a:gd name="T19" fmla="*/ 2 h 7"/>
                    <a:gd name="T20" fmla="*/ 0 w 8"/>
                    <a:gd name="T21" fmla="*/ 4 h 7"/>
                    <a:gd name="T22" fmla="*/ 2 w 8"/>
                    <a:gd name="T23" fmla="*/ 6 h 7"/>
                    <a:gd name="T24" fmla="*/ 4 w 8"/>
                    <a:gd name="T25" fmla="*/ 7 h 7"/>
                    <a:gd name="T26" fmla="*/ 6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6" y="7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5" name="Freeform 253"/>
                <p:cNvSpPr>
                  <a:spLocks/>
                </p:cNvSpPr>
                <p:nvPr/>
              </p:nvSpPr>
              <p:spPr bwMode="auto">
                <a:xfrm rot="1009465">
                  <a:off x="1362" y="3381"/>
                  <a:ext cx="4" cy="5"/>
                </a:xfrm>
                <a:custGeom>
                  <a:avLst/>
                  <a:gdLst>
                    <a:gd name="T0" fmla="*/ 6 w 8"/>
                    <a:gd name="T1" fmla="*/ 7 h 7"/>
                    <a:gd name="T2" fmla="*/ 8 w 8"/>
                    <a:gd name="T3" fmla="*/ 5 h 7"/>
                    <a:gd name="T4" fmla="*/ 8 w 8"/>
                    <a:gd name="T5" fmla="*/ 4 h 7"/>
                    <a:gd name="T6" fmla="*/ 8 w 8"/>
                    <a:gd name="T7" fmla="*/ 2 h 7"/>
                    <a:gd name="T8" fmla="*/ 8 w 8"/>
                    <a:gd name="T9" fmla="*/ 0 h 7"/>
                    <a:gd name="T10" fmla="*/ 6 w 8"/>
                    <a:gd name="T11" fmla="*/ 0 h 7"/>
                    <a:gd name="T12" fmla="*/ 4 w 8"/>
                    <a:gd name="T13" fmla="*/ 0 h 7"/>
                    <a:gd name="T14" fmla="*/ 4 w 8"/>
                    <a:gd name="T15" fmla="*/ 0 h 7"/>
                    <a:gd name="T16" fmla="*/ 2 w 8"/>
                    <a:gd name="T17" fmla="*/ 0 h 7"/>
                    <a:gd name="T18" fmla="*/ 0 w 8"/>
                    <a:gd name="T19" fmla="*/ 2 h 7"/>
                    <a:gd name="T20" fmla="*/ 0 w 8"/>
                    <a:gd name="T21" fmla="*/ 4 h 7"/>
                    <a:gd name="T22" fmla="*/ 2 w 8"/>
                    <a:gd name="T23" fmla="*/ 5 h 7"/>
                    <a:gd name="T24" fmla="*/ 4 w 8"/>
                    <a:gd name="T25" fmla="*/ 7 h 7"/>
                    <a:gd name="T26" fmla="*/ 6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6" y="7"/>
                      </a:move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6" name="Freeform 254"/>
                <p:cNvSpPr>
                  <a:spLocks/>
                </p:cNvSpPr>
                <p:nvPr/>
              </p:nvSpPr>
              <p:spPr bwMode="auto">
                <a:xfrm rot="1009465">
                  <a:off x="1357" y="3379"/>
                  <a:ext cx="4" cy="5"/>
                </a:xfrm>
                <a:custGeom>
                  <a:avLst/>
                  <a:gdLst>
                    <a:gd name="T0" fmla="*/ 3 w 7"/>
                    <a:gd name="T1" fmla="*/ 7 h 7"/>
                    <a:gd name="T2" fmla="*/ 5 w 7"/>
                    <a:gd name="T3" fmla="*/ 7 h 7"/>
                    <a:gd name="T4" fmla="*/ 7 w 7"/>
                    <a:gd name="T5" fmla="*/ 5 h 7"/>
                    <a:gd name="T6" fmla="*/ 7 w 7"/>
                    <a:gd name="T7" fmla="*/ 4 h 7"/>
                    <a:gd name="T8" fmla="*/ 5 w 7"/>
                    <a:gd name="T9" fmla="*/ 2 h 7"/>
                    <a:gd name="T10" fmla="*/ 3 w 7"/>
                    <a:gd name="T11" fmla="*/ 0 h 7"/>
                    <a:gd name="T12" fmla="*/ 2 w 7"/>
                    <a:gd name="T13" fmla="*/ 0 h 7"/>
                    <a:gd name="T14" fmla="*/ 2 w 7"/>
                    <a:gd name="T15" fmla="*/ 0 h 7"/>
                    <a:gd name="T16" fmla="*/ 0 w 7"/>
                    <a:gd name="T17" fmla="*/ 2 h 7"/>
                    <a:gd name="T18" fmla="*/ 0 w 7"/>
                    <a:gd name="T19" fmla="*/ 4 h 7"/>
                    <a:gd name="T20" fmla="*/ 0 w 7"/>
                    <a:gd name="T21" fmla="*/ 5 h 7"/>
                    <a:gd name="T22" fmla="*/ 0 w 7"/>
                    <a:gd name="T23" fmla="*/ 7 h 7"/>
                    <a:gd name="T24" fmla="*/ 2 w 7"/>
                    <a:gd name="T25" fmla="*/ 7 h 7"/>
                    <a:gd name="T26" fmla="*/ 3 w 7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7">
                      <a:moveTo>
                        <a:pt x="3" y="7"/>
                      </a:move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7" name="Freeform 255"/>
                <p:cNvSpPr>
                  <a:spLocks/>
                </p:cNvSpPr>
                <p:nvPr/>
              </p:nvSpPr>
              <p:spPr bwMode="auto">
                <a:xfrm rot="1009465">
                  <a:off x="1350" y="3379"/>
                  <a:ext cx="2" cy="5"/>
                </a:xfrm>
                <a:custGeom>
                  <a:avLst/>
                  <a:gdLst>
                    <a:gd name="T0" fmla="*/ 4 w 8"/>
                    <a:gd name="T1" fmla="*/ 7 h 7"/>
                    <a:gd name="T2" fmla="*/ 6 w 8"/>
                    <a:gd name="T3" fmla="*/ 5 h 7"/>
                    <a:gd name="T4" fmla="*/ 8 w 8"/>
                    <a:gd name="T5" fmla="*/ 3 h 7"/>
                    <a:gd name="T6" fmla="*/ 8 w 8"/>
                    <a:gd name="T7" fmla="*/ 2 h 7"/>
                    <a:gd name="T8" fmla="*/ 6 w 8"/>
                    <a:gd name="T9" fmla="*/ 0 h 7"/>
                    <a:gd name="T10" fmla="*/ 4 w 8"/>
                    <a:gd name="T11" fmla="*/ 0 h 7"/>
                    <a:gd name="T12" fmla="*/ 2 w 8"/>
                    <a:gd name="T13" fmla="*/ 0 h 7"/>
                    <a:gd name="T14" fmla="*/ 2 w 8"/>
                    <a:gd name="T15" fmla="*/ 0 h 7"/>
                    <a:gd name="T16" fmla="*/ 0 w 8"/>
                    <a:gd name="T17" fmla="*/ 0 h 7"/>
                    <a:gd name="T18" fmla="*/ 0 w 8"/>
                    <a:gd name="T19" fmla="*/ 2 h 7"/>
                    <a:gd name="T20" fmla="*/ 0 w 8"/>
                    <a:gd name="T21" fmla="*/ 3 h 7"/>
                    <a:gd name="T22" fmla="*/ 0 w 8"/>
                    <a:gd name="T23" fmla="*/ 5 h 7"/>
                    <a:gd name="T24" fmla="*/ 2 w 8"/>
                    <a:gd name="T25" fmla="*/ 7 h 7"/>
                    <a:gd name="T26" fmla="*/ 4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4" y="7"/>
                      </a:moveTo>
                      <a:lnTo>
                        <a:pt x="6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8" name="Freeform 256"/>
                <p:cNvSpPr>
                  <a:spLocks/>
                </p:cNvSpPr>
                <p:nvPr/>
              </p:nvSpPr>
              <p:spPr bwMode="auto">
                <a:xfrm rot="1009465">
                  <a:off x="1446" y="3475"/>
                  <a:ext cx="2" cy="5"/>
                </a:xfrm>
                <a:custGeom>
                  <a:avLst/>
                  <a:gdLst>
                    <a:gd name="T0" fmla="*/ 4 w 8"/>
                    <a:gd name="T1" fmla="*/ 7 h 7"/>
                    <a:gd name="T2" fmla="*/ 6 w 8"/>
                    <a:gd name="T3" fmla="*/ 5 h 7"/>
                    <a:gd name="T4" fmla="*/ 8 w 8"/>
                    <a:gd name="T5" fmla="*/ 3 h 7"/>
                    <a:gd name="T6" fmla="*/ 8 w 8"/>
                    <a:gd name="T7" fmla="*/ 2 h 7"/>
                    <a:gd name="T8" fmla="*/ 6 w 8"/>
                    <a:gd name="T9" fmla="*/ 0 h 7"/>
                    <a:gd name="T10" fmla="*/ 4 w 8"/>
                    <a:gd name="T11" fmla="*/ 0 h 7"/>
                    <a:gd name="T12" fmla="*/ 2 w 8"/>
                    <a:gd name="T13" fmla="*/ 0 h 7"/>
                    <a:gd name="T14" fmla="*/ 2 w 8"/>
                    <a:gd name="T15" fmla="*/ 0 h 7"/>
                    <a:gd name="T16" fmla="*/ 0 w 8"/>
                    <a:gd name="T17" fmla="*/ 0 h 7"/>
                    <a:gd name="T18" fmla="*/ 0 w 8"/>
                    <a:gd name="T19" fmla="*/ 2 h 7"/>
                    <a:gd name="T20" fmla="*/ 0 w 8"/>
                    <a:gd name="T21" fmla="*/ 3 h 7"/>
                    <a:gd name="T22" fmla="*/ 0 w 8"/>
                    <a:gd name="T23" fmla="*/ 5 h 7"/>
                    <a:gd name="T24" fmla="*/ 2 w 8"/>
                    <a:gd name="T25" fmla="*/ 7 h 7"/>
                    <a:gd name="T26" fmla="*/ 4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4" y="7"/>
                      </a:moveTo>
                      <a:lnTo>
                        <a:pt x="6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89" name="Oval 257"/>
                <p:cNvSpPr>
                  <a:spLocks noChangeArrowheads="1"/>
                </p:cNvSpPr>
                <p:nvPr/>
              </p:nvSpPr>
              <p:spPr bwMode="auto">
                <a:xfrm rot="1009465">
                  <a:off x="1213" y="2761"/>
                  <a:ext cx="41" cy="4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86690" name="Group 258"/>
            <p:cNvGrpSpPr>
              <a:grpSpLocks/>
            </p:cNvGrpSpPr>
            <p:nvPr/>
          </p:nvGrpSpPr>
          <p:grpSpPr bwMode="auto">
            <a:xfrm>
              <a:off x="4040" y="1214"/>
              <a:ext cx="1415" cy="2140"/>
              <a:chOff x="4142" y="1178"/>
              <a:chExt cx="1313" cy="2111"/>
            </a:xfrm>
          </p:grpSpPr>
          <p:grpSp>
            <p:nvGrpSpPr>
              <p:cNvPr id="786691" name="Group 259"/>
              <p:cNvGrpSpPr>
                <a:grpSpLocks/>
              </p:cNvGrpSpPr>
              <p:nvPr/>
            </p:nvGrpSpPr>
            <p:grpSpPr bwMode="auto">
              <a:xfrm>
                <a:off x="4142" y="1178"/>
                <a:ext cx="1202" cy="2111"/>
                <a:chOff x="4120" y="1134"/>
                <a:chExt cx="1202" cy="2111"/>
              </a:xfrm>
            </p:grpSpPr>
            <p:sp>
              <p:nvSpPr>
                <p:cNvPr id="786692" name="Rectangle 260"/>
                <p:cNvSpPr>
                  <a:spLocks noChangeArrowheads="1"/>
                </p:cNvSpPr>
                <p:nvPr/>
              </p:nvSpPr>
              <p:spPr bwMode="auto">
                <a:xfrm>
                  <a:off x="4120" y="1171"/>
                  <a:ext cx="873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93" name="Rectangle 261"/>
                <p:cNvSpPr>
                  <a:spLocks noChangeArrowheads="1"/>
                </p:cNvSpPr>
                <p:nvPr/>
              </p:nvSpPr>
              <p:spPr bwMode="auto">
                <a:xfrm>
                  <a:off x="4216" y="1267"/>
                  <a:ext cx="873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694" name="Rectangle 262"/>
                <p:cNvSpPr>
                  <a:spLocks noChangeArrowheads="1"/>
                </p:cNvSpPr>
                <p:nvPr/>
              </p:nvSpPr>
              <p:spPr bwMode="auto">
                <a:xfrm>
                  <a:off x="4158" y="2098"/>
                  <a:ext cx="1164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pic>
              <p:nvPicPr>
                <p:cNvPr id="786695" name="Picture 263" descr="E:\volker\MICRO\GSI-Vortrag\mito.t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" y="1684"/>
                  <a:ext cx="933" cy="12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86696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4499" y="2961"/>
                  <a:ext cx="557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/>
                    <a:t>30 </a:t>
                  </a:r>
                  <a:r>
                    <a:rPr lang="de-DE" altLang="de-DE">
                      <a:sym typeface="Symbol" panose="05050102010706020507" pitchFamily="18" charset="2"/>
                    </a:rPr>
                    <a:t>n</a:t>
                  </a:r>
                  <a:r>
                    <a:rPr lang="de-DE" altLang="de-DE"/>
                    <a:t>m</a:t>
                  </a:r>
                </a:p>
              </p:txBody>
            </p:sp>
            <p:sp>
              <p:nvSpPr>
                <p:cNvPr id="786697" name="Rectangle 265"/>
                <p:cNvSpPr>
                  <a:spLocks noChangeArrowheads="1"/>
                </p:cNvSpPr>
                <p:nvPr/>
              </p:nvSpPr>
              <p:spPr bwMode="auto">
                <a:xfrm>
                  <a:off x="4187" y="1134"/>
                  <a:ext cx="972" cy="5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/>
                    <a:t>Chromatin- </a:t>
                  </a:r>
                </a:p>
                <a:p>
                  <a:r>
                    <a:rPr lang="de-DE" altLang="de-DE"/>
                    <a:t>     faser</a:t>
                  </a:r>
                </a:p>
              </p:txBody>
            </p:sp>
          </p:grpSp>
          <p:grpSp>
            <p:nvGrpSpPr>
              <p:cNvPr id="786698" name="Group 266"/>
              <p:cNvGrpSpPr>
                <a:grpSpLocks/>
              </p:cNvGrpSpPr>
              <p:nvPr/>
            </p:nvGrpSpPr>
            <p:grpSpPr bwMode="auto">
              <a:xfrm>
                <a:off x="4212" y="2074"/>
                <a:ext cx="1243" cy="440"/>
                <a:chOff x="4212" y="2074"/>
                <a:chExt cx="1243" cy="440"/>
              </a:xfrm>
            </p:grpSpPr>
            <p:sp>
              <p:nvSpPr>
                <p:cNvPr id="786699" name="Freeform 267"/>
                <p:cNvSpPr>
                  <a:spLocks/>
                </p:cNvSpPr>
                <p:nvPr/>
              </p:nvSpPr>
              <p:spPr bwMode="auto">
                <a:xfrm>
                  <a:off x="4212" y="2263"/>
                  <a:ext cx="1243" cy="175"/>
                </a:xfrm>
                <a:custGeom>
                  <a:avLst/>
                  <a:gdLst>
                    <a:gd name="T0" fmla="*/ 0 w 1051"/>
                    <a:gd name="T1" fmla="*/ 0 h 175"/>
                    <a:gd name="T2" fmla="*/ 226 w 1051"/>
                    <a:gd name="T3" fmla="*/ 36 h 175"/>
                    <a:gd name="T4" fmla="*/ 468 w 1051"/>
                    <a:gd name="T5" fmla="*/ 123 h 175"/>
                    <a:gd name="T6" fmla="*/ 758 w 1051"/>
                    <a:gd name="T7" fmla="*/ 125 h 175"/>
                    <a:gd name="T8" fmla="*/ 1051 w 1051"/>
                    <a:gd name="T9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1" h="175">
                      <a:moveTo>
                        <a:pt x="0" y="0"/>
                      </a:moveTo>
                      <a:lnTo>
                        <a:pt x="226" y="36"/>
                      </a:lnTo>
                      <a:lnTo>
                        <a:pt x="468" y="123"/>
                      </a:lnTo>
                      <a:lnTo>
                        <a:pt x="758" y="125"/>
                      </a:lnTo>
                      <a:lnTo>
                        <a:pt x="1051" y="175"/>
                      </a:ln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0" name="Oval 268"/>
                <p:cNvSpPr>
                  <a:spLocks noChangeArrowheads="1"/>
                </p:cNvSpPr>
                <p:nvPr/>
              </p:nvSpPr>
              <p:spPr bwMode="auto">
                <a:xfrm>
                  <a:off x="4439" y="2265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1" name="Oval 269"/>
                <p:cNvSpPr>
                  <a:spLocks noChangeArrowheads="1"/>
                </p:cNvSpPr>
                <p:nvPr/>
              </p:nvSpPr>
              <p:spPr bwMode="auto">
                <a:xfrm>
                  <a:off x="4389" y="2281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2" name="Oval 270"/>
                <p:cNvSpPr>
                  <a:spLocks noChangeArrowheads="1"/>
                </p:cNvSpPr>
                <p:nvPr/>
              </p:nvSpPr>
              <p:spPr bwMode="auto">
                <a:xfrm>
                  <a:off x="4344" y="2264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3" name="Oval 271"/>
                <p:cNvSpPr>
                  <a:spLocks noChangeArrowheads="1"/>
                </p:cNvSpPr>
                <p:nvPr/>
              </p:nvSpPr>
              <p:spPr bwMode="auto">
                <a:xfrm>
                  <a:off x="4459" y="2334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4" name="Oval 272"/>
                <p:cNvSpPr>
                  <a:spLocks noChangeArrowheads="1"/>
                </p:cNvSpPr>
                <p:nvPr/>
              </p:nvSpPr>
              <p:spPr bwMode="auto">
                <a:xfrm>
                  <a:off x="4499" y="2303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5" name="Oval 273"/>
                <p:cNvSpPr>
                  <a:spLocks noChangeArrowheads="1"/>
                </p:cNvSpPr>
                <p:nvPr/>
              </p:nvSpPr>
              <p:spPr bwMode="auto">
                <a:xfrm>
                  <a:off x="4600" y="2332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6" name="Oval 274"/>
                <p:cNvSpPr>
                  <a:spLocks noChangeArrowheads="1"/>
                </p:cNvSpPr>
                <p:nvPr/>
              </p:nvSpPr>
              <p:spPr bwMode="auto">
                <a:xfrm>
                  <a:off x="5043" y="2377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7" name="Oval 275"/>
                <p:cNvSpPr>
                  <a:spLocks noChangeArrowheads="1"/>
                </p:cNvSpPr>
                <p:nvPr/>
              </p:nvSpPr>
              <p:spPr bwMode="auto">
                <a:xfrm>
                  <a:off x="4839" y="2375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8" name="Oval 276"/>
                <p:cNvSpPr>
                  <a:spLocks noChangeArrowheads="1"/>
                </p:cNvSpPr>
                <p:nvPr/>
              </p:nvSpPr>
              <p:spPr bwMode="auto">
                <a:xfrm>
                  <a:off x="4779" y="2377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09" name="Oval 277"/>
                <p:cNvSpPr>
                  <a:spLocks noChangeArrowheads="1"/>
                </p:cNvSpPr>
                <p:nvPr/>
              </p:nvSpPr>
              <p:spPr bwMode="auto">
                <a:xfrm>
                  <a:off x="5150" y="2395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86710" name="Group 278"/>
                <p:cNvGrpSpPr>
                  <a:grpSpLocks/>
                </p:cNvGrpSpPr>
                <p:nvPr/>
              </p:nvGrpSpPr>
              <p:grpSpPr bwMode="auto">
                <a:xfrm>
                  <a:off x="5232" y="2377"/>
                  <a:ext cx="79" cy="80"/>
                  <a:chOff x="5218" y="2292"/>
                  <a:chExt cx="79" cy="80"/>
                </a:xfrm>
              </p:grpSpPr>
              <p:sp>
                <p:nvSpPr>
                  <p:cNvPr id="786711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2294"/>
                    <a:ext cx="47" cy="47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86712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5250" y="2325"/>
                    <a:ext cx="47" cy="4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8671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5222" y="2292"/>
                    <a:ext cx="47" cy="47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86714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5218" y="2320"/>
                    <a:ext cx="47" cy="47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6715" name="Freeform 283"/>
                <p:cNvSpPr>
                  <a:spLocks/>
                </p:cNvSpPr>
                <p:nvPr/>
              </p:nvSpPr>
              <p:spPr bwMode="auto">
                <a:xfrm>
                  <a:off x="4872" y="2081"/>
                  <a:ext cx="116" cy="300"/>
                </a:xfrm>
                <a:custGeom>
                  <a:avLst/>
                  <a:gdLst>
                    <a:gd name="T0" fmla="*/ 65 w 116"/>
                    <a:gd name="T1" fmla="*/ 300 h 300"/>
                    <a:gd name="T2" fmla="*/ 95 w 116"/>
                    <a:gd name="T3" fmla="*/ 206 h 300"/>
                    <a:gd name="T4" fmla="*/ 116 w 116"/>
                    <a:gd name="T5" fmla="*/ 74 h 300"/>
                    <a:gd name="T6" fmla="*/ 70 w 116"/>
                    <a:gd name="T7" fmla="*/ 29 h 300"/>
                    <a:gd name="T8" fmla="*/ 35 w 116"/>
                    <a:gd name="T9" fmla="*/ 0 h 300"/>
                    <a:gd name="T10" fmla="*/ 0 w 116"/>
                    <a:gd name="T11" fmla="*/ 11 h 300"/>
                    <a:gd name="T12" fmla="*/ 26 w 116"/>
                    <a:gd name="T13" fmla="*/ 33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300">
                      <a:moveTo>
                        <a:pt x="65" y="300"/>
                      </a:moveTo>
                      <a:lnTo>
                        <a:pt x="95" y="206"/>
                      </a:lnTo>
                      <a:lnTo>
                        <a:pt x="116" y="74"/>
                      </a:lnTo>
                      <a:lnTo>
                        <a:pt x="70" y="29"/>
                      </a:lnTo>
                      <a:lnTo>
                        <a:pt x="35" y="0"/>
                      </a:lnTo>
                      <a:lnTo>
                        <a:pt x="0" y="11"/>
                      </a:lnTo>
                      <a:lnTo>
                        <a:pt x="26" y="3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16" name="Freeform 284"/>
                <p:cNvSpPr>
                  <a:spLocks/>
                </p:cNvSpPr>
                <p:nvPr/>
              </p:nvSpPr>
              <p:spPr bwMode="auto">
                <a:xfrm>
                  <a:off x="4627" y="2378"/>
                  <a:ext cx="127" cy="128"/>
                </a:xfrm>
                <a:custGeom>
                  <a:avLst/>
                  <a:gdLst>
                    <a:gd name="T0" fmla="*/ 97 w 127"/>
                    <a:gd name="T1" fmla="*/ 0 h 128"/>
                    <a:gd name="T2" fmla="*/ 127 w 127"/>
                    <a:gd name="T3" fmla="*/ 59 h 128"/>
                    <a:gd name="T4" fmla="*/ 125 w 127"/>
                    <a:gd name="T5" fmla="*/ 118 h 128"/>
                    <a:gd name="T6" fmla="*/ 76 w 127"/>
                    <a:gd name="T7" fmla="*/ 128 h 128"/>
                    <a:gd name="T8" fmla="*/ 25 w 127"/>
                    <a:gd name="T9" fmla="*/ 99 h 128"/>
                    <a:gd name="T10" fmla="*/ 11 w 127"/>
                    <a:gd name="T11" fmla="*/ 119 h 128"/>
                    <a:gd name="T12" fmla="*/ 0 w 127"/>
                    <a:gd name="T13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128">
                      <a:moveTo>
                        <a:pt x="97" y="0"/>
                      </a:moveTo>
                      <a:lnTo>
                        <a:pt x="127" y="59"/>
                      </a:lnTo>
                      <a:lnTo>
                        <a:pt x="125" y="118"/>
                      </a:lnTo>
                      <a:lnTo>
                        <a:pt x="76" y="128"/>
                      </a:lnTo>
                      <a:lnTo>
                        <a:pt x="25" y="99"/>
                      </a:lnTo>
                      <a:lnTo>
                        <a:pt x="11" y="119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17" name="Oval 285"/>
                <p:cNvSpPr>
                  <a:spLocks noChangeArrowheads="1"/>
                </p:cNvSpPr>
                <p:nvPr/>
              </p:nvSpPr>
              <p:spPr bwMode="auto">
                <a:xfrm>
                  <a:off x="4927" y="2371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18" name="Oval 286"/>
                <p:cNvSpPr>
                  <a:spLocks noChangeArrowheads="1"/>
                </p:cNvSpPr>
                <p:nvPr/>
              </p:nvSpPr>
              <p:spPr bwMode="auto">
                <a:xfrm>
                  <a:off x="4957" y="2279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19" name="Oval 287"/>
                <p:cNvSpPr>
                  <a:spLocks noChangeArrowheads="1"/>
                </p:cNvSpPr>
                <p:nvPr/>
              </p:nvSpPr>
              <p:spPr bwMode="auto">
                <a:xfrm>
                  <a:off x="4978" y="2142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0" name="Oval 288"/>
                <p:cNvSpPr>
                  <a:spLocks noChangeArrowheads="1"/>
                </p:cNvSpPr>
                <p:nvPr/>
              </p:nvSpPr>
              <p:spPr bwMode="auto">
                <a:xfrm>
                  <a:off x="4932" y="2100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1" name="Oval 289"/>
                <p:cNvSpPr>
                  <a:spLocks noChangeArrowheads="1"/>
                </p:cNvSpPr>
                <p:nvPr/>
              </p:nvSpPr>
              <p:spPr bwMode="auto">
                <a:xfrm>
                  <a:off x="4895" y="2074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2" name="Oval 290"/>
                <p:cNvSpPr>
                  <a:spLocks noChangeArrowheads="1"/>
                </p:cNvSpPr>
                <p:nvPr/>
              </p:nvSpPr>
              <p:spPr bwMode="auto">
                <a:xfrm>
                  <a:off x="4860" y="2080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3" name="Oval 291"/>
                <p:cNvSpPr>
                  <a:spLocks noChangeArrowheads="1"/>
                </p:cNvSpPr>
                <p:nvPr/>
              </p:nvSpPr>
              <p:spPr bwMode="auto">
                <a:xfrm>
                  <a:off x="4885" y="2102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4" name="Oval 292"/>
                <p:cNvSpPr>
                  <a:spLocks noChangeArrowheads="1"/>
                </p:cNvSpPr>
                <p:nvPr/>
              </p:nvSpPr>
              <p:spPr bwMode="auto">
                <a:xfrm>
                  <a:off x="4716" y="2371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5" name="Oval 293"/>
                <p:cNvSpPr>
                  <a:spLocks noChangeArrowheads="1"/>
                </p:cNvSpPr>
                <p:nvPr/>
              </p:nvSpPr>
              <p:spPr bwMode="auto">
                <a:xfrm>
                  <a:off x="4744" y="2425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6" name="Oval 294"/>
                <p:cNvSpPr>
                  <a:spLocks noChangeArrowheads="1"/>
                </p:cNvSpPr>
                <p:nvPr/>
              </p:nvSpPr>
              <p:spPr bwMode="auto">
                <a:xfrm>
                  <a:off x="4742" y="2489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7" name="Oval 295"/>
                <p:cNvSpPr>
                  <a:spLocks noChangeArrowheads="1"/>
                </p:cNvSpPr>
                <p:nvPr/>
              </p:nvSpPr>
              <p:spPr bwMode="auto">
                <a:xfrm>
                  <a:off x="4694" y="2496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8" name="Oval 296"/>
                <p:cNvSpPr>
                  <a:spLocks noChangeArrowheads="1"/>
                </p:cNvSpPr>
                <p:nvPr/>
              </p:nvSpPr>
              <p:spPr bwMode="auto">
                <a:xfrm>
                  <a:off x="4630" y="2486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29" name="Oval 297"/>
                <p:cNvSpPr>
                  <a:spLocks noChangeArrowheads="1"/>
                </p:cNvSpPr>
                <p:nvPr/>
              </p:nvSpPr>
              <p:spPr bwMode="auto">
                <a:xfrm>
                  <a:off x="4643" y="2468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6730" name="Oval 298"/>
                <p:cNvSpPr>
                  <a:spLocks noChangeArrowheads="1"/>
                </p:cNvSpPr>
                <p:nvPr/>
              </p:nvSpPr>
              <p:spPr bwMode="auto">
                <a:xfrm>
                  <a:off x="4619" y="2468"/>
                  <a:ext cx="18" cy="1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86731" name="Group 299"/>
            <p:cNvGrpSpPr>
              <a:grpSpLocks/>
            </p:cNvGrpSpPr>
            <p:nvPr/>
          </p:nvGrpSpPr>
          <p:grpSpPr bwMode="auto">
            <a:xfrm>
              <a:off x="459" y="1043"/>
              <a:ext cx="1377" cy="439"/>
              <a:chOff x="459" y="1043"/>
              <a:chExt cx="1377" cy="439"/>
            </a:xfrm>
          </p:grpSpPr>
          <p:sp>
            <p:nvSpPr>
              <p:cNvPr id="786732" name="Freeform 300"/>
              <p:cNvSpPr>
                <a:spLocks/>
              </p:cNvSpPr>
              <p:nvPr/>
            </p:nvSpPr>
            <p:spPr bwMode="auto">
              <a:xfrm rot="-2502929">
                <a:off x="459" y="1319"/>
                <a:ext cx="1377" cy="163"/>
              </a:xfrm>
              <a:custGeom>
                <a:avLst/>
                <a:gdLst>
                  <a:gd name="T0" fmla="*/ 0 w 1219"/>
                  <a:gd name="T1" fmla="*/ 0 h 163"/>
                  <a:gd name="T2" fmla="*/ 230 w 1219"/>
                  <a:gd name="T3" fmla="*/ 115 h 163"/>
                  <a:gd name="T4" fmla="*/ 470 w 1219"/>
                  <a:gd name="T5" fmla="*/ 135 h 163"/>
                  <a:gd name="T6" fmla="*/ 787 w 1219"/>
                  <a:gd name="T7" fmla="*/ 87 h 163"/>
                  <a:gd name="T8" fmla="*/ 1219 w 1219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9" h="163">
                    <a:moveTo>
                      <a:pt x="0" y="0"/>
                    </a:moveTo>
                    <a:lnTo>
                      <a:pt x="230" y="115"/>
                    </a:lnTo>
                    <a:lnTo>
                      <a:pt x="470" y="135"/>
                    </a:lnTo>
                    <a:lnTo>
                      <a:pt x="787" y="87"/>
                    </a:lnTo>
                    <a:lnTo>
                      <a:pt x="1219" y="163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86733" name="Group 301"/>
              <p:cNvGrpSpPr>
                <a:grpSpLocks/>
              </p:cNvGrpSpPr>
              <p:nvPr/>
            </p:nvGrpSpPr>
            <p:grpSpPr bwMode="auto">
              <a:xfrm>
                <a:off x="1509" y="1043"/>
                <a:ext cx="131" cy="145"/>
                <a:chOff x="1999" y="2018"/>
                <a:chExt cx="131" cy="145"/>
              </a:xfrm>
            </p:grpSpPr>
            <p:sp>
              <p:nvSpPr>
                <p:cNvPr id="786734" name="Oval 302"/>
                <p:cNvSpPr>
                  <a:spLocks noChangeArrowheads="1"/>
                </p:cNvSpPr>
                <p:nvPr/>
              </p:nvSpPr>
              <p:spPr bwMode="auto">
                <a:xfrm rot="1009465">
                  <a:off x="2054" y="2018"/>
                  <a:ext cx="69" cy="7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735" name="Oval 303"/>
                <p:cNvSpPr>
                  <a:spLocks noChangeArrowheads="1"/>
                </p:cNvSpPr>
                <p:nvPr/>
              </p:nvSpPr>
              <p:spPr bwMode="auto">
                <a:xfrm rot="1009465">
                  <a:off x="2062" y="2079"/>
                  <a:ext cx="68" cy="8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736" name="Oval 304"/>
                <p:cNvSpPr>
                  <a:spLocks noChangeArrowheads="1"/>
                </p:cNvSpPr>
                <p:nvPr/>
              </p:nvSpPr>
              <p:spPr bwMode="auto">
                <a:xfrm rot="1009465">
                  <a:off x="1999" y="2035"/>
                  <a:ext cx="68" cy="7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6737" name="Oval 305"/>
                <p:cNvSpPr>
                  <a:spLocks noChangeArrowheads="1"/>
                </p:cNvSpPr>
                <p:nvPr/>
              </p:nvSpPr>
              <p:spPr bwMode="auto">
                <a:xfrm rot="1009465">
                  <a:off x="2005" y="2080"/>
                  <a:ext cx="68" cy="8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86738" name="Group 306"/>
            <p:cNvGrpSpPr>
              <a:grpSpLocks/>
            </p:cNvGrpSpPr>
            <p:nvPr/>
          </p:nvGrpSpPr>
          <p:grpSpPr bwMode="auto">
            <a:xfrm>
              <a:off x="2386" y="903"/>
              <a:ext cx="1065" cy="1257"/>
              <a:chOff x="2386" y="793"/>
              <a:chExt cx="1065" cy="1257"/>
            </a:xfrm>
          </p:grpSpPr>
          <p:sp>
            <p:nvSpPr>
              <p:cNvPr id="786739" name="Rectangle 307"/>
              <p:cNvSpPr>
                <a:spLocks noChangeArrowheads="1"/>
              </p:cNvSpPr>
              <p:nvPr/>
            </p:nvSpPr>
            <p:spPr bwMode="auto">
              <a:xfrm>
                <a:off x="2386" y="793"/>
                <a:ext cx="10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/>
                  <a:t>Chromosom</a:t>
                </a:r>
              </a:p>
            </p:txBody>
          </p:sp>
          <p:grpSp>
            <p:nvGrpSpPr>
              <p:cNvPr id="786740" name="Group 308"/>
              <p:cNvGrpSpPr>
                <a:grpSpLocks/>
              </p:cNvGrpSpPr>
              <p:nvPr/>
            </p:nvGrpSpPr>
            <p:grpSpPr bwMode="auto">
              <a:xfrm>
                <a:off x="2483" y="1066"/>
                <a:ext cx="929" cy="984"/>
                <a:chOff x="2483" y="1066"/>
                <a:chExt cx="929" cy="984"/>
              </a:xfrm>
            </p:grpSpPr>
            <p:sp>
              <p:nvSpPr>
                <p:cNvPr id="786741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2596" y="1127"/>
                  <a:ext cx="7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de-DE" altLang="de-DE"/>
                </a:p>
              </p:txBody>
            </p:sp>
            <p:pic>
              <p:nvPicPr>
                <p:cNvPr id="786742" name="Picture 310" descr="E:\volker\MICRO\GSI-Vortrag\chro_som.ti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7" y="1066"/>
                  <a:ext cx="710" cy="9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86743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2892" y="1762"/>
                  <a:ext cx="52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>
                      <a:solidFill>
                        <a:schemeClr val="accent2"/>
                      </a:solidFill>
                    </a:rPr>
                    <a:t>1 </a:t>
                  </a:r>
                  <a:r>
                    <a:rPr lang="de-DE" altLang="de-DE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</a:t>
                  </a:r>
                  <a:r>
                    <a:rPr lang="de-DE" altLang="de-DE">
                      <a:solidFill>
                        <a:schemeClr val="accent2"/>
                      </a:solidFill>
                    </a:rPr>
                    <a:t>m</a:t>
                  </a:r>
                  <a:endParaRPr lang="de-DE" altLang="de-DE"/>
                </a:p>
              </p:txBody>
            </p:sp>
            <p:sp>
              <p:nvSpPr>
                <p:cNvPr id="786744" name="Freeform 312"/>
                <p:cNvSpPr>
                  <a:spLocks/>
                </p:cNvSpPr>
                <p:nvPr/>
              </p:nvSpPr>
              <p:spPr bwMode="auto">
                <a:xfrm rot="-20911586">
                  <a:off x="2483" y="1482"/>
                  <a:ext cx="840" cy="55"/>
                </a:xfrm>
                <a:custGeom>
                  <a:avLst/>
                  <a:gdLst>
                    <a:gd name="T0" fmla="*/ 0 w 1219"/>
                    <a:gd name="T1" fmla="*/ 0 h 163"/>
                    <a:gd name="T2" fmla="*/ 230 w 1219"/>
                    <a:gd name="T3" fmla="*/ 115 h 163"/>
                    <a:gd name="T4" fmla="*/ 470 w 1219"/>
                    <a:gd name="T5" fmla="*/ 135 h 163"/>
                    <a:gd name="T6" fmla="*/ 787 w 1219"/>
                    <a:gd name="T7" fmla="*/ 87 h 163"/>
                    <a:gd name="T8" fmla="*/ 1219 w 1219"/>
                    <a:gd name="T9" fmla="*/ 163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9" h="163">
                      <a:moveTo>
                        <a:pt x="0" y="0"/>
                      </a:moveTo>
                      <a:lnTo>
                        <a:pt x="230" y="115"/>
                      </a:lnTo>
                      <a:lnTo>
                        <a:pt x="470" y="135"/>
                      </a:lnTo>
                      <a:lnTo>
                        <a:pt x="787" y="87"/>
                      </a:lnTo>
                      <a:lnTo>
                        <a:pt x="1219" y="163"/>
                      </a:lnTo>
                    </a:path>
                  </a:pathLst>
                </a:custGeom>
                <a:noFill/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86745" name="Group 313"/>
                <p:cNvGrpSpPr>
                  <a:grpSpLocks/>
                </p:cNvGrpSpPr>
                <p:nvPr/>
              </p:nvGrpSpPr>
              <p:grpSpPr bwMode="auto">
                <a:xfrm rot="-18408658">
                  <a:off x="3057" y="1502"/>
                  <a:ext cx="131" cy="145"/>
                  <a:chOff x="1999" y="2018"/>
                  <a:chExt cx="131" cy="145"/>
                </a:xfrm>
              </p:grpSpPr>
              <p:sp>
                <p:nvSpPr>
                  <p:cNvPr id="786746" name="Oval 314"/>
                  <p:cNvSpPr>
                    <a:spLocks noChangeArrowheads="1"/>
                  </p:cNvSpPr>
                  <p:nvPr/>
                </p:nvSpPr>
                <p:spPr bwMode="auto">
                  <a:xfrm rot="1009465">
                    <a:off x="2054" y="2018"/>
                    <a:ext cx="69" cy="79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6747" name="Oval 315"/>
                  <p:cNvSpPr>
                    <a:spLocks noChangeArrowheads="1"/>
                  </p:cNvSpPr>
                  <p:nvPr/>
                </p:nvSpPr>
                <p:spPr bwMode="auto">
                  <a:xfrm rot="1009465">
                    <a:off x="2062" y="2079"/>
                    <a:ext cx="68" cy="81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6748" name="Oval 316"/>
                  <p:cNvSpPr>
                    <a:spLocks noChangeArrowheads="1"/>
                  </p:cNvSpPr>
                  <p:nvPr/>
                </p:nvSpPr>
                <p:spPr bwMode="auto">
                  <a:xfrm rot="1009465">
                    <a:off x="1999" y="2035"/>
                    <a:ext cx="68" cy="7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6749" name="Oval 317"/>
                  <p:cNvSpPr>
                    <a:spLocks noChangeArrowheads="1"/>
                  </p:cNvSpPr>
                  <p:nvPr/>
                </p:nvSpPr>
                <p:spPr bwMode="auto">
                  <a:xfrm rot="1009465">
                    <a:off x="2005" y="2080"/>
                    <a:ext cx="68" cy="83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786750" name="Freeform 318"/>
            <p:cNvSpPr>
              <a:spLocks/>
            </p:cNvSpPr>
            <p:nvPr/>
          </p:nvSpPr>
          <p:spPr bwMode="auto">
            <a:xfrm rot="1009465">
              <a:off x="3231" y="3276"/>
              <a:ext cx="3" cy="4"/>
            </a:xfrm>
            <a:custGeom>
              <a:avLst/>
              <a:gdLst>
                <a:gd name="T0" fmla="*/ 6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0 h 8"/>
                <a:gd name="T14" fmla="*/ 0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751" name="Rectangle 319"/>
            <p:cNvSpPr>
              <a:spLocks noChangeArrowheads="1"/>
            </p:cNvSpPr>
            <p:nvPr/>
          </p:nvSpPr>
          <p:spPr bwMode="auto">
            <a:xfrm>
              <a:off x="2195" y="2376"/>
              <a:ext cx="10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Nukleosom</a:t>
              </a:r>
            </a:p>
          </p:txBody>
        </p:sp>
        <p:sp>
          <p:nvSpPr>
            <p:cNvPr id="786752" name="Rectangle 320"/>
            <p:cNvSpPr>
              <a:spLocks noChangeArrowheads="1"/>
            </p:cNvSpPr>
            <p:nvPr/>
          </p:nvSpPr>
          <p:spPr bwMode="auto">
            <a:xfrm rot="2488716">
              <a:off x="2644" y="2883"/>
              <a:ext cx="666" cy="318"/>
            </a:xfrm>
            <a:prstGeom prst="rect">
              <a:avLst/>
            </a:prstGeom>
            <a:solidFill>
              <a:srgbClr val="AF3E2B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53" name="Oval 321"/>
            <p:cNvSpPr>
              <a:spLocks noChangeArrowheads="1"/>
            </p:cNvSpPr>
            <p:nvPr/>
          </p:nvSpPr>
          <p:spPr bwMode="auto">
            <a:xfrm rot="2488716">
              <a:off x="2753" y="2777"/>
              <a:ext cx="665" cy="288"/>
            </a:xfrm>
            <a:prstGeom prst="ellipse">
              <a:avLst/>
            </a:prstGeom>
            <a:gradFill rotWithShape="0">
              <a:gsLst>
                <a:gs pos="0">
                  <a:srgbClr val="AF3E2B">
                    <a:gamma/>
                    <a:tint val="29804"/>
                    <a:invGamma/>
                  </a:srgbClr>
                </a:gs>
                <a:gs pos="100000">
                  <a:srgbClr val="AF3E2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54" name="Oval 322"/>
            <p:cNvSpPr>
              <a:spLocks noChangeArrowheads="1"/>
            </p:cNvSpPr>
            <p:nvPr/>
          </p:nvSpPr>
          <p:spPr bwMode="auto">
            <a:xfrm rot="2488716">
              <a:off x="2535" y="3017"/>
              <a:ext cx="666" cy="288"/>
            </a:xfrm>
            <a:prstGeom prst="ellipse">
              <a:avLst/>
            </a:prstGeom>
            <a:solidFill>
              <a:srgbClr val="AF3E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55" name="Freeform 323"/>
            <p:cNvSpPr>
              <a:spLocks/>
            </p:cNvSpPr>
            <p:nvPr/>
          </p:nvSpPr>
          <p:spPr bwMode="auto">
            <a:xfrm rot="2488716">
              <a:off x="2848" y="2827"/>
              <a:ext cx="589" cy="285"/>
            </a:xfrm>
            <a:custGeom>
              <a:avLst/>
              <a:gdLst>
                <a:gd name="T0" fmla="*/ 497 w 530"/>
                <a:gd name="T1" fmla="*/ 353 h 495"/>
                <a:gd name="T2" fmla="*/ 513 w 530"/>
                <a:gd name="T3" fmla="*/ 365 h 495"/>
                <a:gd name="T4" fmla="*/ 525 w 530"/>
                <a:gd name="T5" fmla="*/ 413 h 495"/>
                <a:gd name="T6" fmla="*/ 480 w 530"/>
                <a:gd name="T7" fmla="*/ 463 h 495"/>
                <a:gd name="T8" fmla="*/ 369 w 530"/>
                <a:gd name="T9" fmla="*/ 490 h 495"/>
                <a:gd name="T10" fmla="*/ 201 w 530"/>
                <a:gd name="T11" fmla="*/ 480 h 495"/>
                <a:gd name="T12" fmla="*/ 79 w 530"/>
                <a:gd name="T13" fmla="*/ 401 h 495"/>
                <a:gd name="T14" fmla="*/ 12 w 530"/>
                <a:gd name="T15" fmla="*/ 94 h 495"/>
                <a:gd name="T16" fmla="*/ 5 w 530"/>
                <a:gd name="T1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495">
                  <a:moveTo>
                    <a:pt x="497" y="353"/>
                  </a:moveTo>
                  <a:cubicBezTo>
                    <a:pt x="502" y="354"/>
                    <a:pt x="508" y="355"/>
                    <a:pt x="513" y="365"/>
                  </a:cubicBezTo>
                  <a:cubicBezTo>
                    <a:pt x="518" y="375"/>
                    <a:pt x="530" y="397"/>
                    <a:pt x="525" y="413"/>
                  </a:cubicBezTo>
                  <a:cubicBezTo>
                    <a:pt x="520" y="429"/>
                    <a:pt x="506" y="450"/>
                    <a:pt x="480" y="463"/>
                  </a:cubicBezTo>
                  <a:cubicBezTo>
                    <a:pt x="454" y="476"/>
                    <a:pt x="415" y="487"/>
                    <a:pt x="369" y="490"/>
                  </a:cubicBezTo>
                  <a:cubicBezTo>
                    <a:pt x="323" y="493"/>
                    <a:pt x="249" y="495"/>
                    <a:pt x="201" y="480"/>
                  </a:cubicBezTo>
                  <a:cubicBezTo>
                    <a:pt x="153" y="465"/>
                    <a:pt x="110" y="465"/>
                    <a:pt x="79" y="401"/>
                  </a:cubicBezTo>
                  <a:cubicBezTo>
                    <a:pt x="48" y="337"/>
                    <a:pt x="24" y="161"/>
                    <a:pt x="12" y="94"/>
                  </a:cubicBezTo>
                  <a:cubicBezTo>
                    <a:pt x="0" y="27"/>
                    <a:pt x="2" y="13"/>
                    <a:pt x="5" y="0"/>
                  </a:cubicBezTo>
                </a:path>
              </a:pathLst>
            </a:custGeom>
            <a:noFill/>
            <a:ln w="101600" cap="flat" cmpd="sng">
              <a:pattFill prst="pct75">
                <a:fgClr>
                  <a:srgbClr val="99CC00"/>
                </a:fgClr>
                <a:bgClr>
                  <a:srgbClr val="FFFFFF"/>
                </a:bgClr>
              </a:patt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56" name="Freeform 324"/>
            <p:cNvSpPr>
              <a:spLocks/>
            </p:cNvSpPr>
            <p:nvPr/>
          </p:nvSpPr>
          <p:spPr bwMode="auto">
            <a:xfrm rot="2488716">
              <a:off x="2451" y="2961"/>
              <a:ext cx="464" cy="438"/>
            </a:xfrm>
            <a:custGeom>
              <a:avLst/>
              <a:gdLst>
                <a:gd name="T0" fmla="*/ 422 w 422"/>
                <a:gd name="T1" fmla="*/ 406 h 406"/>
                <a:gd name="T2" fmla="*/ 353 w 422"/>
                <a:gd name="T3" fmla="*/ 262 h 406"/>
                <a:gd name="T4" fmla="*/ 199 w 422"/>
                <a:gd name="T5" fmla="*/ 178 h 406"/>
                <a:gd name="T6" fmla="*/ 91 w 422"/>
                <a:gd name="T7" fmla="*/ 132 h 406"/>
                <a:gd name="T8" fmla="*/ 14 w 422"/>
                <a:gd name="T9" fmla="*/ 63 h 406"/>
                <a:gd name="T10" fmla="*/ 5 w 422"/>
                <a:gd name="T11" fmla="*/ 15 h 406"/>
                <a:gd name="T12" fmla="*/ 22 w 422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06">
                  <a:moveTo>
                    <a:pt x="422" y="406"/>
                  </a:moveTo>
                  <a:cubicBezTo>
                    <a:pt x="406" y="353"/>
                    <a:pt x="390" y="300"/>
                    <a:pt x="353" y="262"/>
                  </a:cubicBezTo>
                  <a:cubicBezTo>
                    <a:pt x="316" y="224"/>
                    <a:pt x="243" y="200"/>
                    <a:pt x="199" y="178"/>
                  </a:cubicBezTo>
                  <a:cubicBezTo>
                    <a:pt x="155" y="156"/>
                    <a:pt x="122" y="151"/>
                    <a:pt x="91" y="132"/>
                  </a:cubicBezTo>
                  <a:cubicBezTo>
                    <a:pt x="60" y="113"/>
                    <a:pt x="28" y="82"/>
                    <a:pt x="14" y="63"/>
                  </a:cubicBezTo>
                  <a:cubicBezTo>
                    <a:pt x="0" y="44"/>
                    <a:pt x="4" y="25"/>
                    <a:pt x="5" y="15"/>
                  </a:cubicBezTo>
                  <a:cubicBezTo>
                    <a:pt x="6" y="5"/>
                    <a:pt x="14" y="2"/>
                    <a:pt x="22" y="0"/>
                  </a:cubicBezTo>
                </a:path>
              </a:pathLst>
            </a:custGeom>
            <a:noFill/>
            <a:ln w="101600" cap="flat" cmpd="sng">
              <a:pattFill prst="pct80">
                <a:fgClr>
                  <a:srgbClr val="99CC00"/>
                </a:fgClr>
                <a:bgClr>
                  <a:srgbClr val="FFFFFF"/>
                </a:bgClr>
              </a:patt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57" name="Freeform 325"/>
            <p:cNvSpPr>
              <a:spLocks/>
            </p:cNvSpPr>
            <p:nvPr/>
          </p:nvSpPr>
          <p:spPr bwMode="auto">
            <a:xfrm rot="2488716">
              <a:off x="2572" y="2941"/>
              <a:ext cx="767" cy="259"/>
            </a:xfrm>
            <a:custGeom>
              <a:avLst/>
              <a:gdLst>
                <a:gd name="T0" fmla="*/ 648 w 697"/>
                <a:gd name="T1" fmla="*/ 122 h 240"/>
                <a:gd name="T2" fmla="*/ 665 w 697"/>
                <a:gd name="T3" fmla="*/ 120 h 240"/>
                <a:gd name="T4" fmla="*/ 689 w 697"/>
                <a:gd name="T5" fmla="*/ 156 h 240"/>
                <a:gd name="T6" fmla="*/ 691 w 697"/>
                <a:gd name="T7" fmla="*/ 204 h 240"/>
                <a:gd name="T8" fmla="*/ 650 w 697"/>
                <a:gd name="T9" fmla="*/ 235 h 240"/>
                <a:gd name="T10" fmla="*/ 566 w 697"/>
                <a:gd name="T11" fmla="*/ 237 h 240"/>
                <a:gd name="T12" fmla="*/ 456 w 697"/>
                <a:gd name="T13" fmla="*/ 221 h 240"/>
                <a:gd name="T14" fmla="*/ 252 w 697"/>
                <a:gd name="T15" fmla="*/ 168 h 240"/>
                <a:gd name="T16" fmla="*/ 74 w 697"/>
                <a:gd name="T17" fmla="*/ 103 h 240"/>
                <a:gd name="T18" fmla="*/ 9 w 697"/>
                <a:gd name="T19" fmla="*/ 50 h 240"/>
                <a:gd name="T20" fmla="*/ 17 w 697"/>
                <a:gd name="T21" fmla="*/ 9 h 240"/>
                <a:gd name="T22" fmla="*/ 41 w 697"/>
                <a:gd name="T2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7" h="240">
                  <a:moveTo>
                    <a:pt x="648" y="122"/>
                  </a:moveTo>
                  <a:cubicBezTo>
                    <a:pt x="653" y="118"/>
                    <a:pt x="658" y="114"/>
                    <a:pt x="665" y="120"/>
                  </a:cubicBezTo>
                  <a:cubicBezTo>
                    <a:pt x="672" y="126"/>
                    <a:pt x="685" y="142"/>
                    <a:pt x="689" y="156"/>
                  </a:cubicBezTo>
                  <a:cubicBezTo>
                    <a:pt x="693" y="170"/>
                    <a:pt x="697" y="191"/>
                    <a:pt x="691" y="204"/>
                  </a:cubicBezTo>
                  <a:cubicBezTo>
                    <a:pt x="685" y="217"/>
                    <a:pt x="671" y="230"/>
                    <a:pt x="650" y="235"/>
                  </a:cubicBezTo>
                  <a:cubicBezTo>
                    <a:pt x="629" y="240"/>
                    <a:pt x="598" y="239"/>
                    <a:pt x="566" y="237"/>
                  </a:cubicBezTo>
                  <a:cubicBezTo>
                    <a:pt x="534" y="235"/>
                    <a:pt x="508" y="232"/>
                    <a:pt x="456" y="221"/>
                  </a:cubicBezTo>
                  <a:cubicBezTo>
                    <a:pt x="404" y="210"/>
                    <a:pt x="316" y="188"/>
                    <a:pt x="252" y="168"/>
                  </a:cubicBezTo>
                  <a:cubicBezTo>
                    <a:pt x="188" y="148"/>
                    <a:pt x="115" y="123"/>
                    <a:pt x="74" y="103"/>
                  </a:cubicBezTo>
                  <a:cubicBezTo>
                    <a:pt x="33" y="83"/>
                    <a:pt x="18" y="66"/>
                    <a:pt x="9" y="50"/>
                  </a:cubicBezTo>
                  <a:cubicBezTo>
                    <a:pt x="0" y="34"/>
                    <a:pt x="12" y="17"/>
                    <a:pt x="17" y="9"/>
                  </a:cubicBezTo>
                  <a:cubicBezTo>
                    <a:pt x="22" y="1"/>
                    <a:pt x="31" y="0"/>
                    <a:pt x="41" y="0"/>
                  </a:cubicBezTo>
                </a:path>
              </a:pathLst>
            </a:custGeom>
            <a:noFill/>
            <a:ln w="101600" cap="flat" cmpd="sng">
              <a:pattFill prst="pct75">
                <a:fgClr>
                  <a:srgbClr val="99CC00"/>
                </a:fgClr>
                <a:bgClr>
                  <a:srgbClr val="FFFFFF"/>
                </a:bgClr>
              </a:patt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58" name="Rectangle 326"/>
            <p:cNvSpPr>
              <a:spLocks noChangeArrowheads="1"/>
            </p:cNvSpPr>
            <p:nvPr/>
          </p:nvSpPr>
          <p:spPr bwMode="auto">
            <a:xfrm>
              <a:off x="2746" y="3470"/>
              <a:ext cx="6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/>
                <a:t>10 </a:t>
              </a:r>
              <a:r>
                <a:rPr lang="de-DE" altLang="de-DE">
                  <a:sym typeface="Symbol" panose="05050102010706020507" pitchFamily="18" charset="2"/>
                </a:rPr>
                <a:t>n</a:t>
              </a:r>
              <a:r>
                <a:rPr lang="de-DE" altLang="de-DE"/>
                <a:t>m</a:t>
              </a:r>
            </a:p>
          </p:txBody>
        </p:sp>
        <p:sp>
          <p:nvSpPr>
            <p:cNvPr id="786759" name="Freeform 327"/>
            <p:cNvSpPr>
              <a:spLocks/>
            </p:cNvSpPr>
            <p:nvPr/>
          </p:nvSpPr>
          <p:spPr bwMode="auto">
            <a:xfrm rot="1009465">
              <a:off x="3156" y="3329"/>
              <a:ext cx="3" cy="2"/>
            </a:xfrm>
            <a:custGeom>
              <a:avLst/>
              <a:gdLst>
                <a:gd name="T0" fmla="*/ 6 w 8"/>
                <a:gd name="T1" fmla="*/ 7 h 7"/>
                <a:gd name="T2" fmla="*/ 8 w 8"/>
                <a:gd name="T3" fmla="*/ 5 h 7"/>
                <a:gd name="T4" fmla="*/ 8 w 8"/>
                <a:gd name="T5" fmla="*/ 3 h 7"/>
                <a:gd name="T6" fmla="*/ 6 w 8"/>
                <a:gd name="T7" fmla="*/ 2 h 7"/>
                <a:gd name="T8" fmla="*/ 4 w 8"/>
                <a:gd name="T9" fmla="*/ 0 h 7"/>
                <a:gd name="T10" fmla="*/ 2 w 8"/>
                <a:gd name="T11" fmla="*/ 0 h 7"/>
                <a:gd name="T12" fmla="*/ 0 w 8"/>
                <a:gd name="T13" fmla="*/ 2 h 7"/>
                <a:gd name="T14" fmla="*/ 0 w 8"/>
                <a:gd name="T15" fmla="*/ 2 h 7"/>
                <a:gd name="T16" fmla="*/ 0 w 8"/>
                <a:gd name="T17" fmla="*/ 3 h 7"/>
                <a:gd name="T18" fmla="*/ 0 w 8"/>
                <a:gd name="T19" fmla="*/ 5 h 7"/>
                <a:gd name="T20" fmla="*/ 0 w 8"/>
                <a:gd name="T21" fmla="*/ 7 h 7"/>
                <a:gd name="T22" fmla="*/ 2 w 8"/>
                <a:gd name="T23" fmla="*/ 7 h 7"/>
                <a:gd name="T24" fmla="*/ 4 w 8"/>
                <a:gd name="T25" fmla="*/ 7 h 7"/>
                <a:gd name="T26" fmla="*/ 6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0" name="Freeform 328"/>
            <p:cNvSpPr>
              <a:spLocks/>
            </p:cNvSpPr>
            <p:nvPr/>
          </p:nvSpPr>
          <p:spPr bwMode="auto">
            <a:xfrm rot="1009465">
              <a:off x="3151" y="3331"/>
              <a:ext cx="2" cy="1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6 h 8"/>
                <a:gd name="T4" fmla="*/ 7 w 7"/>
                <a:gd name="T5" fmla="*/ 4 h 8"/>
                <a:gd name="T6" fmla="*/ 7 w 7"/>
                <a:gd name="T7" fmla="*/ 2 h 8"/>
                <a:gd name="T8" fmla="*/ 6 w 7"/>
                <a:gd name="T9" fmla="*/ 0 h 8"/>
                <a:gd name="T10" fmla="*/ 4 w 7"/>
                <a:gd name="T11" fmla="*/ 0 h 8"/>
                <a:gd name="T12" fmla="*/ 2 w 7"/>
                <a:gd name="T13" fmla="*/ 2 h 8"/>
                <a:gd name="T14" fmla="*/ 2 w 7"/>
                <a:gd name="T15" fmla="*/ 2 h 8"/>
                <a:gd name="T16" fmla="*/ 0 w 7"/>
                <a:gd name="T17" fmla="*/ 4 h 8"/>
                <a:gd name="T18" fmla="*/ 0 w 7"/>
                <a:gd name="T19" fmla="*/ 6 h 8"/>
                <a:gd name="T20" fmla="*/ 2 w 7"/>
                <a:gd name="T21" fmla="*/ 8 h 8"/>
                <a:gd name="T22" fmla="*/ 4 w 7"/>
                <a:gd name="T23" fmla="*/ 8 h 8"/>
                <a:gd name="T24" fmla="*/ 6 w 7"/>
                <a:gd name="T25" fmla="*/ 8 h 8"/>
                <a:gd name="T26" fmla="*/ 7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1" name="Freeform 329"/>
            <p:cNvSpPr>
              <a:spLocks/>
            </p:cNvSpPr>
            <p:nvPr/>
          </p:nvSpPr>
          <p:spPr bwMode="auto">
            <a:xfrm rot="1009465">
              <a:off x="3149" y="3332"/>
              <a:ext cx="2" cy="4"/>
            </a:xfrm>
            <a:custGeom>
              <a:avLst/>
              <a:gdLst>
                <a:gd name="T0" fmla="*/ 6 w 8"/>
                <a:gd name="T1" fmla="*/ 5 h 7"/>
                <a:gd name="T2" fmla="*/ 8 w 8"/>
                <a:gd name="T3" fmla="*/ 3 h 7"/>
                <a:gd name="T4" fmla="*/ 8 w 8"/>
                <a:gd name="T5" fmla="*/ 2 h 7"/>
                <a:gd name="T6" fmla="*/ 6 w 8"/>
                <a:gd name="T7" fmla="*/ 0 h 7"/>
                <a:gd name="T8" fmla="*/ 4 w 8"/>
                <a:gd name="T9" fmla="*/ 0 h 7"/>
                <a:gd name="T10" fmla="*/ 2 w 8"/>
                <a:gd name="T11" fmla="*/ 0 h 7"/>
                <a:gd name="T12" fmla="*/ 0 w 8"/>
                <a:gd name="T13" fmla="*/ 0 h 7"/>
                <a:gd name="T14" fmla="*/ 0 w 8"/>
                <a:gd name="T15" fmla="*/ 0 h 7"/>
                <a:gd name="T16" fmla="*/ 0 w 8"/>
                <a:gd name="T17" fmla="*/ 2 h 7"/>
                <a:gd name="T18" fmla="*/ 0 w 8"/>
                <a:gd name="T19" fmla="*/ 3 h 7"/>
                <a:gd name="T20" fmla="*/ 0 w 8"/>
                <a:gd name="T21" fmla="*/ 5 h 7"/>
                <a:gd name="T22" fmla="*/ 2 w 8"/>
                <a:gd name="T23" fmla="*/ 7 h 7"/>
                <a:gd name="T24" fmla="*/ 4 w 8"/>
                <a:gd name="T25" fmla="*/ 7 h 7"/>
                <a:gd name="T26" fmla="*/ 6 w 8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6" y="5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2" name="Freeform 330"/>
            <p:cNvSpPr>
              <a:spLocks/>
            </p:cNvSpPr>
            <p:nvPr/>
          </p:nvSpPr>
          <p:spPr bwMode="auto">
            <a:xfrm rot="1009465">
              <a:off x="3145" y="3335"/>
              <a:ext cx="2" cy="2"/>
            </a:xfrm>
            <a:custGeom>
              <a:avLst/>
              <a:gdLst>
                <a:gd name="T0" fmla="*/ 6 w 7"/>
                <a:gd name="T1" fmla="*/ 8 h 8"/>
                <a:gd name="T2" fmla="*/ 7 w 7"/>
                <a:gd name="T3" fmla="*/ 8 h 8"/>
                <a:gd name="T4" fmla="*/ 7 w 7"/>
                <a:gd name="T5" fmla="*/ 6 h 8"/>
                <a:gd name="T6" fmla="*/ 7 w 7"/>
                <a:gd name="T7" fmla="*/ 4 h 8"/>
                <a:gd name="T8" fmla="*/ 7 w 7"/>
                <a:gd name="T9" fmla="*/ 2 h 8"/>
                <a:gd name="T10" fmla="*/ 6 w 7"/>
                <a:gd name="T11" fmla="*/ 0 h 8"/>
                <a:gd name="T12" fmla="*/ 4 w 7"/>
                <a:gd name="T13" fmla="*/ 0 h 8"/>
                <a:gd name="T14" fmla="*/ 4 w 7"/>
                <a:gd name="T15" fmla="*/ 0 h 8"/>
                <a:gd name="T16" fmla="*/ 2 w 7"/>
                <a:gd name="T17" fmla="*/ 2 h 8"/>
                <a:gd name="T18" fmla="*/ 0 w 7"/>
                <a:gd name="T19" fmla="*/ 4 h 8"/>
                <a:gd name="T20" fmla="*/ 0 w 7"/>
                <a:gd name="T21" fmla="*/ 6 h 8"/>
                <a:gd name="T22" fmla="*/ 2 w 7"/>
                <a:gd name="T23" fmla="*/ 8 h 8"/>
                <a:gd name="T24" fmla="*/ 4 w 7"/>
                <a:gd name="T25" fmla="*/ 8 h 8"/>
                <a:gd name="T26" fmla="*/ 6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3" name="Freeform 331"/>
            <p:cNvSpPr>
              <a:spLocks/>
            </p:cNvSpPr>
            <p:nvPr/>
          </p:nvSpPr>
          <p:spPr bwMode="auto">
            <a:xfrm rot="1009465">
              <a:off x="3139" y="3333"/>
              <a:ext cx="2" cy="3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8 w 8"/>
                <a:gd name="T7" fmla="*/ 2 h 8"/>
                <a:gd name="T8" fmla="*/ 8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0 h 8"/>
                <a:gd name="T18" fmla="*/ 0 w 8"/>
                <a:gd name="T19" fmla="*/ 2 h 8"/>
                <a:gd name="T20" fmla="*/ 0 w 8"/>
                <a:gd name="T21" fmla="*/ 4 h 8"/>
                <a:gd name="T22" fmla="*/ 2 w 8"/>
                <a:gd name="T23" fmla="*/ 6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4" name="Freeform 332"/>
            <p:cNvSpPr>
              <a:spLocks/>
            </p:cNvSpPr>
            <p:nvPr/>
          </p:nvSpPr>
          <p:spPr bwMode="auto">
            <a:xfrm rot="1009465">
              <a:off x="3136" y="3333"/>
              <a:ext cx="1" cy="3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8 w 8"/>
                <a:gd name="T7" fmla="*/ 2 h 8"/>
                <a:gd name="T8" fmla="*/ 8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0 h 8"/>
                <a:gd name="T18" fmla="*/ 0 w 8"/>
                <a:gd name="T19" fmla="*/ 2 h 8"/>
                <a:gd name="T20" fmla="*/ 0 w 8"/>
                <a:gd name="T21" fmla="*/ 4 h 8"/>
                <a:gd name="T22" fmla="*/ 2 w 8"/>
                <a:gd name="T23" fmla="*/ 6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5" name="Freeform 333"/>
            <p:cNvSpPr>
              <a:spLocks/>
            </p:cNvSpPr>
            <p:nvPr/>
          </p:nvSpPr>
          <p:spPr bwMode="auto">
            <a:xfrm rot="1009465">
              <a:off x="3130" y="3332"/>
              <a:ext cx="4" cy="3"/>
            </a:xfrm>
            <a:custGeom>
              <a:avLst/>
              <a:gdLst>
                <a:gd name="T0" fmla="*/ 5 w 7"/>
                <a:gd name="T1" fmla="*/ 8 h 8"/>
                <a:gd name="T2" fmla="*/ 7 w 7"/>
                <a:gd name="T3" fmla="*/ 8 h 8"/>
                <a:gd name="T4" fmla="*/ 7 w 7"/>
                <a:gd name="T5" fmla="*/ 6 h 8"/>
                <a:gd name="T6" fmla="*/ 7 w 7"/>
                <a:gd name="T7" fmla="*/ 4 h 8"/>
                <a:gd name="T8" fmla="*/ 7 w 7"/>
                <a:gd name="T9" fmla="*/ 2 h 8"/>
                <a:gd name="T10" fmla="*/ 5 w 7"/>
                <a:gd name="T11" fmla="*/ 0 h 8"/>
                <a:gd name="T12" fmla="*/ 4 w 7"/>
                <a:gd name="T13" fmla="*/ 0 h 8"/>
                <a:gd name="T14" fmla="*/ 4 w 7"/>
                <a:gd name="T15" fmla="*/ 0 h 8"/>
                <a:gd name="T16" fmla="*/ 2 w 7"/>
                <a:gd name="T17" fmla="*/ 2 h 8"/>
                <a:gd name="T18" fmla="*/ 0 w 7"/>
                <a:gd name="T19" fmla="*/ 4 h 8"/>
                <a:gd name="T20" fmla="*/ 0 w 7"/>
                <a:gd name="T21" fmla="*/ 6 h 8"/>
                <a:gd name="T22" fmla="*/ 2 w 7"/>
                <a:gd name="T23" fmla="*/ 8 h 8"/>
                <a:gd name="T24" fmla="*/ 4 w 7"/>
                <a:gd name="T25" fmla="*/ 8 h 8"/>
                <a:gd name="T26" fmla="*/ 5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6" name="Freeform 334"/>
            <p:cNvSpPr>
              <a:spLocks/>
            </p:cNvSpPr>
            <p:nvPr/>
          </p:nvSpPr>
          <p:spPr bwMode="auto">
            <a:xfrm rot="1009465">
              <a:off x="3127" y="3330"/>
              <a:ext cx="2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8 w 8"/>
                <a:gd name="T7" fmla="*/ 2 h 8"/>
                <a:gd name="T8" fmla="*/ 8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0 h 8"/>
                <a:gd name="T18" fmla="*/ 0 w 8"/>
                <a:gd name="T19" fmla="*/ 2 h 8"/>
                <a:gd name="T20" fmla="*/ 0 w 8"/>
                <a:gd name="T21" fmla="*/ 4 h 8"/>
                <a:gd name="T22" fmla="*/ 2 w 8"/>
                <a:gd name="T23" fmla="*/ 6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7" name="Freeform 335"/>
            <p:cNvSpPr>
              <a:spLocks/>
            </p:cNvSpPr>
            <p:nvPr/>
          </p:nvSpPr>
          <p:spPr bwMode="auto">
            <a:xfrm rot="1009465">
              <a:off x="3123" y="3329"/>
              <a:ext cx="2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8 h 8"/>
                <a:gd name="T4" fmla="*/ 8 w 8"/>
                <a:gd name="T5" fmla="*/ 6 h 8"/>
                <a:gd name="T6" fmla="*/ 8 w 8"/>
                <a:gd name="T7" fmla="*/ 4 h 8"/>
                <a:gd name="T8" fmla="*/ 8 w 8"/>
                <a:gd name="T9" fmla="*/ 2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8" name="Freeform 336"/>
            <p:cNvSpPr>
              <a:spLocks/>
            </p:cNvSpPr>
            <p:nvPr/>
          </p:nvSpPr>
          <p:spPr bwMode="auto">
            <a:xfrm rot="1009465">
              <a:off x="3118" y="3329"/>
              <a:ext cx="2" cy="2"/>
            </a:xfrm>
            <a:custGeom>
              <a:avLst/>
              <a:gdLst>
                <a:gd name="T0" fmla="*/ 5 w 7"/>
                <a:gd name="T1" fmla="*/ 8 h 8"/>
                <a:gd name="T2" fmla="*/ 7 w 7"/>
                <a:gd name="T3" fmla="*/ 8 h 8"/>
                <a:gd name="T4" fmla="*/ 7 w 7"/>
                <a:gd name="T5" fmla="*/ 6 h 8"/>
                <a:gd name="T6" fmla="*/ 7 w 7"/>
                <a:gd name="T7" fmla="*/ 4 h 8"/>
                <a:gd name="T8" fmla="*/ 7 w 7"/>
                <a:gd name="T9" fmla="*/ 2 h 8"/>
                <a:gd name="T10" fmla="*/ 5 w 7"/>
                <a:gd name="T11" fmla="*/ 0 h 8"/>
                <a:gd name="T12" fmla="*/ 3 w 7"/>
                <a:gd name="T13" fmla="*/ 0 h 8"/>
                <a:gd name="T14" fmla="*/ 3 w 7"/>
                <a:gd name="T15" fmla="*/ 0 h 8"/>
                <a:gd name="T16" fmla="*/ 2 w 7"/>
                <a:gd name="T17" fmla="*/ 2 h 8"/>
                <a:gd name="T18" fmla="*/ 0 w 7"/>
                <a:gd name="T19" fmla="*/ 4 h 8"/>
                <a:gd name="T20" fmla="*/ 0 w 7"/>
                <a:gd name="T21" fmla="*/ 6 h 8"/>
                <a:gd name="T22" fmla="*/ 2 w 7"/>
                <a:gd name="T23" fmla="*/ 8 h 8"/>
                <a:gd name="T24" fmla="*/ 3 w 7"/>
                <a:gd name="T25" fmla="*/ 8 h 8"/>
                <a:gd name="T26" fmla="*/ 5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69" name="Oval 337"/>
            <p:cNvSpPr>
              <a:spLocks noChangeArrowheads="1"/>
            </p:cNvSpPr>
            <p:nvPr/>
          </p:nvSpPr>
          <p:spPr bwMode="auto">
            <a:xfrm rot="1009465">
              <a:off x="3131" y="3325"/>
              <a:ext cx="26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0" name="Freeform 338"/>
            <p:cNvSpPr>
              <a:spLocks/>
            </p:cNvSpPr>
            <p:nvPr/>
          </p:nvSpPr>
          <p:spPr bwMode="auto">
            <a:xfrm rot="1009465">
              <a:off x="2983" y="3277"/>
              <a:ext cx="131" cy="75"/>
            </a:xfrm>
            <a:custGeom>
              <a:avLst/>
              <a:gdLst>
                <a:gd name="T0" fmla="*/ 69 w 340"/>
                <a:gd name="T1" fmla="*/ 231 h 252"/>
                <a:gd name="T2" fmla="*/ 102 w 340"/>
                <a:gd name="T3" fmla="*/ 148 h 252"/>
                <a:gd name="T4" fmla="*/ 0 w 340"/>
                <a:gd name="T5" fmla="*/ 87 h 252"/>
                <a:gd name="T6" fmla="*/ 135 w 340"/>
                <a:gd name="T7" fmla="*/ 0 h 252"/>
                <a:gd name="T8" fmla="*/ 302 w 340"/>
                <a:gd name="T9" fmla="*/ 41 h 252"/>
                <a:gd name="T10" fmla="*/ 340 w 340"/>
                <a:gd name="T11" fmla="*/ 129 h 252"/>
                <a:gd name="T12" fmla="*/ 307 w 340"/>
                <a:gd name="T13" fmla="*/ 252 h 252"/>
                <a:gd name="T14" fmla="*/ 69 w 340"/>
                <a:gd name="T15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252">
                  <a:moveTo>
                    <a:pt x="69" y="231"/>
                  </a:moveTo>
                  <a:lnTo>
                    <a:pt x="102" y="148"/>
                  </a:lnTo>
                  <a:lnTo>
                    <a:pt x="0" y="87"/>
                  </a:lnTo>
                  <a:lnTo>
                    <a:pt x="135" y="0"/>
                  </a:lnTo>
                  <a:lnTo>
                    <a:pt x="302" y="41"/>
                  </a:lnTo>
                  <a:lnTo>
                    <a:pt x="340" y="129"/>
                  </a:lnTo>
                  <a:lnTo>
                    <a:pt x="307" y="252"/>
                  </a:lnTo>
                  <a:lnTo>
                    <a:pt x="69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1" name="Freeform 339"/>
            <p:cNvSpPr>
              <a:spLocks/>
            </p:cNvSpPr>
            <p:nvPr/>
          </p:nvSpPr>
          <p:spPr bwMode="auto">
            <a:xfrm rot="1009465">
              <a:off x="3590" y="3369"/>
              <a:ext cx="42" cy="40"/>
            </a:xfrm>
            <a:custGeom>
              <a:avLst/>
              <a:gdLst>
                <a:gd name="T0" fmla="*/ 0 w 146"/>
                <a:gd name="T1" fmla="*/ 132 h 132"/>
                <a:gd name="T2" fmla="*/ 146 w 146"/>
                <a:gd name="T3" fmla="*/ 92 h 132"/>
                <a:gd name="T4" fmla="*/ 27 w 146"/>
                <a:gd name="T5" fmla="*/ 0 h 132"/>
                <a:gd name="T6" fmla="*/ 0 w 146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32">
                  <a:moveTo>
                    <a:pt x="0" y="132"/>
                  </a:moveTo>
                  <a:lnTo>
                    <a:pt x="146" y="92"/>
                  </a:lnTo>
                  <a:lnTo>
                    <a:pt x="27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2" name="Oval 340"/>
            <p:cNvSpPr>
              <a:spLocks noChangeArrowheads="1"/>
            </p:cNvSpPr>
            <p:nvPr/>
          </p:nvSpPr>
          <p:spPr bwMode="auto">
            <a:xfrm rot="1009465">
              <a:off x="3466" y="3287"/>
              <a:ext cx="42" cy="3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3" name="Oval 341"/>
            <p:cNvSpPr>
              <a:spLocks noChangeArrowheads="1"/>
            </p:cNvSpPr>
            <p:nvPr/>
          </p:nvSpPr>
          <p:spPr bwMode="auto">
            <a:xfrm rot="1009465">
              <a:off x="3422" y="3308"/>
              <a:ext cx="42" cy="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4" name="Oval 342"/>
            <p:cNvSpPr>
              <a:spLocks noChangeArrowheads="1"/>
            </p:cNvSpPr>
            <p:nvPr/>
          </p:nvSpPr>
          <p:spPr bwMode="auto">
            <a:xfrm rot="1009465">
              <a:off x="3457" y="3314"/>
              <a:ext cx="42" cy="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5" name="Freeform 343"/>
            <p:cNvSpPr>
              <a:spLocks/>
            </p:cNvSpPr>
            <p:nvPr/>
          </p:nvSpPr>
          <p:spPr bwMode="auto">
            <a:xfrm>
              <a:off x="2974" y="3009"/>
              <a:ext cx="85" cy="79"/>
            </a:xfrm>
            <a:custGeom>
              <a:avLst/>
              <a:gdLst>
                <a:gd name="T0" fmla="*/ 0 w 77"/>
                <a:gd name="T1" fmla="*/ 32 h 73"/>
                <a:gd name="T2" fmla="*/ 17 w 77"/>
                <a:gd name="T3" fmla="*/ 0 h 73"/>
                <a:gd name="T4" fmla="*/ 77 w 77"/>
                <a:gd name="T5" fmla="*/ 18 h 73"/>
                <a:gd name="T6" fmla="*/ 72 w 77"/>
                <a:gd name="T7" fmla="*/ 73 h 73"/>
                <a:gd name="T8" fmla="*/ 20 w 77"/>
                <a:gd name="T9" fmla="*/ 70 h 73"/>
                <a:gd name="T10" fmla="*/ 0 w 77"/>
                <a:gd name="T11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3">
                  <a:moveTo>
                    <a:pt x="0" y="32"/>
                  </a:moveTo>
                  <a:lnTo>
                    <a:pt x="17" y="0"/>
                  </a:lnTo>
                  <a:lnTo>
                    <a:pt x="77" y="18"/>
                  </a:lnTo>
                  <a:lnTo>
                    <a:pt x="72" y="73"/>
                  </a:lnTo>
                  <a:lnTo>
                    <a:pt x="20" y="7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FF0066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6776" name="Freeform 344"/>
            <p:cNvSpPr>
              <a:spLocks/>
            </p:cNvSpPr>
            <p:nvPr/>
          </p:nvSpPr>
          <p:spPr bwMode="auto">
            <a:xfrm rot="1009465">
              <a:off x="2820" y="3041"/>
              <a:ext cx="2" cy="1"/>
            </a:xfrm>
            <a:custGeom>
              <a:avLst/>
              <a:gdLst>
                <a:gd name="T0" fmla="*/ 2 w 8"/>
                <a:gd name="T1" fmla="*/ 2 h 8"/>
                <a:gd name="T2" fmla="*/ 0 w 8"/>
                <a:gd name="T3" fmla="*/ 4 h 8"/>
                <a:gd name="T4" fmla="*/ 0 w 8"/>
                <a:gd name="T5" fmla="*/ 4 h 8"/>
                <a:gd name="T6" fmla="*/ 2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8 w 8"/>
                <a:gd name="T13" fmla="*/ 8 h 8"/>
                <a:gd name="T14" fmla="*/ 8 w 8"/>
                <a:gd name="T15" fmla="*/ 6 h 8"/>
                <a:gd name="T16" fmla="*/ 8 w 8"/>
                <a:gd name="T17" fmla="*/ 4 h 8"/>
                <a:gd name="T18" fmla="*/ 8 w 8"/>
                <a:gd name="T19" fmla="*/ 2 h 8"/>
                <a:gd name="T20" fmla="*/ 8 w 8"/>
                <a:gd name="T21" fmla="*/ 0 h 8"/>
                <a:gd name="T22" fmla="*/ 6 w 8"/>
                <a:gd name="T23" fmla="*/ 0 h 8"/>
                <a:gd name="T24" fmla="*/ 4 w 8"/>
                <a:gd name="T25" fmla="*/ 0 h 8"/>
                <a:gd name="T26" fmla="*/ 2 w 8"/>
                <a:gd name="T27" fmla="*/ 0 h 8"/>
                <a:gd name="T28" fmla="*/ 2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7" name="Freeform 345"/>
            <p:cNvSpPr>
              <a:spLocks/>
            </p:cNvSpPr>
            <p:nvPr/>
          </p:nvSpPr>
          <p:spPr bwMode="auto">
            <a:xfrm rot="1009465">
              <a:off x="2824" y="3040"/>
              <a:ext cx="1" cy="2"/>
            </a:xfrm>
            <a:custGeom>
              <a:avLst/>
              <a:gdLst>
                <a:gd name="T0" fmla="*/ 0 w 8"/>
                <a:gd name="T1" fmla="*/ 2 h 7"/>
                <a:gd name="T2" fmla="*/ 0 w 8"/>
                <a:gd name="T3" fmla="*/ 3 h 7"/>
                <a:gd name="T4" fmla="*/ 0 w 8"/>
                <a:gd name="T5" fmla="*/ 5 h 7"/>
                <a:gd name="T6" fmla="*/ 0 w 8"/>
                <a:gd name="T7" fmla="*/ 7 h 7"/>
                <a:gd name="T8" fmla="*/ 2 w 8"/>
                <a:gd name="T9" fmla="*/ 7 h 7"/>
                <a:gd name="T10" fmla="*/ 4 w 8"/>
                <a:gd name="T11" fmla="*/ 7 h 7"/>
                <a:gd name="T12" fmla="*/ 6 w 8"/>
                <a:gd name="T13" fmla="*/ 7 h 7"/>
                <a:gd name="T14" fmla="*/ 6 w 8"/>
                <a:gd name="T15" fmla="*/ 7 h 7"/>
                <a:gd name="T16" fmla="*/ 8 w 8"/>
                <a:gd name="T17" fmla="*/ 5 h 7"/>
                <a:gd name="T18" fmla="*/ 8 w 8"/>
                <a:gd name="T19" fmla="*/ 3 h 7"/>
                <a:gd name="T20" fmla="*/ 6 w 8"/>
                <a:gd name="T21" fmla="*/ 2 h 7"/>
                <a:gd name="T22" fmla="*/ 4 w 8"/>
                <a:gd name="T23" fmla="*/ 0 h 7"/>
                <a:gd name="T24" fmla="*/ 2 w 8"/>
                <a:gd name="T25" fmla="*/ 0 h 7"/>
                <a:gd name="T26" fmla="*/ 0 w 8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8" name="Freeform 346"/>
            <p:cNvSpPr>
              <a:spLocks/>
            </p:cNvSpPr>
            <p:nvPr/>
          </p:nvSpPr>
          <p:spPr bwMode="auto">
            <a:xfrm rot="1009465">
              <a:off x="2829" y="3039"/>
              <a:ext cx="2" cy="2"/>
            </a:xfrm>
            <a:custGeom>
              <a:avLst/>
              <a:gdLst>
                <a:gd name="T0" fmla="*/ 0 w 7"/>
                <a:gd name="T1" fmla="*/ 2 h 8"/>
                <a:gd name="T2" fmla="*/ 0 w 7"/>
                <a:gd name="T3" fmla="*/ 4 h 8"/>
                <a:gd name="T4" fmla="*/ 0 w 7"/>
                <a:gd name="T5" fmla="*/ 6 h 8"/>
                <a:gd name="T6" fmla="*/ 0 w 7"/>
                <a:gd name="T7" fmla="*/ 8 h 8"/>
                <a:gd name="T8" fmla="*/ 2 w 7"/>
                <a:gd name="T9" fmla="*/ 8 h 8"/>
                <a:gd name="T10" fmla="*/ 4 w 7"/>
                <a:gd name="T11" fmla="*/ 8 h 8"/>
                <a:gd name="T12" fmla="*/ 6 w 7"/>
                <a:gd name="T13" fmla="*/ 8 h 8"/>
                <a:gd name="T14" fmla="*/ 6 w 7"/>
                <a:gd name="T15" fmla="*/ 8 h 8"/>
                <a:gd name="T16" fmla="*/ 7 w 7"/>
                <a:gd name="T17" fmla="*/ 6 h 8"/>
                <a:gd name="T18" fmla="*/ 7 w 7"/>
                <a:gd name="T19" fmla="*/ 4 h 8"/>
                <a:gd name="T20" fmla="*/ 6 w 7"/>
                <a:gd name="T21" fmla="*/ 2 h 8"/>
                <a:gd name="T22" fmla="*/ 4 w 7"/>
                <a:gd name="T23" fmla="*/ 0 h 8"/>
                <a:gd name="T24" fmla="*/ 2 w 7"/>
                <a:gd name="T25" fmla="*/ 0 h 8"/>
                <a:gd name="T26" fmla="*/ 0 w 7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79" name="Freeform 347"/>
            <p:cNvSpPr>
              <a:spLocks/>
            </p:cNvSpPr>
            <p:nvPr/>
          </p:nvSpPr>
          <p:spPr bwMode="auto">
            <a:xfrm rot="1009465">
              <a:off x="2833" y="3038"/>
              <a:ext cx="2" cy="2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4 h 8"/>
                <a:gd name="T4" fmla="*/ 0 w 8"/>
                <a:gd name="T5" fmla="*/ 6 h 8"/>
                <a:gd name="T6" fmla="*/ 0 w 8"/>
                <a:gd name="T7" fmla="*/ 8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6 w 8"/>
                <a:gd name="T21" fmla="*/ 2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0" name="Freeform 348"/>
            <p:cNvSpPr>
              <a:spLocks/>
            </p:cNvSpPr>
            <p:nvPr/>
          </p:nvSpPr>
          <p:spPr bwMode="auto">
            <a:xfrm rot="1009465">
              <a:off x="2838" y="3037"/>
              <a:ext cx="2" cy="2"/>
            </a:xfrm>
            <a:custGeom>
              <a:avLst/>
              <a:gdLst>
                <a:gd name="T0" fmla="*/ 0 w 7"/>
                <a:gd name="T1" fmla="*/ 1 h 7"/>
                <a:gd name="T2" fmla="*/ 0 w 7"/>
                <a:gd name="T3" fmla="*/ 3 h 7"/>
                <a:gd name="T4" fmla="*/ 0 w 7"/>
                <a:gd name="T5" fmla="*/ 5 h 7"/>
                <a:gd name="T6" fmla="*/ 0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5 w 7"/>
                <a:gd name="T13" fmla="*/ 7 h 7"/>
                <a:gd name="T14" fmla="*/ 5 w 7"/>
                <a:gd name="T15" fmla="*/ 7 h 7"/>
                <a:gd name="T16" fmla="*/ 7 w 7"/>
                <a:gd name="T17" fmla="*/ 5 h 7"/>
                <a:gd name="T18" fmla="*/ 7 w 7"/>
                <a:gd name="T19" fmla="*/ 3 h 7"/>
                <a:gd name="T20" fmla="*/ 5 w 7"/>
                <a:gd name="T21" fmla="*/ 1 h 7"/>
                <a:gd name="T22" fmla="*/ 3 w 7"/>
                <a:gd name="T23" fmla="*/ 0 h 7"/>
                <a:gd name="T24" fmla="*/ 2 w 7"/>
                <a:gd name="T25" fmla="*/ 0 h 7"/>
                <a:gd name="T26" fmla="*/ 0 w 7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1" name="Freeform 349"/>
            <p:cNvSpPr>
              <a:spLocks/>
            </p:cNvSpPr>
            <p:nvPr/>
          </p:nvSpPr>
          <p:spPr bwMode="auto">
            <a:xfrm rot="1009465">
              <a:off x="2842" y="3035"/>
              <a:ext cx="2" cy="3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2 h 7"/>
                <a:gd name="T4" fmla="*/ 0 w 8"/>
                <a:gd name="T5" fmla="*/ 4 h 7"/>
                <a:gd name="T6" fmla="*/ 0 w 8"/>
                <a:gd name="T7" fmla="*/ 6 h 7"/>
                <a:gd name="T8" fmla="*/ 2 w 8"/>
                <a:gd name="T9" fmla="*/ 7 h 7"/>
                <a:gd name="T10" fmla="*/ 4 w 8"/>
                <a:gd name="T11" fmla="*/ 7 h 7"/>
                <a:gd name="T12" fmla="*/ 6 w 8"/>
                <a:gd name="T13" fmla="*/ 6 h 7"/>
                <a:gd name="T14" fmla="*/ 6 w 8"/>
                <a:gd name="T15" fmla="*/ 6 h 7"/>
                <a:gd name="T16" fmla="*/ 8 w 8"/>
                <a:gd name="T17" fmla="*/ 4 h 7"/>
                <a:gd name="T18" fmla="*/ 8 w 8"/>
                <a:gd name="T19" fmla="*/ 2 h 7"/>
                <a:gd name="T20" fmla="*/ 6 w 8"/>
                <a:gd name="T21" fmla="*/ 0 h 7"/>
                <a:gd name="T22" fmla="*/ 4 w 8"/>
                <a:gd name="T23" fmla="*/ 0 h 7"/>
                <a:gd name="T24" fmla="*/ 2 w 8"/>
                <a:gd name="T25" fmla="*/ 0 h 7"/>
                <a:gd name="T26" fmla="*/ 0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2" name="Freeform 350"/>
            <p:cNvSpPr>
              <a:spLocks/>
            </p:cNvSpPr>
            <p:nvPr/>
          </p:nvSpPr>
          <p:spPr bwMode="auto">
            <a:xfrm rot="1009465">
              <a:off x="2845" y="3035"/>
              <a:ext cx="2" cy="1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2 h 8"/>
                <a:gd name="T4" fmla="*/ 0 w 7"/>
                <a:gd name="T5" fmla="*/ 4 h 8"/>
                <a:gd name="T6" fmla="*/ 0 w 7"/>
                <a:gd name="T7" fmla="*/ 6 h 8"/>
                <a:gd name="T8" fmla="*/ 1 w 7"/>
                <a:gd name="T9" fmla="*/ 8 h 8"/>
                <a:gd name="T10" fmla="*/ 3 w 7"/>
                <a:gd name="T11" fmla="*/ 8 h 8"/>
                <a:gd name="T12" fmla="*/ 5 w 7"/>
                <a:gd name="T13" fmla="*/ 6 h 8"/>
                <a:gd name="T14" fmla="*/ 5 w 7"/>
                <a:gd name="T15" fmla="*/ 6 h 8"/>
                <a:gd name="T16" fmla="*/ 7 w 7"/>
                <a:gd name="T17" fmla="*/ 4 h 8"/>
                <a:gd name="T18" fmla="*/ 7 w 7"/>
                <a:gd name="T19" fmla="*/ 2 h 8"/>
                <a:gd name="T20" fmla="*/ 5 w 7"/>
                <a:gd name="T21" fmla="*/ 0 h 8"/>
                <a:gd name="T22" fmla="*/ 3 w 7"/>
                <a:gd name="T23" fmla="*/ 0 h 8"/>
                <a:gd name="T24" fmla="*/ 1 w 7"/>
                <a:gd name="T25" fmla="*/ 0 h 8"/>
                <a:gd name="T26" fmla="*/ 0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3" name="Freeform 351"/>
            <p:cNvSpPr>
              <a:spLocks/>
            </p:cNvSpPr>
            <p:nvPr/>
          </p:nvSpPr>
          <p:spPr bwMode="auto">
            <a:xfrm rot="1009465">
              <a:off x="2851" y="3034"/>
              <a:ext cx="2" cy="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6 h 8"/>
                <a:gd name="T14" fmla="*/ 6 w 8"/>
                <a:gd name="T15" fmla="*/ 6 h 8"/>
                <a:gd name="T16" fmla="*/ 8 w 8"/>
                <a:gd name="T17" fmla="*/ 4 h 8"/>
                <a:gd name="T18" fmla="*/ 8 w 8"/>
                <a:gd name="T19" fmla="*/ 2 h 8"/>
                <a:gd name="T20" fmla="*/ 6 w 8"/>
                <a:gd name="T21" fmla="*/ 0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4" name="Freeform 352"/>
            <p:cNvSpPr>
              <a:spLocks/>
            </p:cNvSpPr>
            <p:nvPr/>
          </p:nvSpPr>
          <p:spPr bwMode="auto">
            <a:xfrm rot="1009465">
              <a:off x="2855" y="3034"/>
              <a:ext cx="2" cy="2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2 h 7"/>
                <a:gd name="T4" fmla="*/ 0 w 8"/>
                <a:gd name="T5" fmla="*/ 4 h 7"/>
                <a:gd name="T6" fmla="*/ 0 w 8"/>
                <a:gd name="T7" fmla="*/ 5 h 7"/>
                <a:gd name="T8" fmla="*/ 2 w 8"/>
                <a:gd name="T9" fmla="*/ 7 h 7"/>
                <a:gd name="T10" fmla="*/ 4 w 8"/>
                <a:gd name="T11" fmla="*/ 7 h 7"/>
                <a:gd name="T12" fmla="*/ 6 w 8"/>
                <a:gd name="T13" fmla="*/ 5 h 7"/>
                <a:gd name="T14" fmla="*/ 6 w 8"/>
                <a:gd name="T15" fmla="*/ 5 h 7"/>
                <a:gd name="T16" fmla="*/ 8 w 8"/>
                <a:gd name="T17" fmla="*/ 4 h 7"/>
                <a:gd name="T18" fmla="*/ 8 w 8"/>
                <a:gd name="T19" fmla="*/ 2 h 7"/>
                <a:gd name="T20" fmla="*/ 6 w 8"/>
                <a:gd name="T21" fmla="*/ 0 h 7"/>
                <a:gd name="T22" fmla="*/ 4 w 8"/>
                <a:gd name="T23" fmla="*/ 0 h 7"/>
                <a:gd name="T24" fmla="*/ 2 w 8"/>
                <a:gd name="T25" fmla="*/ 0 h 7"/>
                <a:gd name="T26" fmla="*/ 0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5" name="Freeform 353"/>
            <p:cNvSpPr>
              <a:spLocks/>
            </p:cNvSpPr>
            <p:nvPr/>
          </p:nvSpPr>
          <p:spPr bwMode="auto">
            <a:xfrm rot="1009465">
              <a:off x="2860" y="3033"/>
              <a:ext cx="2" cy="2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2 h 8"/>
                <a:gd name="T4" fmla="*/ 0 w 7"/>
                <a:gd name="T5" fmla="*/ 4 h 8"/>
                <a:gd name="T6" fmla="*/ 0 w 7"/>
                <a:gd name="T7" fmla="*/ 6 h 8"/>
                <a:gd name="T8" fmla="*/ 2 w 7"/>
                <a:gd name="T9" fmla="*/ 8 h 8"/>
                <a:gd name="T10" fmla="*/ 4 w 7"/>
                <a:gd name="T11" fmla="*/ 8 h 8"/>
                <a:gd name="T12" fmla="*/ 6 w 7"/>
                <a:gd name="T13" fmla="*/ 6 h 8"/>
                <a:gd name="T14" fmla="*/ 6 w 7"/>
                <a:gd name="T15" fmla="*/ 6 h 8"/>
                <a:gd name="T16" fmla="*/ 7 w 7"/>
                <a:gd name="T17" fmla="*/ 4 h 8"/>
                <a:gd name="T18" fmla="*/ 7 w 7"/>
                <a:gd name="T19" fmla="*/ 2 h 8"/>
                <a:gd name="T20" fmla="*/ 6 w 7"/>
                <a:gd name="T21" fmla="*/ 0 h 8"/>
                <a:gd name="T22" fmla="*/ 4 w 7"/>
                <a:gd name="T23" fmla="*/ 0 h 8"/>
                <a:gd name="T24" fmla="*/ 2 w 7"/>
                <a:gd name="T25" fmla="*/ 0 h 8"/>
                <a:gd name="T26" fmla="*/ 0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6" name="Freeform 354"/>
            <p:cNvSpPr>
              <a:spLocks/>
            </p:cNvSpPr>
            <p:nvPr/>
          </p:nvSpPr>
          <p:spPr bwMode="auto">
            <a:xfrm rot="1009465">
              <a:off x="2863" y="3031"/>
              <a:ext cx="3" cy="3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4 h 8"/>
                <a:gd name="T4" fmla="*/ 0 w 8"/>
                <a:gd name="T5" fmla="*/ 6 h 8"/>
                <a:gd name="T6" fmla="*/ 0 w 8"/>
                <a:gd name="T7" fmla="*/ 8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6 w 8"/>
                <a:gd name="T21" fmla="*/ 2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7" name="Freeform 355"/>
            <p:cNvSpPr>
              <a:spLocks/>
            </p:cNvSpPr>
            <p:nvPr/>
          </p:nvSpPr>
          <p:spPr bwMode="auto">
            <a:xfrm rot="1009465">
              <a:off x="2868" y="3029"/>
              <a:ext cx="3" cy="4"/>
            </a:xfrm>
            <a:custGeom>
              <a:avLst/>
              <a:gdLst>
                <a:gd name="T0" fmla="*/ 0 w 7"/>
                <a:gd name="T1" fmla="*/ 2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7 h 7"/>
                <a:gd name="T8" fmla="*/ 2 w 7"/>
                <a:gd name="T9" fmla="*/ 7 h 7"/>
                <a:gd name="T10" fmla="*/ 4 w 7"/>
                <a:gd name="T11" fmla="*/ 7 h 7"/>
                <a:gd name="T12" fmla="*/ 5 w 7"/>
                <a:gd name="T13" fmla="*/ 7 h 7"/>
                <a:gd name="T14" fmla="*/ 5 w 7"/>
                <a:gd name="T15" fmla="*/ 7 h 7"/>
                <a:gd name="T16" fmla="*/ 7 w 7"/>
                <a:gd name="T17" fmla="*/ 5 h 7"/>
                <a:gd name="T18" fmla="*/ 7 w 7"/>
                <a:gd name="T19" fmla="*/ 4 h 7"/>
                <a:gd name="T20" fmla="*/ 5 w 7"/>
                <a:gd name="T21" fmla="*/ 2 h 7"/>
                <a:gd name="T22" fmla="*/ 4 w 7"/>
                <a:gd name="T23" fmla="*/ 0 h 7"/>
                <a:gd name="T24" fmla="*/ 2 w 7"/>
                <a:gd name="T25" fmla="*/ 0 h 7"/>
                <a:gd name="T26" fmla="*/ 0 w 7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8" name="Freeform 356"/>
            <p:cNvSpPr>
              <a:spLocks/>
            </p:cNvSpPr>
            <p:nvPr/>
          </p:nvSpPr>
          <p:spPr bwMode="auto">
            <a:xfrm rot="1009465">
              <a:off x="2873" y="3028"/>
              <a:ext cx="1" cy="2"/>
            </a:xfrm>
            <a:custGeom>
              <a:avLst/>
              <a:gdLst>
                <a:gd name="T0" fmla="*/ 0 w 8"/>
                <a:gd name="T1" fmla="*/ 2 h 8"/>
                <a:gd name="T2" fmla="*/ 0 w 8"/>
                <a:gd name="T3" fmla="*/ 4 h 8"/>
                <a:gd name="T4" fmla="*/ 0 w 8"/>
                <a:gd name="T5" fmla="*/ 6 h 8"/>
                <a:gd name="T6" fmla="*/ 0 w 8"/>
                <a:gd name="T7" fmla="*/ 8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6 w 8"/>
                <a:gd name="T21" fmla="*/ 2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89" name="Freeform 357"/>
            <p:cNvSpPr>
              <a:spLocks/>
            </p:cNvSpPr>
            <p:nvPr/>
          </p:nvSpPr>
          <p:spPr bwMode="auto">
            <a:xfrm rot="1009465">
              <a:off x="2877" y="3027"/>
              <a:ext cx="2" cy="2"/>
            </a:xfrm>
            <a:custGeom>
              <a:avLst/>
              <a:gdLst>
                <a:gd name="T0" fmla="*/ 0 w 7"/>
                <a:gd name="T1" fmla="*/ 2 h 8"/>
                <a:gd name="T2" fmla="*/ 0 w 7"/>
                <a:gd name="T3" fmla="*/ 4 h 8"/>
                <a:gd name="T4" fmla="*/ 0 w 7"/>
                <a:gd name="T5" fmla="*/ 6 h 8"/>
                <a:gd name="T6" fmla="*/ 0 w 7"/>
                <a:gd name="T7" fmla="*/ 8 h 8"/>
                <a:gd name="T8" fmla="*/ 1 w 7"/>
                <a:gd name="T9" fmla="*/ 8 h 8"/>
                <a:gd name="T10" fmla="*/ 3 w 7"/>
                <a:gd name="T11" fmla="*/ 8 h 8"/>
                <a:gd name="T12" fmla="*/ 5 w 7"/>
                <a:gd name="T13" fmla="*/ 8 h 8"/>
                <a:gd name="T14" fmla="*/ 5 w 7"/>
                <a:gd name="T15" fmla="*/ 8 h 8"/>
                <a:gd name="T16" fmla="*/ 7 w 7"/>
                <a:gd name="T17" fmla="*/ 6 h 8"/>
                <a:gd name="T18" fmla="*/ 7 w 7"/>
                <a:gd name="T19" fmla="*/ 4 h 8"/>
                <a:gd name="T20" fmla="*/ 5 w 7"/>
                <a:gd name="T21" fmla="*/ 2 h 8"/>
                <a:gd name="T22" fmla="*/ 3 w 7"/>
                <a:gd name="T23" fmla="*/ 0 h 8"/>
                <a:gd name="T24" fmla="*/ 1 w 7"/>
                <a:gd name="T25" fmla="*/ 0 h 8"/>
                <a:gd name="T26" fmla="*/ 0 w 7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0" name="Freeform 358"/>
            <p:cNvSpPr>
              <a:spLocks/>
            </p:cNvSpPr>
            <p:nvPr/>
          </p:nvSpPr>
          <p:spPr bwMode="auto">
            <a:xfrm rot="1009465">
              <a:off x="2882" y="3026"/>
              <a:ext cx="2" cy="2"/>
            </a:xfrm>
            <a:custGeom>
              <a:avLst/>
              <a:gdLst>
                <a:gd name="T0" fmla="*/ 0 w 8"/>
                <a:gd name="T1" fmla="*/ 2 h 7"/>
                <a:gd name="T2" fmla="*/ 0 w 8"/>
                <a:gd name="T3" fmla="*/ 3 h 7"/>
                <a:gd name="T4" fmla="*/ 0 w 8"/>
                <a:gd name="T5" fmla="*/ 5 h 7"/>
                <a:gd name="T6" fmla="*/ 0 w 8"/>
                <a:gd name="T7" fmla="*/ 7 h 7"/>
                <a:gd name="T8" fmla="*/ 2 w 8"/>
                <a:gd name="T9" fmla="*/ 7 h 7"/>
                <a:gd name="T10" fmla="*/ 4 w 8"/>
                <a:gd name="T11" fmla="*/ 7 h 7"/>
                <a:gd name="T12" fmla="*/ 6 w 8"/>
                <a:gd name="T13" fmla="*/ 7 h 7"/>
                <a:gd name="T14" fmla="*/ 6 w 8"/>
                <a:gd name="T15" fmla="*/ 7 h 7"/>
                <a:gd name="T16" fmla="*/ 8 w 8"/>
                <a:gd name="T17" fmla="*/ 5 h 7"/>
                <a:gd name="T18" fmla="*/ 8 w 8"/>
                <a:gd name="T19" fmla="*/ 3 h 7"/>
                <a:gd name="T20" fmla="*/ 6 w 8"/>
                <a:gd name="T21" fmla="*/ 2 h 7"/>
                <a:gd name="T22" fmla="*/ 4 w 8"/>
                <a:gd name="T23" fmla="*/ 0 h 7"/>
                <a:gd name="T24" fmla="*/ 2 w 8"/>
                <a:gd name="T25" fmla="*/ 0 h 7"/>
                <a:gd name="T26" fmla="*/ 0 w 8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1" name="Freeform 359"/>
            <p:cNvSpPr>
              <a:spLocks/>
            </p:cNvSpPr>
            <p:nvPr/>
          </p:nvSpPr>
          <p:spPr bwMode="auto">
            <a:xfrm rot="1009465">
              <a:off x="2885" y="3026"/>
              <a:ext cx="2" cy="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6 h 8"/>
                <a:gd name="T14" fmla="*/ 6 w 8"/>
                <a:gd name="T15" fmla="*/ 6 h 8"/>
                <a:gd name="T16" fmla="*/ 8 w 8"/>
                <a:gd name="T17" fmla="*/ 4 h 8"/>
                <a:gd name="T18" fmla="*/ 8 w 8"/>
                <a:gd name="T19" fmla="*/ 2 h 8"/>
                <a:gd name="T20" fmla="*/ 6 w 8"/>
                <a:gd name="T21" fmla="*/ 0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2" name="Freeform 360"/>
            <p:cNvSpPr>
              <a:spLocks/>
            </p:cNvSpPr>
            <p:nvPr/>
          </p:nvSpPr>
          <p:spPr bwMode="auto">
            <a:xfrm rot="1009465">
              <a:off x="2889" y="3025"/>
              <a:ext cx="4" cy="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6 h 8"/>
                <a:gd name="T14" fmla="*/ 6 w 8"/>
                <a:gd name="T15" fmla="*/ 6 h 8"/>
                <a:gd name="T16" fmla="*/ 8 w 8"/>
                <a:gd name="T17" fmla="*/ 4 h 8"/>
                <a:gd name="T18" fmla="*/ 8 w 8"/>
                <a:gd name="T19" fmla="*/ 2 h 8"/>
                <a:gd name="T20" fmla="*/ 6 w 8"/>
                <a:gd name="T21" fmla="*/ 0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3" name="Freeform 361"/>
            <p:cNvSpPr>
              <a:spLocks/>
            </p:cNvSpPr>
            <p:nvPr/>
          </p:nvSpPr>
          <p:spPr bwMode="auto">
            <a:xfrm rot="1009465">
              <a:off x="2894" y="3023"/>
              <a:ext cx="2" cy="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6 h 8"/>
                <a:gd name="T14" fmla="*/ 6 w 8"/>
                <a:gd name="T15" fmla="*/ 6 h 8"/>
                <a:gd name="T16" fmla="*/ 8 w 8"/>
                <a:gd name="T17" fmla="*/ 4 h 8"/>
                <a:gd name="T18" fmla="*/ 8 w 8"/>
                <a:gd name="T19" fmla="*/ 2 h 8"/>
                <a:gd name="T20" fmla="*/ 6 w 8"/>
                <a:gd name="T21" fmla="*/ 0 h 8"/>
                <a:gd name="T22" fmla="*/ 4 w 8"/>
                <a:gd name="T23" fmla="*/ 0 h 8"/>
                <a:gd name="T24" fmla="*/ 2 w 8"/>
                <a:gd name="T25" fmla="*/ 0 h 8"/>
                <a:gd name="T26" fmla="*/ 0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4" name="Freeform 362"/>
            <p:cNvSpPr>
              <a:spLocks/>
            </p:cNvSpPr>
            <p:nvPr/>
          </p:nvSpPr>
          <p:spPr bwMode="auto">
            <a:xfrm rot="1009465">
              <a:off x="2898" y="3024"/>
              <a:ext cx="2" cy="3"/>
            </a:xfrm>
            <a:custGeom>
              <a:avLst/>
              <a:gdLst>
                <a:gd name="T0" fmla="*/ 4 w 7"/>
                <a:gd name="T1" fmla="*/ 0 h 7"/>
                <a:gd name="T2" fmla="*/ 2 w 7"/>
                <a:gd name="T3" fmla="*/ 0 h 7"/>
                <a:gd name="T4" fmla="*/ 0 w 7"/>
                <a:gd name="T5" fmla="*/ 2 h 7"/>
                <a:gd name="T6" fmla="*/ 0 w 7"/>
                <a:gd name="T7" fmla="*/ 3 h 7"/>
                <a:gd name="T8" fmla="*/ 2 w 7"/>
                <a:gd name="T9" fmla="*/ 5 h 7"/>
                <a:gd name="T10" fmla="*/ 4 w 7"/>
                <a:gd name="T11" fmla="*/ 7 h 7"/>
                <a:gd name="T12" fmla="*/ 6 w 7"/>
                <a:gd name="T13" fmla="*/ 7 h 7"/>
                <a:gd name="T14" fmla="*/ 6 w 7"/>
                <a:gd name="T15" fmla="*/ 7 h 7"/>
                <a:gd name="T16" fmla="*/ 7 w 7"/>
                <a:gd name="T17" fmla="*/ 5 h 7"/>
                <a:gd name="T18" fmla="*/ 7 w 7"/>
                <a:gd name="T19" fmla="*/ 3 h 7"/>
                <a:gd name="T20" fmla="*/ 7 w 7"/>
                <a:gd name="T21" fmla="*/ 2 h 7"/>
                <a:gd name="T22" fmla="*/ 7 w 7"/>
                <a:gd name="T23" fmla="*/ 0 h 7"/>
                <a:gd name="T24" fmla="*/ 6 w 7"/>
                <a:gd name="T25" fmla="*/ 0 h 7"/>
                <a:gd name="T26" fmla="*/ 4 w 7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5" name="Freeform 363"/>
            <p:cNvSpPr>
              <a:spLocks/>
            </p:cNvSpPr>
            <p:nvPr/>
          </p:nvSpPr>
          <p:spPr bwMode="auto">
            <a:xfrm rot="1009465">
              <a:off x="2904" y="3024"/>
              <a:ext cx="2" cy="2"/>
            </a:xfrm>
            <a:custGeom>
              <a:avLst/>
              <a:gdLst>
                <a:gd name="T0" fmla="*/ 4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4 h 7"/>
                <a:gd name="T8" fmla="*/ 2 w 8"/>
                <a:gd name="T9" fmla="*/ 5 h 7"/>
                <a:gd name="T10" fmla="*/ 4 w 8"/>
                <a:gd name="T11" fmla="*/ 7 h 7"/>
                <a:gd name="T12" fmla="*/ 6 w 8"/>
                <a:gd name="T13" fmla="*/ 7 h 7"/>
                <a:gd name="T14" fmla="*/ 6 w 8"/>
                <a:gd name="T15" fmla="*/ 7 h 7"/>
                <a:gd name="T16" fmla="*/ 8 w 8"/>
                <a:gd name="T17" fmla="*/ 5 h 7"/>
                <a:gd name="T18" fmla="*/ 8 w 8"/>
                <a:gd name="T19" fmla="*/ 4 h 7"/>
                <a:gd name="T20" fmla="*/ 8 w 8"/>
                <a:gd name="T21" fmla="*/ 2 h 7"/>
                <a:gd name="T22" fmla="*/ 8 w 8"/>
                <a:gd name="T23" fmla="*/ 0 h 7"/>
                <a:gd name="T24" fmla="*/ 6 w 8"/>
                <a:gd name="T25" fmla="*/ 0 h 7"/>
                <a:gd name="T26" fmla="*/ 4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6" name="Freeform 364"/>
            <p:cNvSpPr>
              <a:spLocks/>
            </p:cNvSpPr>
            <p:nvPr/>
          </p:nvSpPr>
          <p:spPr bwMode="auto">
            <a:xfrm rot="1009465">
              <a:off x="2908" y="3025"/>
              <a:ext cx="2" cy="2"/>
            </a:xfrm>
            <a:custGeom>
              <a:avLst/>
              <a:gdLst>
                <a:gd name="T0" fmla="*/ 4 w 8"/>
                <a:gd name="T1" fmla="*/ 0 h 7"/>
                <a:gd name="T2" fmla="*/ 2 w 8"/>
                <a:gd name="T3" fmla="*/ 0 h 7"/>
                <a:gd name="T4" fmla="*/ 0 w 8"/>
                <a:gd name="T5" fmla="*/ 2 h 7"/>
                <a:gd name="T6" fmla="*/ 0 w 8"/>
                <a:gd name="T7" fmla="*/ 4 h 7"/>
                <a:gd name="T8" fmla="*/ 2 w 8"/>
                <a:gd name="T9" fmla="*/ 6 h 7"/>
                <a:gd name="T10" fmla="*/ 4 w 8"/>
                <a:gd name="T11" fmla="*/ 7 h 7"/>
                <a:gd name="T12" fmla="*/ 6 w 8"/>
                <a:gd name="T13" fmla="*/ 7 h 7"/>
                <a:gd name="T14" fmla="*/ 6 w 8"/>
                <a:gd name="T15" fmla="*/ 7 h 7"/>
                <a:gd name="T16" fmla="*/ 8 w 8"/>
                <a:gd name="T17" fmla="*/ 6 h 7"/>
                <a:gd name="T18" fmla="*/ 8 w 8"/>
                <a:gd name="T19" fmla="*/ 4 h 7"/>
                <a:gd name="T20" fmla="*/ 8 w 8"/>
                <a:gd name="T21" fmla="*/ 2 h 7"/>
                <a:gd name="T22" fmla="*/ 8 w 8"/>
                <a:gd name="T23" fmla="*/ 0 h 7"/>
                <a:gd name="T24" fmla="*/ 6 w 8"/>
                <a:gd name="T25" fmla="*/ 0 h 7"/>
                <a:gd name="T26" fmla="*/ 4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7" name="Freeform 365"/>
            <p:cNvSpPr>
              <a:spLocks/>
            </p:cNvSpPr>
            <p:nvPr/>
          </p:nvSpPr>
          <p:spPr bwMode="auto">
            <a:xfrm rot="1009465">
              <a:off x="2912" y="3025"/>
              <a:ext cx="3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2 w 8"/>
                <a:gd name="T9" fmla="*/ 6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8 w 8"/>
                <a:gd name="T21" fmla="*/ 2 h 8"/>
                <a:gd name="T22" fmla="*/ 8 w 8"/>
                <a:gd name="T23" fmla="*/ 0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8" name="Freeform 366"/>
            <p:cNvSpPr>
              <a:spLocks/>
            </p:cNvSpPr>
            <p:nvPr/>
          </p:nvSpPr>
          <p:spPr bwMode="auto">
            <a:xfrm rot="1009465">
              <a:off x="2916" y="3026"/>
              <a:ext cx="2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6 h 8"/>
                <a:gd name="T20" fmla="*/ 8 w 8"/>
                <a:gd name="T21" fmla="*/ 4 h 8"/>
                <a:gd name="T22" fmla="*/ 8 w 8"/>
                <a:gd name="T23" fmla="*/ 2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799" name="Freeform 367"/>
            <p:cNvSpPr>
              <a:spLocks/>
            </p:cNvSpPr>
            <p:nvPr/>
          </p:nvSpPr>
          <p:spPr bwMode="auto">
            <a:xfrm rot="1009465">
              <a:off x="2920" y="3028"/>
              <a:ext cx="2" cy="1"/>
            </a:xfrm>
            <a:custGeom>
              <a:avLst/>
              <a:gdLst>
                <a:gd name="T0" fmla="*/ 3 w 7"/>
                <a:gd name="T1" fmla="*/ 0 h 8"/>
                <a:gd name="T2" fmla="*/ 1 w 7"/>
                <a:gd name="T3" fmla="*/ 2 h 8"/>
                <a:gd name="T4" fmla="*/ 0 w 7"/>
                <a:gd name="T5" fmla="*/ 4 h 8"/>
                <a:gd name="T6" fmla="*/ 0 w 7"/>
                <a:gd name="T7" fmla="*/ 6 h 8"/>
                <a:gd name="T8" fmla="*/ 1 w 7"/>
                <a:gd name="T9" fmla="*/ 8 h 8"/>
                <a:gd name="T10" fmla="*/ 3 w 7"/>
                <a:gd name="T11" fmla="*/ 8 h 8"/>
                <a:gd name="T12" fmla="*/ 5 w 7"/>
                <a:gd name="T13" fmla="*/ 8 h 8"/>
                <a:gd name="T14" fmla="*/ 5 w 7"/>
                <a:gd name="T15" fmla="*/ 8 h 8"/>
                <a:gd name="T16" fmla="*/ 7 w 7"/>
                <a:gd name="T17" fmla="*/ 8 h 8"/>
                <a:gd name="T18" fmla="*/ 7 w 7"/>
                <a:gd name="T19" fmla="*/ 6 h 8"/>
                <a:gd name="T20" fmla="*/ 7 w 7"/>
                <a:gd name="T21" fmla="*/ 4 h 8"/>
                <a:gd name="T22" fmla="*/ 7 w 7"/>
                <a:gd name="T23" fmla="*/ 2 h 8"/>
                <a:gd name="T24" fmla="*/ 5 w 7"/>
                <a:gd name="T25" fmla="*/ 0 h 8"/>
                <a:gd name="T26" fmla="*/ 3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0" name="Freeform 368"/>
            <p:cNvSpPr>
              <a:spLocks/>
            </p:cNvSpPr>
            <p:nvPr/>
          </p:nvSpPr>
          <p:spPr bwMode="auto">
            <a:xfrm rot="1009465">
              <a:off x="2924" y="3028"/>
              <a:ext cx="3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6 h 8"/>
                <a:gd name="T20" fmla="*/ 8 w 8"/>
                <a:gd name="T21" fmla="*/ 4 h 8"/>
                <a:gd name="T22" fmla="*/ 8 w 8"/>
                <a:gd name="T23" fmla="*/ 2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1" name="Freeform 369"/>
            <p:cNvSpPr>
              <a:spLocks/>
            </p:cNvSpPr>
            <p:nvPr/>
          </p:nvSpPr>
          <p:spPr bwMode="auto">
            <a:xfrm rot="1009465">
              <a:off x="2929" y="3029"/>
              <a:ext cx="2" cy="1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0 w 8"/>
                <a:gd name="T9" fmla="*/ 8 h 8"/>
                <a:gd name="T10" fmla="*/ 2 w 8"/>
                <a:gd name="T11" fmla="*/ 8 h 8"/>
                <a:gd name="T12" fmla="*/ 4 w 8"/>
                <a:gd name="T13" fmla="*/ 8 h 8"/>
                <a:gd name="T14" fmla="*/ 4 w 8"/>
                <a:gd name="T15" fmla="*/ 8 h 8"/>
                <a:gd name="T16" fmla="*/ 6 w 8"/>
                <a:gd name="T17" fmla="*/ 8 h 8"/>
                <a:gd name="T18" fmla="*/ 8 w 8"/>
                <a:gd name="T19" fmla="*/ 6 h 8"/>
                <a:gd name="T20" fmla="*/ 8 w 8"/>
                <a:gd name="T21" fmla="*/ 4 h 8"/>
                <a:gd name="T22" fmla="*/ 6 w 8"/>
                <a:gd name="T23" fmla="*/ 2 h 8"/>
                <a:gd name="T24" fmla="*/ 4 w 8"/>
                <a:gd name="T25" fmla="*/ 0 h 8"/>
                <a:gd name="T26" fmla="*/ 2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2" name="Freeform 370"/>
            <p:cNvSpPr>
              <a:spLocks/>
            </p:cNvSpPr>
            <p:nvPr/>
          </p:nvSpPr>
          <p:spPr bwMode="auto">
            <a:xfrm rot="1009465">
              <a:off x="2933" y="3029"/>
              <a:ext cx="2" cy="2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2 h 8"/>
                <a:gd name="T4" fmla="*/ 0 w 7"/>
                <a:gd name="T5" fmla="*/ 4 h 8"/>
                <a:gd name="T6" fmla="*/ 0 w 7"/>
                <a:gd name="T7" fmla="*/ 6 h 8"/>
                <a:gd name="T8" fmla="*/ 0 w 7"/>
                <a:gd name="T9" fmla="*/ 8 h 8"/>
                <a:gd name="T10" fmla="*/ 2 w 7"/>
                <a:gd name="T11" fmla="*/ 8 h 8"/>
                <a:gd name="T12" fmla="*/ 3 w 7"/>
                <a:gd name="T13" fmla="*/ 8 h 8"/>
                <a:gd name="T14" fmla="*/ 3 w 7"/>
                <a:gd name="T15" fmla="*/ 8 h 8"/>
                <a:gd name="T16" fmla="*/ 5 w 7"/>
                <a:gd name="T17" fmla="*/ 8 h 8"/>
                <a:gd name="T18" fmla="*/ 7 w 7"/>
                <a:gd name="T19" fmla="*/ 6 h 8"/>
                <a:gd name="T20" fmla="*/ 7 w 7"/>
                <a:gd name="T21" fmla="*/ 4 h 8"/>
                <a:gd name="T22" fmla="*/ 5 w 7"/>
                <a:gd name="T23" fmla="*/ 2 h 8"/>
                <a:gd name="T24" fmla="*/ 3 w 7"/>
                <a:gd name="T25" fmla="*/ 0 h 8"/>
                <a:gd name="T26" fmla="*/ 2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3" name="Freeform 371"/>
            <p:cNvSpPr>
              <a:spLocks/>
            </p:cNvSpPr>
            <p:nvPr/>
          </p:nvSpPr>
          <p:spPr bwMode="auto">
            <a:xfrm rot="1009465">
              <a:off x="2938" y="3030"/>
              <a:ext cx="2" cy="3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0 w 8"/>
                <a:gd name="T9" fmla="*/ 6 h 8"/>
                <a:gd name="T10" fmla="*/ 2 w 8"/>
                <a:gd name="T11" fmla="*/ 8 h 8"/>
                <a:gd name="T12" fmla="*/ 4 w 8"/>
                <a:gd name="T13" fmla="*/ 8 h 8"/>
                <a:gd name="T14" fmla="*/ 4 w 8"/>
                <a:gd name="T15" fmla="*/ 8 h 8"/>
                <a:gd name="T16" fmla="*/ 6 w 8"/>
                <a:gd name="T17" fmla="*/ 6 h 8"/>
                <a:gd name="T18" fmla="*/ 8 w 8"/>
                <a:gd name="T19" fmla="*/ 4 h 8"/>
                <a:gd name="T20" fmla="*/ 8 w 8"/>
                <a:gd name="T21" fmla="*/ 2 h 8"/>
                <a:gd name="T22" fmla="*/ 6 w 8"/>
                <a:gd name="T23" fmla="*/ 0 h 8"/>
                <a:gd name="T24" fmla="*/ 4 w 8"/>
                <a:gd name="T25" fmla="*/ 0 h 8"/>
                <a:gd name="T26" fmla="*/ 2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4" name="Freeform 372"/>
            <p:cNvSpPr>
              <a:spLocks/>
            </p:cNvSpPr>
            <p:nvPr/>
          </p:nvSpPr>
          <p:spPr bwMode="auto">
            <a:xfrm rot="1009465">
              <a:off x="2942" y="3031"/>
              <a:ext cx="2" cy="3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0 w 8"/>
                <a:gd name="T9" fmla="*/ 6 h 8"/>
                <a:gd name="T10" fmla="*/ 2 w 8"/>
                <a:gd name="T11" fmla="*/ 8 h 8"/>
                <a:gd name="T12" fmla="*/ 4 w 8"/>
                <a:gd name="T13" fmla="*/ 8 h 8"/>
                <a:gd name="T14" fmla="*/ 4 w 8"/>
                <a:gd name="T15" fmla="*/ 8 h 8"/>
                <a:gd name="T16" fmla="*/ 6 w 8"/>
                <a:gd name="T17" fmla="*/ 6 h 8"/>
                <a:gd name="T18" fmla="*/ 8 w 8"/>
                <a:gd name="T19" fmla="*/ 4 h 8"/>
                <a:gd name="T20" fmla="*/ 8 w 8"/>
                <a:gd name="T21" fmla="*/ 2 h 8"/>
                <a:gd name="T22" fmla="*/ 6 w 8"/>
                <a:gd name="T23" fmla="*/ 0 h 8"/>
                <a:gd name="T24" fmla="*/ 4 w 8"/>
                <a:gd name="T25" fmla="*/ 0 h 8"/>
                <a:gd name="T26" fmla="*/ 2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5" name="Freeform 373"/>
            <p:cNvSpPr>
              <a:spLocks/>
            </p:cNvSpPr>
            <p:nvPr/>
          </p:nvSpPr>
          <p:spPr bwMode="auto">
            <a:xfrm rot="1009465">
              <a:off x="2946" y="3033"/>
              <a:ext cx="3" cy="2"/>
            </a:xfrm>
            <a:custGeom>
              <a:avLst/>
              <a:gdLst>
                <a:gd name="T0" fmla="*/ 2 w 7"/>
                <a:gd name="T1" fmla="*/ 0 h 8"/>
                <a:gd name="T2" fmla="*/ 0 w 7"/>
                <a:gd name="T3" fmla="*/ 0 h 8"/>
                <a:gd name="T4" fmla="*/ 0 w 7"/>
                <a:gd name="T5" fmla="*/ 2 h 8"/>
                <a:gd name="T6" fmla="*/ 0 w 7"/>
                <a:gd name="T7" fmla="*/ 4 h 8"/>
                <a:gd name="T8" fmla="*/ 0 w 7"/>
                <a:gd name="T9" fmla="*/ 6 h 8"/>
                <a:gd name="T10" fmla="*/ 2 w 7"/>
                <a:gd name="T11" fmla="*/ 8 h 8"/>
                <a:gd name="T12" fmla="*/ 4 w 7"/>
                <a:gd name="T13" fmla="*/ 8 h 8"/>
                <a:gd name="T14" fmla="*/ 4 w 7"/>
                <a:gd name="T15" fmla="*/ 8 h 8"/>
                <a:gd name="T16" fmla="*/ 5 w 7"/>
                <a:gd name="T17" fmla="*/ 6 h 8"/>
                <a:gd name="T18" fmla="*/ 7 w 7"/>
                <a:gd name="T19" fmla="*/ 4 h 8"/>
                <a:gd name="T20" fmla="*/ 7 w 7"/>
                <a:gd name="T21" fmla="*/ 2 h 8"/>
                <a:gd name="T22" fmla="*/ 5 w 7"/>
                <a:gd name="T23" fmla="*/ 0 h 8"/>
                <a:gd name="T24" fmla="*/ 4 w 7"/>
                <a:gd name="T25" fmla="*/ 0 h 8"/>
                <a:gd name="T26" fmla="*/ 2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6" name="Freeform 374"/>
            <p:cNvSpPr>
              <a:spLocks/>
            </p:cNvSpPr>
            <p:nvPr/>
          </p:nvSpPr>
          <p:spPr bwMode="auto">
            <a:xfrm rot="1009465">
              <a:off x="2951" y="3034"/>
              <a:ext cx="2" cy="2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0 h 7"/>
                <a:gd name="T4" fmla="*/ 0 w 8"/>
                <a:gd name="T5" fmla="*/ 1 h 7"/>
                <a:gd name="T6" fmla="*/ 0 w 8"/>
                <a:gd name="T7" fmla="*/ 3 h 7"/>
                <a:gd name="T8" fmla="*/ 0 w 8"/>
                <a:gd name="T9" fmla="*/ 5 h 7"/>
                <a:gd name="T10" fmla="*/ 2 w 8"/>
                <a:gd name="T11" fmla="*/ 7 h 7"/>
                <a:gd name="T12" fmla="*/ 4 w 8"/>
                <a:gd name="T13" fmla="*/ 7 h 7"/>
                <a:gd name="T14" fmla="*/ 4 w 8"/>
                <a:gd name="T15" fmla="*/ 7 h 7"/>
                <a:gd name="T16" fmla="*/ 6 w 8"/>
                <a:gd name="T17" fmla="*/ 5 h 7"/>
                <a:gd name="T18" fmla="*/ 8 w 8"/>
                <a:gd name="T19" fmla="*/ 3 h 7"/>
                <a:gd name="T20" fmla="*/ 8 w 8"/>
                <a:gd name="T21" fmla="*/ 1 h 7"/>
                <a:gd name="T22" fmla="*/ 6 w 8"/>
                <a:gd name="T23" fmla="*/ 0 h 7"/>
                <a:gd name="T24" fmla="*/ 4 w 8"/>
                <a:gd name="T25" fmla="*/ 0 h 7"/>
                <a:gd name="T26" fmla="*/ 2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7" name="Freeform 375"/>
            <p:cNvSpPr>
              <a:spLocks/>
            </p:cNvSpPr>
            <p:nvPr/>
          </p:nvSpPr>
          <p:spPr bwMode="auto">
            <a:xfrm rot="1009465">
              <a:off x="2955" y="3034"/>
              <a:ext cx="2" cy="2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3 h 7"/>
                <a:gd name="T6" fmla="*/ 0 w 8"/>
                <a:gd name="T7" fmla="*/ 5 h 7"/>
                <a:gd name="T8" fmla="*/ 0 w 8"/>
                <a:gd name="T9" fmla="*/ 7 h 7"/>
                <a:gd name="T10" fmla="*/ 2 w 8"/>
                <a:gd name="T11" fmla="*/ 7 h 7"/>
                <a:gd name="T12" fmla="*/ 4 w 8"/>
                <a:gd name="T13" fmla="*/ 7 h 7"/>
                <a:gd name="T14" fmla="*/ 4 w 8"/>
                <a:gd name="T15" fmla="*/ 7 h 7"/>
                <a:gd name="T16" fmla="*/ 6 w 8"/>
                <a:gd name="T17" fmla="*/ 7 h 7"/>
                <a:gd name="T18" fmla="*/ 8 w 8"/>
                <a:gd name="T19" fmla="*/ 5 h 7"/>
                <a:gd name="T20" fmla="*/ 8 w 8"/>
                <a:gd name="T21" fmla="*/ 3 h 7"/>
                <a:gd name="T22" fmla="*/ 6 w 8"/>
                <a:gd name="T23" fmla="*/ 2 h 7"/>
                <a:gd name="T24" fmla="*/ 4 w 8"/>
                <a:gd name="T25" fmla="*/ 0 h 7"/>
                <a:gd name="T26" fmla="*/ 2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8" name="Freeform 376"/>
            <p:cNvSpPr>
              <a:spLocks/>
            </p:cNvSpPr>
            <p:nvPr/>
          </p:nvSpPr>
          <p:spPr bwMode="auto">
            <a:xfrm rot="1009465">
              <a:off x="2960" y="3035"/>
              <a:ext cx="2" cy="2"/>
            </a:xfrm>
            <a:custGeom>
              <a:avLst/>
              <a:gdLst>
                <a:gd name="T0" fmla="*/ 2 w 7"/>
                <a:gd name="T1" fmla="*/ 0 h 7"/>
                <a:gd name="T2" fmla="*/ 0 w 7"/>
                <a:gd name="T3" fmla="*/ 2 h 7"/>
                <a:gd name="T4" fmla="*/ 0 w 7"/>
                <a:gd name="T5" fmla="*/ 4 h 7"/>
                <a:gd name="T6" fmla="*/ 0 w 7"/>
                <a:gd name="T7" fmla="*/ 5 h 7"/>
                <a:gd name="T8" fmla="*/ 0 w 7"/>
                <a:gd name="T9" fmla="*/ 7 h 7"/>
                <a:gd name="T10" fmla="*/ 2 w 7"/>
                <a:gd name="T11" fmla="*/ 7 h 7"/>
                <a:gd name="T12" fmla="*/ 4 w 7"/>
                <a:gd name="T13" fmla="*/ 7 h 7"/>
                <a:gd name="T14" fmla="*/ 4 w 7"/>
                <a:gd name="T15" fmla="*/ 7 h 7"/>
                <a:gd name="T16" fmla="*/ 6 w 7"/>
                <a:gd name="T17" fmla="*/ 7 h 7"/>
                <a:gd name="T18" fmla="*/ 7 w 7"/>
                <a:gd name="T19" fmla="*/ 5 h 7"/>
                <a:gd name="T20" fmla="*/ 7 w 7"/>
                <a:gd name="T21" fmla="*/ 4 h 7"/>
                <a:gd name="T22" fmla="*/ 6 w 7"/>
                <a:gd name="T23" fmla="*/ 2 h 7"/>
                <a:gd name="T24" fmla="*/ 4 w 7"/>
                <a:gd name="T25" fmla="*/ 0 h 7"/>
                <a:gd name="T26" fmla="*/ 2 w 7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09" name="Freeform 377"/>
            <p:cNvSpPr>
              <a:spLocks/>
            </p:cNvSpPr>
            <p:nvPr/>
          </p:nvSpPr>
          <p:spPr bwMode="auto">
            <a:xfrm rot="1009465">
              <a:off x="2964" y="3035"/>
              <a:ext cx="2" cy="2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4 h 7"/>
                <a:gd name="T6" fmla="*/ 0 w 8"/>
                <a:gd name="T7" fmla="*/ 6 h 7"/>
                <a:gd name="T8" fmla="*/ 0 w 8"/>
                <a:gd name="T9" fmla="*/ 7 h 7"/>
                <a:gd name="T10" fmla="*/ 2 w 8"/>
                <a:gd name="T11" fmla="*/ 7 h 7"/>
                <a:gd name="T12" fmla="*/ 4 w 8"/>
                <a:gd name="T13" fmla="*/ 7 h 7"/>
                <a:gd name="T14" fmla="*/ 4 w 8"/>
                <a:gd name="T15" fmla="*/ 7 h 7"/>
                <a:gd name="T16" fmla="*/ 6 w 8"/>
                <a:gd name="T17" fmla="*/ 7 h 7"/>
                <a:gd name="T18" fmla="*/ 8 w 8"/>
                <a:gd name="T19" fmla="*/ 6 h 7"/>
                <a:gd name="T20" fmla="*/ 8 w 8"/>
                <a:gd name="T21" fmla="*/ 4 h 7"/>
                <a:gd name="T22" fmla="*/ 6 w 8"/>
                <a:gd name="T23" fmla="*/ 2 h 7"/>
                <a:gd name="T24" fmla="*/ 4 w 8"/>
                <a:gd name="T25" fmla="*/ 0 h 7"/>
                <a:gd name="T26" fmla="*/ 2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0" name="Freeform 378"/>
            <p:cNvSpPr>
              <a:spLocks/>
            </p:cNvSpPr>
            <p:nvPr/>
          </p:nvSpPr>
          <p:spPr bwMode="auto">
            <a:xfrm rot="1009465">
              <a:off x="2968" y="3037"/>
              <a:ext cx="4" cy="2"/>
            </a:xfrm>
            <a:custGeom>
              <a:avLst/>
              <a:gdLst>
                <a:gd name="T0" fmla="*/ 1 w 7"/>
                <a:gd name="T1" fmla="*/ 0 h 8"/>
                <a:gd name="T2" fmla="*/ 0 w 7"/>
                <a:gd name="T3" fmla="*/ 2 h 8"/>
                <a:gd name="T4" fmla="*/ 0 w 7"/>
                <a:gd name="T5" fmla="*/ 4 h 8"/>
                <a:gd name="T6" fmla="*/ 0 w 7"/>
                <a:gd name="T7" fmla="*/ 6 h 8"/>
                <a:gd name="T8" fmla="*/ 0 w 7"/>
                <a:gd name="T9" fmla="*/ 8 h 8"/>
                <a:gd name="T10" fmla="*/ 1 w 7"/>
                <a:gd name="T11" fmla="*/ 8 h 8"/>
                <a:gd name="T12" fmla="*/ 3 w 7"/>
                <a:gd name="T13" fmla="*/ 8 h 8"/>
                <a:gd name="T14" fmla="*/ 3 w 7"/>
                <a:gd name="T15" fmla="*/ 8 h 8"/>
                <a:gd name="T16" fmla="*/ 5 w 7"/>
                <a:gd name="T17" fmla="*/ 8 h 8"/>
                <a:gd name="T18" fmla="*/ 7 w 7"/>
                <a:gd name="T19" fmla="*/ 6 h 8"/>
                <a:gd name="T20" fmla="*/ 7 w 7"/>
                <a:gd name="T21" fmla="*/ 4 h 8"/>
                <a:gd name="T22" fmla="*/ 5 w 7"/>
                <a:gd name="T23" fmla="*/ 2 h 8"/>
                <a:gd name="T24" fmla="*/ 3 w 7"/>
                <a:gd name="T25" fmla="*/ 0 h 8"/>
                <a:gd name="T26" fmla="*/ 1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1" name="Freeform 379"/>
            <p:cNvSpPr>
              <a:spLocks/>
            </p:cNvSpPr>
            <p:nvPr/>
          </p:nvSpPr>
          <p:spPr bwMode="auto">
            <a:xfrm rot="1009465">
              <a:off x="2973" y="3038"/>
              <a:ext cx="2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2 w 8"/>
                <a:gd name="T9" fmla="*/ 6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8 w 8"/>
                <a:gd name="T21" fmla="*/ 2 h 8"/>
                <a:gd name="T22" fmla="*/ 8 w 8"/>
                <a:gd name="T23" fmla="*/ 0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2" name="Freeform 380"/>
            <p:cNvSpPr>
              <a:spLocks/>
            </p:cNvSpPr>
            <p:nvPr/>
          </p:nvSpPr>
          <p:spPr bwMode="auto">
            <a:xfrm rot="1009465">
              <a:off x="2977" y="3038"/>
              <a:ext cx="2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2 w 8"/>
                <a:gd name="T9" fmla="*/ 6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8 w 8"/>
                <a:gd name="T21" fmla="*/ 2 h 8"/>
                <a:gd name="T22" fmla="*/ 8 w 8"/>
                <a:gd name="T23" fmla="*/ 0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3" name="Freeform 381"/>
            <p:cNvSpPr>
              <a:spLocks/>
            </p:cNvSpPr>
            <p:nvPr/>
          </p:nvSpPr>
          <p:spPr bwMode="auto">
            <a:xfrm rot="1009465">
              <a:off x="2982" y="3039"/>
              <a:ext cx="2" cy="2"/>
            </a:xfrm>
            <a:custGeom>
              <a:avLst/>
              <a:gdLst>
                <a:gd name="T0" fmla="*/ 4 w 7"/>
                <a:gd name="T1" fmla="*/ 0 h 8"/>
                <a:gd name="T2" fmla="*/ 2 w 7"/>
                <a:gd name="T3" fmla="*/ 0 h 8"/>
                <a:gd name="T4" fmla="*/ 0 w 7"/>
                <a:gd name="T5" fmla="*/ 2 h 8"/>
                <a:gd name="T6" fmla="*/ 0 w 7"/>
                <a:gd name="T7" fmla="*/ 4 h 8"/>
                <a:gd name="T8" fmla="*/ 2 w 7"/>
                <a:gd name="T9" fmla="*/ 6 h 8"/>
                <a:gd name="T10" fmla="*/ 4 w 7"/>
                <a:gd name="T11" fmla="*/ 8 h 8"/>
                <a:gd name="T12" fmla="*/ 5 w 7"/>
                <a:gd name="T13" fmla="*/ 8 h 8"/>
                <a:gd name="T14" fmla="*/ 5 w 7"/>
                <a:gd name="T15" fmla="*/ 8 h 8"/>
                <a:gd name="T16" fmla="*/ 7 w 7"/>
                <a:gd name="T17" fmla="*/ 6 h 8"/>
                <a:gd name="T18" fmla="*/ 7 w 7"/>
                <a:gd name="T19" fmla="*/ 4 h 8"/>
                <a:gd name="T20" fmla="*/ 7 w 7"/>
                <a:gd name="T21" fmla="*/ 2 h 8"/>
                <a:gd name="T22" fmla="*/ 7 w 7"/>
                <a:gd name="T23" fmla="*/ 0 h 8"/>
                <a:gd name="T24" fmla="*/ 5 w 7"/>
                <a:gd name="T25" fmla="*/ 0 h 8"/>
                <a:gd name="T26" fmla="*/ 4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4" name="Freeform 382"/>
            <p:cNvSpPr>
              <a:spLocks/>
            </p:cNvSpPr>
            <p:nvPr/>
          </p:nvSpPr>
          <p:spPr bwMode="auto">
            <a:xfrm rot="1009465">
              <a:off x="2986" y="3039"/>
              <a:ext cx="2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2 w 8"/>
                <a:gd name="T9" fmla="*/ 6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6 h 8"/>
                <a:gd name="T18" fmla="*/ 8 w 8"/>
                <a:gd name="T19" fmla="*/ 4 h 8"/>
                <a:gd name="T20" fmla="*/ 8 w 8"/>
                <a:gd name="T21" fmla="*/ 2 h 8"/>
                <a:gd name="T22" fmla="*/ 8 w 8"/>
                <a:gd name="T23" fmla="*/ 0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5" name="Freeform 383"/>
            <p:cNvSpPr>
              <a:spLocks/>
            </p:cNvSpPr>
            <p:nvPr/>
          </p:nvSpPr>
          <p:spPr bwMode="auto">
            <a:xfrm rot="1009465">
              <a:off x="2990" y="3040"/>
              <a:ext cx="3" cy="2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6 h 8"/>
                <a:gd name="T20" fmla="*/ 8 w 8"/>
                <a:gd name="T21" fmla="*/ 4 h 8"/>
                <a:gd name="T22" fmla="*/ 8 w 8"/>
                <a:gd name="T23" fmla="*/ 2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6" name="Freeform 384"/>
            <p:cNvSpPr>
              <a:spLocks/>
            </p:cNvSpPr>
            <p:nvPr/>
          </p:nvSpPr>
          <p:spPr bwMode="auto">
            <a:xfrm rot="1009465">
              <a:off x="2995" y="3040"/>
              <a:ext cx="2" cy="3"/>
            </a:xfrm>
            <a:custGeom>
              <a:avLst/>
              <a:gdLst>
                <a:gd name="T0" fmla="*/ 4 w 7"/>
                <a:gd name="T1" fmla="*/ 0 h 8"/>
                <a:gd name="T2" fmla="*/ 2 w 7"/>
                <a:gd name="T3" fmla="*/ 2 h 8"/>
                <a:gd name="T4" fmla="*/ 0 w 7"/>
                <a:gd name="T5" fmla="*/ 4 h 8"/>
                <a:gd name="T6" fmla="*/ 0 w 7"/>
                <a:gd name="T7" fmla="*/ 6 h 8"/>
                <a:gd name="T8" fmla="*/ 2 w 7"/>
                <a:gd name="T9" fmla="*/ 8 h 8"/>
                <a:gd name="T10" fmla="*/ 4 w 7"/>
                <a:gd name="T11" fmla="*/ 8 h 8"/>
                <a:gd name="T12" fmla="*/ 5 w 7"/>
                <a:gd name="T13" fmla="*/ 8 h 8"/>
                <a:gd name="T14" fmla="*/ 5 w 7"/>
                <a:gd name="T15" fmla="*/ 8 h 8"/>
                <a:gd name="T16" fmla="*/ 7 w 7"/>
                <a:gd name="T17" fmla="*/ 8 h 8"/>
                <a:gd name="T18" fmla="*/ 7 w 7"/>
                <a:gd name="T19" fmla="*/ 6 h 8"/>
                <a:gd name="T20" fmla="*/ 7 w 7"/>
                <a:gd name="T21" fmla="*/ 4 h 8"/>
                <a:gd name="T22" fmla="*/ 7 w 7"/>
                <a:gd name="T23" fmla="*/ 2 h 8"/>
                <a:gd name="T24" fmla="*/ 5 w 7"/>
                <a:gd name="T25" fmla="*/ 0 h 8"/>
                <a:gd name="T26" fmla="*/ 4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7" name="Freeform 385"/>
            <p:cNvSpPr>
              <a:spLocks/>
            </p:cNvSpPr>
            <p:nvPr/>
          </p:nvSpPr>
          <p:spPr bwMode="auto">
            <a:xfrm rot="1009465">
              <a:off x="2999" y="3041"/>
              <a:ext cx="2" cy="3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6 h 8"/>
                <a:gd name="T20" fmla="*/ 8 w 8"/>
                <a:gd name="T21" fmla="*/ 4 h 8"/>
                <a:gd name="T22" fmla="*/ 8 w 8"/>
                <a:gd name="T23" fmla="*/ 2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8" name="Freeform 386"/>
            <p:cNvSpPr>
              <a:spLocks/>
            </p:cNvSpPr>
            <p:nvPr/>
          </p:nvSpPr>
          <p:spPr bwMode="auto">
            <a:xfrm rot="1009465">
              <a:off x="3004" y="3041"/>
              <a:ext cx="2" cy="3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2 h 8"/>
                <a:gd name="T4" fmla="*/ 0 w 8"/>
                <a:gd name="T5" fmla="*/ 4 h 8"/>
                <a:gd name="T6" fmla="*/ 0 w 8"/>
                <a:gd name="T7" fmla="*/ 6 h 8"/>
                <a:gd name="T8" fmla="*/ 2 w 8"/>
                <a:gd name="T9" fmla="*/ 8 h 8"/>
                <a:gd name="T10" fmla="*/ 4 w 8"/>
                <a:gd name="T11" fmla="*/ 8 h 8"/>
                <a:gd name="T12" fmla="*/ 6 w 8"/>
                <a:gd name="T13" fmla="*/ 8 h 8"/>
                <a:gd name="T14" fmla="*/ 6 w 8"/>
                <a:gd name="T15" fmla="*/ 8 h 8"/>
                <a:gd name="T16" fmla="*/ 8 w 8"/>
                <a:gd name="T17" fmla="*/ 8 h 8"/>
                <a:gd name="T18" fmla="*/ 8 w 8"/>
                <a:gd name="T19" fmla="*/ 6 h 8"/>
                <a:gd name="T20" fmla="*/ 8 w 8"/>
                <a:gd name="T21" fmla="*/ 4 h 8"/>
                <a:gd name="T22" fmla="*/ 8 w 8"/>
                <a:gd name="T23" fmla="*/ 2 h 8"/>
                <a:gd name="T24" fmla="*/ 6 w 8"/>
                <a:gd name="T25" fmla="*/ 0 h 8"/>
                <a:gd name="T26" fmla="*/ 4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19" name="Freeform 387"/>
            <p:cNvSpPr>
              <a:spLocks/>
            </p:cNvSpPr>
            <p:nvPr/>
          </p:nvSpPr>
          <p:spPr bwMode="auto">
            <a:xfrm rot="1009465">
              <a:off x="3007" y="3043"/>
              <a:ext cx="2" cy="4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2 h 8"/>
                <a:gd name="T8" fmla="*/ 0 w 8"/>
                <a:gd name="T9" fmla="*/ 4 h 8"/>
                <a:gd name="T10" fmla="*/ 0 w 8"/>
                <a:gd name="T11" fmla="*/ 6 h 8"/>
                <a:gd name="T12" fmla="*/ 2 w 8"/>
                <a:gd name="T13" fmla="*/ 8 h 8"/>
                <a:gd name="T14" fmla="*/ 2 w 8"/>
                <a:gd name="T15" fmla="*/ 8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8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0" name="Freeform 388"/>
            <p:cNvSpPr>
              <a:spLocks/>
            </p:cNvSpPr>
            <p:nvPr/>
          </p:nvSpPr>
          <p:spPr bwMode="auto">
            <a:xfrm rot="1009465">
              <a:off x="3009" y="3049"/>
              <a:ext cx="2" cy="2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2 w 8"/>
                <a:gd name="T5" fmla="*/ 0 h 8"/>
                <a:gd name="T6" fmla="*/ 0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6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6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1" name="Freeform 389"/>
            <p:cNvSpPr>
              <a:spLocks/>
            </p:cNvSpPr>
            <p:nvPr/>
          </p:nvSpPr>
          <p:spPr bwMode="auto">
            <a:xfrm rot="1009465">
              <a:off x="3012" y="3052"/>
              <a:ext cx="3" cy="2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0 h 7"/>
                <a:gd name="T4" fmla="*/ 2 w 7"/>
                <a:gd name="T5" fmla="*/ 0 h 7"/>
                <a:gd name="T6" fmla="*/ 0 w 7"/>
                <a:gd name="T7" fmla="*/ 1 h 7"/>
                <a:gd name="T8" fmla="*/ 0 w 7"/>
                <a:gd name="T9" fmla="*/ 3 h 7"/>
                <a:gd name="T10" fmla="*/ 0 w 7"/>
                <a:gd name="T11" fmla="*/ 5 h 7"/>
                <a:gd name="T12" fmla="*/ 0 w 7"/>
                <a:gd name="T13" fmla="*/ 7 h 7"/>
                <a:gd name="T14" fmla="*/ 0 w 7"/>
                <a:gd name="T15" fmla="*/ 7 h 7"/>
                <a:gd name="T16" fmla="*/ 2 w 7"/>
                <a:gd name="T17" fmla="*/ 7 h 7"/>
                <a:gd name="T18" fmla="*/ 4 w 7"/>
                <a:gd name="T19" fmla="*/ 7 h 7"/>
                <a:gd name="T20" fmla="*/ 6 w 7"/>
                <a:gd name="T21" fmla="*/ 7 h 7"/>
                <a:gd name="T22" fmla="*/ 7 w 7"/>
                <a:gd name="T23" fmla="*/ 5 h 7"/>
                <a:gd name="T24" fmla="*/ 7 w 7"/>
                <a:gd name="T25" fmla="*/ 3 h 7"/>
                <a:gd name="T26" fmla="*/ 6 w 7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2" name="Freeform 390"/>
            <p:cNvSpPr>
              <a:spLocks/>
            </p:cNvSpPr>
            <p:nvPr/>
          </p:nvSpPr>
          <p:spPr bwMode="auto">
            <a:xfrm rot="1009465">
              <a:off x="3016" y="3055"/>
              <a:ext cx="2" cy="2"/>
            </a:xfrm>
            <a:custGeom>
              <a:avLst/>
              <a:gdLst>
                <a:gd name="T0" fmla="*/ 8 w 8"/>
                <a:gd name="T1" fmla="*/ 0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2 w 8"/>
                <a:gd name="T13" fmla="*/ 6 h 8"/>
                <a:gd name="T14" fmla="*/ 2 w 8"/>
                <a:gd name="T15" fmla="*/ 6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8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3" name="Freeform 391"/>
            <p:cNvSpPr>
              <a:spLocks/>
            </p:cNvSpPr>
            <p:nvPr/>
          </p:nvSpPr>
          <p:spPr bwMode="auto">
            <a:xfrm rot="1009465">
              <a:off x="3018" y="3057"/>
              <a:ext cx="2" cy="3"/>
            </a:xfrm>
            <a:custGeom>
              <a:avLst/>
              <a:gdLst>
                <a:gd name="T0" fmla="*/ 5 w 7"/>
                <a:gd name="T1" fmla="*/ 0 h 7"/>
                <a:gd name="T2" fmla="*/ 4 w 7"/>
                <a:gd name="T3" fmla="*/ 0 h 7"/>
                <a:gd name="T4" fmla="*/ 2 w 7"/>
                <a:gd name="T5" fmla="*/ 0 h 7"/>
                <a:gd name="T6" fmla="*/ 0 w 7"/>
                <a:gd name="T7" fmla="*/ 0 h 7"/>
                <a:gd name="T8" fmla="*/ 0 w 7"/>
                <a:gd name="T9" fmla="*/ 2 h 7"/>
                <a:gd name="T10" fmla="*/ 0 w 7"/>
                <a:gd name="T11" fmla="*/ 4 h 7"/>
                <a:gd name="T12" fmla="*/ 0 w 7"/>
                <a:gd name="T13" fmla="*/ 5 h 7"/>
                <a:gd name="T14" fmla="*/ 0 w 7"/>
                <a:gd name="T15" fmla="*/ 5 h 7"/>
                <a:gd name="T16" fmla="*/ 2 w 7"/>
                <a:gd name="T17" fmla="*/ 7 h 7"/>
                <a:gd name="T18" fmla="*/ 4 w 7"/>
                <a:gd name="T19" fmla="*/ 7 h 7"/>
                <a:gd name="T20" fmla="*/ 5 w 7"/>
                <a:gd name="T21" fmla="*/ 5 h 7"/>
                <a:gd name="T22" fmla="*/ 7 w 7"/>
                <a:gd name="T23" fmla="*/ 4 h 7"/>
                <a:gd name="T24" fmla="*/ 7 w 7"/>
                <a:gd name="T25" fmla="*/ 2 h 7"/>
                <a:gd name="T26" fmla="*/ 5 w 7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4" name="Freeform 392"/>
            <p:cNvSpPr>
              <a:spLocks/>
            </p:cNvSpPr>
            <p:nvPr/>
          </p:nvSpPr>
          <p:spPr bwMode="auto">
            <a:xfrm rot="1009465">
              <a:off x="3021" y="3061"/>
              <a:ext cx="1" cy="3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2 h 8"/>
                <a:gd name="T8" fmla="*/ 0 w 8"/>
                <a:gd name="T9" fmla="*/ 4 h 8"/>
                <a:gd name="T10" fmla="*/ 0 w 8"/>
                <a:gd name="T11" fmla="*/ 6 h 8"/>
                <a:gd name="T12" fmla="*/ 2 w 8"/>
                <a:gd name="T13" fmla="*/ 8 h 8"/>
                <a:gd name="T14" fmla="*/ 2 w 8"/>
                <a:gd name="T15" fmla="*/ 8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8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5" name="Freeform 393"/>
            <p:cNvSpPr>
              <a:spLocks/>
            </p:cNvSpPr>
            <p:nvPr/>
          </p:nvSpPr>
          <p:spPr bwMode="auto">
            <a:xfrm rot="1009465">
              <a:off x="3023" y="3066"/>
              <a:ext cx="3" cy="2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0 h 8"/>
                <a:gd name="T4" fmla="*/ 2 w 7"/>
                <a:gd name="T5" fmla="*/ 0 h 8"/>
                <a:gd name="T6" fmla="*/ 0 w 7"/>
                <a:gd name="T7" fmla="*/ 0 h 8"/>
                <a:gd name="T8" fmla="*/ 0 w 7"/>
                <a:gd name="T9" fmla="*/ 2 h 8"/>
                <a:gd name="T10" fmla="*/ 0 w 7"/>
                <a:gd name="T11" fmla="*/ 4 h 8"/>
                <a:gd name="T12" fmla="*/ 0 w 7"/>
                <a:gd name="T13" fmla="*/ 6 h 8"/>
                <a:gd name="T14" fmla="*/ 0 w 7"/>
                <a:gd name="T15" fmla="*/ 6 h 8"/>
                <a:gd name="T16" fmla="*/ 2 w 7"/>
                <a:gd name="T17" fmla="*/ 8 h 8"/>
                <a:gd name="T18" fmla="*/ 4 w 7"/>
                <a:gd name="T19" fmla="*/ 8 h 8"/>
                <a:gd name="T20" fmla="*/ 5 w 7"/>
                <a:gd name="T21" fmla="*/ 6 h 8"/>
                <a:gd name="T22" fmla="*/ 7 w 7"/>
                <a:gd name="T23" fmla="*/ 4 h 8"/>
                <a:gd name="T24" fmla="*/ 7 w 7"/>
                <a:gd name="T25" fmla="*/ 2 h 8"/>
                <a:gd name="T26" fmla="*/ 5 w 7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6" name="Freeform 394"/>
            <p:cNvSpPr>
              <a:spLocks/>
            </p:cNvSpPr>
            <p:nvPr/>
          </p:nvSpPr>
          <p:spPr bwMode="auto">
            <a:xfrm rot="1009465">
              <a:off x="3026" y="3069"/>
              <a:ext cx="2" cy="2"/>
            </a:xfrm>
            <a:custGeom>
              <a:avLst/>
              <a:gdLst>
                <a:gd name="T0" fmla="*/ 8 w 8"/>
                <a:gd name="T1" fmla="*/ 2 h 7"/>
                <a:gd name="T2" fmla="*/ 6 w 8"/>
                <a:gd name="T3" fmla="*/ 0 h 7"/>
                <a:gd name="T4" fmla="*/ 4 w 8"/>
                <a:gd name="T5" fmla="*/ 0 h 7"/>
                <a:gd name="T6" fmla="*/ 2 w 8"/>
                <a:gd name="T7" fmla="*/ 2 h 7"/>
                <a:gd name="T8" fmla="*/ 0 w 8"/>
                <a:gd name="T9" fmla="*/ 4 h 7"/>
                <a:gd name="T10" fmla="*/ 0 w 8"/>
                <a:gd name="T11" fmla="*/ 5 h 7"/>
                <a:gd name="T12" fmla="*/ 2 w 8"/>
                <a:gd name="T13" fmla="*/ 7 h 7"/>
                <a:gd name="T14" fmla="*/ 2 w 8"/>
                <a:gd name="T15" fmla="*/ 7 h 7"/>
                <a:gd name="T16" fmla="*/ 4 w 8"/>
                <a:gd name="T17" fmla="*/ 7 h 7"/>
                <a:gd name="T18" fmla="*/ 6 w 8"/>
                <a:gd name="T19" fmla="*/ 7 h 7"/>
                <a:gd name="T20" fmla="*/ 8 w 8"/>
                <a:gd name="T21" fmla="*/ 7 h 7"/>
                <a:gd name="T22" fmla="*/ 8 w 8"/>
                <a:gd name="T23" fmla="*/ 5 h 7"/>
                <a:gd name="T24" fmla="*/ 8 w 8"/>
                <a:gd name="T25" fmla="*/ 4 h 7"/>
                <a:gd name="T26" fmla="*/ 8 w 8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7" name="Freeform 395"/>
            <p:cNvSpPr>
              <a:spLocks/>
            </p:cNvSpPr>
            <p:nvPr/>
          </p:nvSpPr>
          <p:spPr bwMode="auto">
            <a:xfrm rot="1009465">
              <a:off x="3466" y="3329"/>
              <a:ext cx="4" cy="6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8" name="Freeform 396"/>
            <p:cNvSpPr>
              <a:spLocks/>
            </p:cNvSpPr>
            <p:nvPr/>
          </p:nvSpPr>
          <p:spPr bwMode="auto">
            <a:xfrm rot="1009465">
              <a:off x="3474" y="3335"/>
              <a:ext cx="4" cy="5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29" name="Freeform 397"/>
            <p:cNvSpPr>
              <a:spLocks/>
            </p:cNvSpPr>
            <p:nvPr/>
          </p:nvSpPr>
          <p:spPr bwMode="auto">
            <a:xfrm rot="1009465">
              <a:off x="3480" y="3338"/>
              <a:ext cx="6" cy="5"/>
            </a:xfrm>
            <a:custGeom>
              <a:avLst/>
              <a:gdLst>
                <a:gd name="T0" fmla="*/ 7 w 15"/>
                <a:gd name="T1" fmla="*/ 0 h 15"/>
                <a:gd name="T2" fmla="*/ 4 w 15"/>
                <a:gd name="T3" fmla="*/ 2 h 15"/>
                <a:gd name="T4" fmla="*/ 0 w 15"/>
                <a:gd name="T5" fmla="*/ 7 h 15"/>
                <a:gd name="T6" fmla="*/ 4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4" y="2"/>
                  </a:lnTo>
                  <a:lnTo>
                    <a:pt x="0" y="7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0" name="Freeform 398"/>
            <p:cNvSpPr>
              <a:spLocks/>
            </p:cNvSpPr>
            <p:nvPr/>
          </p:nvSpPr>
          <p:spPr bwMode="auto">
            <a:xfrm rot="1009465">
              <a:off x="3489" y="3343"/>
              <a:ext cx="4" cy="3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4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4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1" name="Freeform 399"/>
            <p:cNvSpPr>
              <a:spLocks/>
            </p:cNvSpPr>
            <p:nvPr/>
          </p:nvSpPr>
          <p:spPr bwMode="auto">
            <a:xfrm rot="1009465">
              <a:off x="3498" y="3348"/>
              <a:ext cx="3" cy="3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2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2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2" name="Freeform 400"/>
            <p:cNvSpPr>
              <a:spLocks/>
            </p:cNvSpPr>
            <p:nvPr/>
          </p:nvSpPr>
          <p:spPr bwMode="auto">
            <a:xfrm rot="1009465">
              <a:off x="3504" y="3351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2 h 15"/>
                <a:gd name="T4" fmla="*/ 0 w 15"/>
                <a:gd name="T5" fmla="*/ 8 h 15"/>
                <a:gd name="T6" fmla="*/ 4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3" name="Freeform 401"/>
            <p:cNvSpPr>
              <a:spLocks/>
            </p:cNvSpPr>
            <p:nvPr/>
          </p:nvSpPr>
          <p:spPr bwMode="auto">
            <a:xfrm rot="1009465">
              <a:off x="3512" y="3355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4" name="Freeform 402"/>
            <p:cNvSpPr>
              <a:spLocks/>
            </p:cNvSpPr>
            <p:nvPr/>
          </p:nvSpPr>
          <p:spPr bwMode="auto">
            <a:xfrm rot="1009465">
              <a:off x="3520" y="3359"/>
              <a:ext cx="4" cy="6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5" name="Freeform 403"/>
            <p:cNvSpPr>
              <a:spLocks/>
            </p:cNvSpPr>
            <p:nvPr/>
          </p:nvSpPr>
          <p:spPr bwMode="auto">
            <a:xfrm rot="1009465">
              <a:off x="3529" y="3363"/>
              <a:ext cx="4" cy="5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2 w 16"/>
                <a:gd name="T13" fmla="*/ 14 h 16"/>
                <a:gd name="T14" fmla="*/ 16 w 16"/>
                <a:gd name="T15" fmla="*/ 8 h 16"/>
                <a:gd name="T16" fmla="*/ 12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6" name="Freeform 404"/>
            <p:cNvSpPr>
              <a:spLocks/>
            </p:cNvSpPr>
            <p:nvPr/>
          </p:nvSpPr>
          <p:spPr bwMode="auto">
            <a:xfrm rot="1009465">
              <a:off x="3536" y="3367"/>
              <a:ext cx="5" cy="5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7" name="Freeform 405"/>
            <p:cNvSpPr>
              <a:spLocks/>
            </p:cNvSpPr>
            <p:nvPr/>
          </p:nvSpPr>
          <p:spPr bwMode="auto">
            <a:xfrm rot="1009465">
              <a:off x="3544" y="3372"/>
              <a:ext cx="4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4 h 15"/>
                <a:gd name="T4" fmla="*/ 0 w 15"/>
                <a:gd name="T5" fmla="*/ 7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4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8" name="Freeform 406"/>
            <p:cNvSpPr>
              <a:spLocks/>
            </p:cNvSpPr>
            <p:nvPr/>
          </p:nvSpPr>
          <p:spPr bwMode="auto">
            <a:xfrm rot="1009465">
              <a:off x="3552" y="3377"/>
              <a:ext cx="4" cy="4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2 h 16"/>
                <a:gd name="T8" fmla="*/ 8 w 16"/>
                <a:gd name="T9" fmla="*/ 16 h 16"/>
                <a:gd name="T10" fmla="*/ 8 w 16"/>
                <a:gd name="T11" fmla="*/ 16 h 16"/>
                <a:gd name="T12" fmla="*/ 12 w 16"/>
                <a:gd name="T13" fmla="*/ 12 h 16"/>
                <a:gd name="T14" fmla="*/ 16 w 16"/>
                <a:gd name="T15" fmla="*/ 8 h 16"/>
                <a:gd name="T16" fmla="*/ 12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39" name="Freeform 407"/>
            <p:cNvSpPr>
              <a:spLocks/>
            </p:cNvSpPr>
            <p:nvPr/>
          </p:nvSpPr>
          <p:spPr bwMode="auto">
            <a:xfrm rot="1009465">
              <a:off x="3559" y="3381"/>
              <a:ext cx="4" cy="3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2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2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0" name="Freeform 408"/>
            <p:cNvSpPr>
              <a:spLocks/>
            </p:cNvSpPr>
            <p:nvPr/>
          </p:nvSpPr>
          <p:spPr bwMode="auto">
            <a:xfrm rot="1009465">
              <a:off x="3568" y="3384"/>
              <a:ext cx="5" cy="5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1" name="Freeform 409"/>
            <p:cNvSpPr>
              <a:spLocks/>
            </p:cNvSpPr>
            <p:nvPr/>
          </p:nvSpPr>
          <p:spPr bwMode="auto">
            <a:xfrm rot="1009465">
              <a:off x="3575" y="3389"/>
              <a:ext cx="5" cy="4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1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2" name="Oval 410"/>
            <p:cNvSpPr>
              <a:spLocks noChangeArrowheads="1"/>
            </p:cNvSpPr>
            <p:nvPr/>
          </p:nvSpPr>
          <p:spPr bwMode="auto">
            <a:xfrm rot="1009465">
              <a:off x="2795" y="3039"/>
              <a:ext cx="24" cy="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3" name="Oval 411"/>
            <p:cNvSpPr>
              <a:spLocks noChangeArrowheads="1"/>
            </p:cNvSpPr>
            <p:nvPr/>
          </p:nvSpPr>
          <p:spPr bwMode="auto">
            <a:xfrm rot="1009465">
              <a:off x="3219" y="3209"/>
              <a:ext cx="2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4" name="Oval 412"/>
            <p:cNvSpPr>
              <a:spLocks noChangeArrowheads="1"/>
            </p:cNvSpPr>
            <p:nvPr/>
          </p:nvSpPr>
          <p:spPr bwMode="auto">
            <a:xfrm rot="1009465">
              <a:off x="2887" y="3013"/>
              <a:ext cx="2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5" name="Freeform 413"/>
            <p:cNvSpPr>
              <a:spLocks/>
            </p:cNvSpPr>
            <p:nvPr/>
          </p:nvSpPr>
          <p:spPr bwMode="auto">
            <a:xfrm rot="1009465">
              <a:off x="2857" y="3106"/>
              <a:ext cx="118" cy="78"/>
            </a:xfrm>
            <a:custGeom>
              <a:avLst/>
              <a:gdLst>
                <a:gd name="T0" fmla="*/ 7 w 413"/>
                <a:gd name="T1" fmla="*/ 181 h 348"/>
                <a:gd name="T2" fmla="*/ 63 w 413"/>
                <a:gd name="T3" fmla="*/ 221 h 348"/>
                <a:gd name="T4" fmla="*/ 0 w 413"/>
                <a:gd name="T5" fmla="*/ 348 h 348"/>
                <a:gd name="T6" fmla="*/ 107 w 413"/>
                <a:gd name="T7" fmla="*/ 348 h 348"/>
                <a:gd name="T8" fmla="*/ 413 w 413"/>
                <a:gd name="T9" fmla="*/ 162 h 348"/>
                <a:gd name="T10" fmla="*/ 413 w 413"/>
                <a:gd name="T11" fmla="*/ 41 h 348"/>
                <a:gd name="T12" fmla="*/ 292 w 413"/>
                <a:gd name="T13" fmla="*/ 0 h 348"/>
                <a:gd name="T14" fmla="*/ 7 w 413"/>
                <a:gd name="T15" fmla="*/ 1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348">
                  <a:moveTo>
                    <a:pt x="7" y="181"/>
                  </a:moveTo>
                  <a:lnTo>
                    <a:pt x="63" y="221"/>
                  </a:lnTo>
                  <a:lnTo>
                    <a:pt x="0" y="348"/>
                  </a:lnTo>
                  <a:lnTo>
                    <a:pt x="107" y="348"/>
                  </a:lnTo>
                  <a:lnTo>
                    <a:pt x="413" y="162"/>
                  </a:lnTo>
                  <a:lnTo>
                    <a:pt x="413" y="41"/>
                  </a:lnTo>
                  <a:lnTo>
                    <a:pt x="292" y="0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6" name="Freeform 414"/>
            <p:cNvSpPr>
              <a:spLocks/>
            </p:cNvSpPr>
            <p:nvPr/>
          </p:nvSpPr>
          <p:spPr bwMode="auto">
            <a:xfrm rot="1009465">
              <a:off x="3162" y="3141"/>
              <a:ext cx="108" cy="126"/>
            </a:xfrm>
            <a:custGeom>
              <a:avLst/>
              <a:gdLst>
                <a:gd name="T0" fmla="*/ 0 w 242"/>
                <a:gd name="T1" fmla="*/ 203 h 499"/>
                <a:gd name="T2" fmla="*/ 77 w 242"/>
                <a:gd name="T3" fmla="*/ 167 h 499"/>
                <a:gd name="T4" fmla="*/ 54 w 242"/>
                <a:gd name="T5" fmla="*/ 67 h 499"/>
                <a:gd name="T6" fmla="*/ 119 w 242"/>
                <a:gd name="T7" fmla="*/ 78 h 499"/>
                <a:gd name="T8" fmla="*/ 154 w 242"/>
                <a:gd name="T9" fmla="*/ 0 h 499"/>
                <a:gd name="T10" fmla="*/ 242 w 242"/>
                <a:gd name="T11" fmla="*/ 349 h 499"/>
                <a:gd name="T12" fmla="*/ 89 w 242"/>
                <a:gd name="T13" fmla="*/ 499 h 499"/>
                <a:gd name="T14" fmla="*/ 83 w 242"/>
                <a:gd name="T15" fmla="*/ 368 h 499"/>
                <a:gd name="T16" fmla="*/ 20 w 242"/>
                <a:gd name="T17" fmla="*/ 416 h 499"/>
                <a:gd name="T18" fmla="*/ 37 w 242"/>
                <a:gd name="T19" fmla="*/ 270 h 499"/>
                <a:gd name="T20" fmla="*/ 0 w 242"/>
                <a:gd name="T21" fmla="*/ 20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499">
                  <a:moveTo>
                    <a:pt x="0" y="203"/>
                  </a:moveTo>
                  <a:lnTo>
                    <a:pt x="77" y="167"/>
                  </a:lnTo>
                  <a:lnTo>
                    <a:pt x="54" y="67"/>
                  </a:lnTo>
                  <a:lnTo>
                    <a:pt x="119" y="78"/>
                  </a:lnTo>
                  <a:lnTo>
                    <a:pt x="154" y="0"/>
                  </a:lnTo>
                  <a:lnTo>
                    <a:pt x="242" y="349"/>
                  </a:lnTo>
                  <a:lnTo>
                    <a:pt x="89" y="499"/>
                  </a:lnTo>
                  <a:lnTo>
                    <a:pt x="83" y="368"/>
                  </a:lnTo>
                  <a:lnTo>
                    <a:pt x="20" y="416"/>
                  </a:lnTo>
                  <a:lnTo>
                    <a:pt x="37" y="27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7" name="Freeform 415"/>
            <p:cNvSpPr>
              <a:spLocks/>
            </p:cNvSpPr>
            <p:nvPr/>
          </p:nvSpPr>
          <p:spPr bwMode="auto">
            <a:xfrm rot="1009465">
              <a:off x="2459" y="2792"/>
              <a:ext cx="4" cy="4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8" name="Freeform 416"/>
            <p:cNvSpPr>
              <a:spLocks/>
            </p:cNvSpPr>
            <p:nvPr/>
          </p:nvSpPr>
          <p:spPr bwMode="auto">
            <a:xfrm rot="1009465">
              <a:off x="2467" y="2796"/>
              <a:ext cx="4" cy="6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2 h 15"/>
                <a:gd name="T8" fmla="*/ 8 w 15"/>
                <a:gd name="T9" fmla="*/ 15 h 15"/>
                <a:gd name="T10" fmla="*/ 8 w 15"/>
                <a:gd name="T11" fmla="*/ 15 h 15"/>
                <a:gd name="T12" fmla="*/ 11 w 15"/>
                <a:gd name="T13" fmla="*/ 12 h 15"/>
                <a:gd name="T14" fmla="*/ 15 w 15"/>
                <a:gd name="T15" fmla="*/ 8 h 15"/>
                <a:gd name="T16" fmla="*/ 11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1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49" name="Freeform 417"/>
            <p:cNvSpPr>
              <a:spLocks/>
            </p:cNvSpPr>
            <p:nvPr/>
          </p:nvSpPr>
          <p:spPr bwMode="auto">
            <a:xfrm rot="1009465">
              <a:off x="2474" y="2801"/>
              <a:ext cx="5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0" name="Freeform 418"/>
            <p:cNvSpPr>
              <a:spLocks/>
            </p:cNvSpPr>
            <p:nvPr/>
          </p:nvSpPr>
          <p:spPr bwMode="auto">
            <a:xfrm rot="1009465">
              <a:off x="2483" y="2805"/>
              <a:ext cx="5" cy="5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1" name="Freeform 419"/>
            <p:cNvSpPr>
              <a:spLocks/>
            </p:cNvSpPr>
            <p:nvPr/>
          </p:nvSpPr>
          <p:spPr bwMode="auto">
            <a:xfrm rot="1009465">
              <a:off x="2491" y="2810"/>
              <a:ext cx="3" cy="5"/>
            </a:xfrm>
            <a:custGeom>
              <a:avLst/>
              <a:gdLst>
                <a:gd name="T0" fmla="*/ 8 w 16"/>
                <a:gd name="T1" fmla="*/ 0 h 16"/>
                <a:gd name="T2" fmla="*/ 4 w 16"/>
                <a:gd name="T3" fmla="*/ 2 h 16"/>
                <a:gd name="T4" fmla="*/ 0 w 16"/>
                <a:gd name="T5" fmla="*/ 8 h 16"/>
                <a:gd name="T6" fmla="*/ 2 w 16"/>
                <a:gd name="T7" fmla="*/ 12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2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2" name="Freeform 420"/>
            <p:cNvSpPr>
              <a:spLocks/>
            </p:cNvSpPr>
            <p:nvPr/>
          </p:nvSpPr>
          <p:spPr bwMode="auto">
            <a:xfrm rot="1009465">
              <a:off x="2498" y="2814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3" name="Freeform 421"/>
            <p:cNvSpPr>
              <a:spLocks/>
            </p:cNvSpPr>
            <p:nvPr/>
          </p:nvSpPr>
          <p:spPr bwMode="auto">
            <a:xfrm rot="1009465">
              <a:off x="2505" y="2818"/>
              <a:ext cx="5" cy="4"/>
            </a:xfrm>
            <a:custGeom>
              <a:avLst/>
              <a:gdLst>
                <a:gd name="T0" fmla="*/ 7 w 15"/>
                <a:gd name="T1" fmla="*/ 0 h 15"/>
                <a:gd name="T2" fmla="*/ 4 w 15"/>
                <a:gd name="T3" fmla="*/ 2 h 15"/>
                <a:gd name="T4" fmla="*/ 0 w 15"/>
                <a:gd name="T5" fmla="*/ 7 h 15"/>
                <a:gd name="T6" fmla="*/ 4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4" y="2"/>
                  </a:lnTo>
                  <a:lnTo>
                    <a:pt x="0" y="7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4" name="Freeform 422"/>
            <p:cNvSpPr>
              <a:spLocks/>
            </p:cNvSpPr>
            <p:nvPr/>
          </p:nvSpPr>
          <p:spPr bwMode="auto">
            <a:xfrm rot="1009465">
              <a:off x="2513" y="2823"/>
              <a:ext cx="4" cy="5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4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4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5" name="Freeform 423"/>
            <p:cNvSpPr>
              <a:spLocks/>
            </p:cNvSpPr>
            <p:nvPr/>
          </p:nvSpPr>
          <p:spPr bwMode="auto">
            <a:xfrm rot="1009465">
              <a:off x="2521" y="2828"/>
              <a:ext cx="4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2 w 16"/>
                <a:gd name="T13" fmla="*/ 13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6" name="Freeform 424"/>
            <p:cNvSpPr>
              <a:spLocks/>
            </p:cNvSpPr>
            <p:nvPr/>
          </p:nvSpPr>
          <p:spPr bwMode="auto">
            <a:xfrm rot="1009465">
              <a:off x="2528" y="2832"/>
              <a:ext cx="5" cy="5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7" name="Freeform 425"/>
            <p:cNvSpPr>
              <a:spLocks/>
            </p:cNvSpPr>
            <p:nvPr/>
          </p:nvSpPr>
          <p:spPr bwMode="auto">
            <a:xfrm rot="1009465">
              <a:off x="2536" y="2836"/>
              <a:ext cx="4" cy="5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4 h 16"/>
                <a:gd name="T4" fmla="*/ 0 w 15"/>
                <a:gd name="T5" fmla="*/ 8 h 16"/>
                <a:gd name="T6" fmla="*/ 2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4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8" name="Freeform 426"/>
            <p:cNvSpPr>
              <a:spLocks/>
            </p:cNvSpPr>
            <p:nvPr/>
          </p:nvSpPr>
          <p:spPr bwMode="auto">
            <a:xfrm rot="1009465">
              <a:off x="2544" y="2841"/>
              <a:ext cx="4" cy="4"/>
            </a:xfrm>
            <a:custGeom>
              <a:avLst/>
              <a:gdLst>
                <a:gd name="T0" fmla="*/ 7 w 15"/>
                <a:gd name="T1" fmla="*/ 0 h 16"/>
                <a:gd name="T2" fmla="*/ 3 w 15"/>
                <a:gd name="T3" fmla="*/ 2 h 16"/>
                <a:gd name="T4" fmla="*/ 0 w 15"/>
                <a:gd name="T5" fmla="*/ 8 h 16"/>
                <a:gd name="T6" fmla="*/ 3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3" y="2"/>
                  </a:lnTo>
                  <a:lnTo>
                    <a:pt x="0" y="8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59" name="Freeform 427"/>
            <p:cNvSpPr>
              <a:spLocks/>
            </p:cNvSpPr>
            <p:nvPr/>
          </p:nvSpPr>
          <p:spPr bwMode="auto">
            <a:xfrm rot="1009465">
              <a:off x="2553" y="2846"/>
              <a:ext cx="3" cy="4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1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1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0" name="Freeform 428"/>
            <p:cNvSpPr>
              <a:spLocks/>
            </p:cNvSpPr>
            <p:nvPr/>
          </p:nvSpPr>
          <p:spPr bwMode="auto">
            <a:xfrm rot="1009465">
              <a:off x="2560" y="2849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1 w 15"/>
                <a:gd name="T13" fmla="*/ 13 h 15"/>
                <a:gd name="T14" fmla="*/ 15 w 15"/>
                <a:gd name="T15" fmla="*/ 7 h 15"/>
                <a:gd name="T16" fmla="*/ 11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3"/>
                  </a:lnTo>
                  <a:lnTo>
                    <a:pt x="15" y="7"/>
                  </a:lnTo>
                  <a:lnTo>
                    <a:pt x="11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1" name="Freeform 429"/>
            <p:cNvSpPr>
              <a:spLocks/>
            </p:cNvSpPr>
            <p:nvPr/>
          </p:nvSpPr>
          <p:spPr bwMode="auto">
            <a:xfrm rot="1009465">
              <a:off x="2567" y="2853"/>
              <a:ext cx="4" cy="5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2" name="Freeform 430"/>
            <p:cNvSpPr>
              <a:spLocks/>
            </p:cNvSpPr>
            <p:nvPr/>
          </p:nvSpPr>
          <p:spPr bwMode="auto">
            <a:xfrm rot="1009465">
              <a:off x="2575" y="2858"/>
              <a:ext cx="4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2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2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3" name="Freeform 431"/>
            <p:cNvSpPr>
              <a:spLocks/>
            </p:cNvSpPr>
            <p:nvPr/>
          </p:nvSpPr>
          <p:spPr bwMode="auto">
            <a:xfrm rot="1009465">
              <a:off x="2582" y="2862"/>
              <a:ext cx="5" cy="6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7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7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4" name="Freeform 432"/>
            <p:cNvSpPr>
              <a:spLocks/>
            </p:cNvSpPr>
            <p:nvPr/>
          </p:nvSpPr>
          <p:spPr bwMode="auto">
            <a:xfrm rot="1009465">
              <a:off x="2590" y="2869"/>
              <a:ext cx="4" cy="3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8 w 15"/>
                <a:gd name="T9" fmla="*/ 16 h 16"/>
                <a:gd name="T10" fmla="*/ 8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5" name="Freeform 433"/>
            <p:cNvSpPr>
              <a:spLocks/>
            </p:cNvSpPr>
            <p:nvPr/>
          </p:nvSpPr>
          <p:spPr bwMode="auto">
            <a:xfrm rot="1009465">
              <a:off x="2597" y="2872"/>
              <a:ext cx="5" cy="4"/>
            </a:xfrm>
            <a:custGeom>
              <a:avLst/>
              <a:gdLst>
                <a:gd name="T0" fmla="*/ 7 w 15"/>
                <a:gd name="T1" fmla="*/ 0 h 16"/>
                <a:gd name="T2" fmla="*/ 4 w 15"/>
                <a:gd name="T3" fmla="*/ 4 h 16"/>
                <a:gd name="T4" fmla="*/ 0 w 15"/>
                <a:gd name="T5" fmla="*/ 8 h 16"/>
                <a:gd name="T6" fmla="*/ 4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4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6" name="Freeform 434"/>
            <p:cNvSpPr>
              <a:spLocks/>
            </p:cNvSpPr>
            <p:nvPr/>
          </p:nvSpPr>
          <p:spPr bwMode="auto">
            <a:xfrm rot="1009465">
              <a:off x="2604" y="2876"/>
              <a:ext cx="6" cy="4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2 h 15"/>
                <a:gd name="T4" fmla="*/ 0 w 15"/>
                <a:gd name="T5" fmla="*/ 8 h 15"/>
                <a:gd name="T6" fmla="*/ 1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7" name="Freeform 435"/>
            <p:cNvSpPr>
              <a:spLocks/>
            </p:cNvSpPr>
            <p:nvPr/>
          </p:nvSpPr>
          <p:spPr bwMode="auto">
            <a:xfrm rot="1009465">
              <a:off x="2614" y="2880"/>
              <a:ext cx="3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1 h 15"/>
                <a:gd name="T4" fmla="*/ 0 w 16"/>
                <a:gd name="T5" fmla="*/ 7 h 15"/>
                <a:gd name="T6" fmla="*/ 2 w 16"/>
                <a:gd name="T7" fmla="*/ 11 h 15"/>
                <a:gd name="T8" fmla="*/ 8 w 16"/>
                <a:gd name="T9" fmla="*/ 15 h 15"/>
                <a:gd name="T10" fmla="*/ 8 w 16"/>
                <a:gd name="T11" fmla="*/ 15 h 15"/>
                <a:gd name="T12" fmla="*/ 12 w 16"/>
                <a:gd name="T13" fmla="*/ 11 h 15"/>
                <a:gd name="T14" fmla="*/ 16 w 16"/>
                <a:gd name="T15" fmla="*/ 7 h 15"/>
                <a:gd name="T16" fmla="*/ 14 w 16"/>
                <a:gd name="T17" fmla="*/ 1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1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8" name="Freeform 436"/>
            <p:cNvSpPr>
              <a:spLocks/>
            </p:cNvSpPr>
            <p:nvPr/>
          </p:nvSpPr>
          <p:spPr bwMode="auto">
            <a:xfrm rot="1009465">
              <a:off x="2621" y="2884"/>
              <a:ext cx="4" cy="5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8 w 15"/>
                <a:gd name="T9" fmla="*/ 16 h 16"/>
                <a:gd name="T10" fmla="*/ 8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69" name="Freeform 437"/>
            <p:cNvSpPr>
              <a:spLocks/>
            </p:cNvSpPr>
            <p:nvPr/>
          </p:nvSpPr>
          <p:spPr bwMode="auto">
            <a:xfrm rot="1009465">
              <a:off x="2628" y="2889"/>
              <a:ext cx="5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0" name="Freeform 438"/>
            <p:cNvSpPr>
              <a:spLocks/>
            </p:cNvSpPr>
            <p:nvPr/>
          </p:nvSpPr>
          <p:spPr bwMode="auto">
            <a:xfrm rot="1009465">
              <a:off x="2636" y="2894"/>
              <a:ext cx="5" cy="5"/>
            </a:xfrm>
            <a:custGeom>
              <a:avLst/>
              <a:gdLst>
                <a:gd name="T0" fmla="*/ 7 w 15"/>
                <a:gd name="T1" fmla="*/ 0 h 15"/>
                <a:gd name="T2" fmla="*/ 3 w 15"/>
                <a:gd name="T3" fmla="*/ 2 h 15"/>
                <a:gd name="T4" fmla="*/ 0 w 15"/>
                <a:gd name="T5" fmla="*/ 7 h 15"/>
                <a:gd name="T6" fmla="*/ 3 w 15"/>
                <a:gd name="T7" fmla="*/ 11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1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3" y="2"/>
                  </a:lnTo>
                  <a:lnTo>
                    <a:pt x="0" y="7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1" name="Freeform 439"/>
            <p:cNvSpPr>
              <a:spLocks/>
            </p:cNvSpPr>
            <p:nvPr/>
          </p:nvSpPr>
          <p:spPr bwMode="auto">
            <a:xfrm rot="1009465">
              <a:off x="2644" y="2899"/>
              <a:ext cx="4" cy="3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2" name="Freeform 440"/>
            <p:cNvSpPr>
              <a:spLocks/>
            </p:cNvSpPr>
            <p:nvPr/>
          </p:nvSpPr>
          <p:spPr bwMode="auto">
            <a:xfrm rot="1009465">
              <a:off x="2652" y="2903"/>
              <a:ext cx="4" cy="3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4 h 15"/>
                <a:gd name="T8" fmla="*/ 8 w 15"/>
                <a:gd name="T9" fmla="*/ 15 h 15"/>
                <a:gd name="T10" fmla="*/ 8 w 15"/>
                <a:gd name="T11" fmla="*/ 15 h 15"/>
                <a:gd name="T12" fmla="*/ 11 w 15"/>
                <a:gd name="T13" fmla="*/ 14 h 15"/>
                <a:gd name="T14" fmla="*/ 15 w 15"/>
                <a:gd name="T15" fmla="*/ 8 h 15"/>
                <a:gd name="T16" fmla="*/ 11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1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3" name="Freeform 441"/>
            <p:cNvSpPr>
              <a:spLocks/>
            </p:cNvSpPr>
            <p:nvPr/>
          </p:nvSpPr>
          <p:spPr bwMode="auto">
            <a:xfrm rot="1009465">
              <a:off x="2659" y="2906"/>
              <a:ext cx="5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4 h 15"/>
                <a:gd name="T4" fmla="*/ 0 w 15"/>
                <a:gd name="T5" fmla="*/ 8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4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4" name="Freeform 442"/>
            <p:cNvSpPr>
              <a:spLocks/>
            </p:cNvSpPr>
            <p:nvPr/>
          </p:nvSpPr>
          <p:spPr bwMode="auto">
            <a:xfrm rot="1009465">
              <a:off x="2666" y="2912"/>
              <a:ext cx="5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1 h 15"/>
                <a:gd name="T4" fmla="*/ 0 w 16"/>
                <a:gd name="T5" fmla="*/ 7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7 h 15"/>
                <a:gd name="T16" fmla="*/ 14 w 16"/>
                <a:gd name="T17" fmla="*/ 1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5" name="Freeform 443"/>
            <p:cNvSpPr>
              <a:spLocks/>
            </p:cNvSpPr>
            <p:nvPr/>
          </p:nvSpPr>
          <p:spPr bwMode="auto">
            <a:xfrm rot="1009465">
              <a:off x="2674" y="2916"/>
              <a:ext cx="4" cy="5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6" name="Freeform 444"/>
            <p:cNvSpPr>
              <a:spLocks/>
            </p:cNvSpPr>
            <p:nvPr/>
          </p:nvSpPr>
          <p:spPr bwMode="auto">
            <a:xfrm rot="1009465">
              <a:off x="2682" y="2919"/>
              <a:ext cx="5" cy="6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4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4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7" name="Freeform 445"/>
            <p:cNvSpPr>
              <a:spLocks/>
            </p:cNvSpPr>
            <p:nvPr/>
          </p:nvSpPr>
          <p:spPr bwMode="auto">
            <a:xfrm rot="1009465">
              <a:off x="2690" y="2925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4 w 15"/>
                <a:gd name="T3" fmla="*/ 2 h 15"/>
                <a:gd name="T4" fmla="*/ 0 w 15"/>
                <a:gd name="T5" fmla="*/ 7 h 15"/>
                <a:gd name="T6" fmla="*/ 4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4" y="2"/>
                  </a:lnTo>
                  <a:lnTo>
                    <a:pt x="0" y="7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8" name="Freeform 446"/>
            <p:cNvSpPr>
              <a:spLocks/>
            </p:cNvSpPr>
            <p:nvPr/>
          </p:nvSpPr>
          <p:spPr bwMode="auto">
            <a:xfrm rot="1009465">
              <a:off x="2698" y="2929"/>
              <a:ext cx="4" cy="4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2 h 16"/>
                <a:gd name="T4" fmla="*/ 0 w 15"/>
                <a:gd name="T5" fmla="*/ 8 h 16"/>
                <a:gd name="T6" fmla="*/ 1 w 15"/>
                <a:gd name="T7" fmla="*/ 12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2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79" name="Freeform 447"/>
            <p:cNvSpPr>
              <a:spLocks/>
            </p:cNvSpPr>
            <p:nvPr/>
          </p:nvSpPr>
          <p:spPr bwMode="auto">
            <a:xfrm rot="1009465">
              <a:off x="2705" y="2934"/>
              <a:ext cx="5" cy="4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2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0" name="Freeform 448"/>
            <p:cNvSpPr>
              <a:spLocks/>
            </p:cNvSpPr>
            <p:nvPr/>
          </p:nvSpPr>
          <p:spPr bwMode="auto">
            <a:xfrm rot="1009465">
              <a:off x="2713" y="2938"/>
              <a:ext cx="3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1" name="Freeform 449"/>
            <p:cNvSpPr>
              <a:spLocks/>
            </p:cNvSpPr>
            <p:nvPr/>
          </p:nvSpPr>
          <p:spPr bwMode="auto">
            <a:xfrm rot="1009465">
              <a:off x="2721" y="2942"/>
              <a:ext cx="4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1 h 15"/>
                <a:gd name="T4" fmla="*/ 0 w 15"/>
                <a:gd name="T5" fmla="*/ 7 h 15"/>
                <a:gd name="T6" fmla="*/ 2 w 15"/>
                <a:gd name="T7" fmla="*/ 11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1 h 15"/>
                <a:gd name="T14" fmla="*/ 15 w 15"/>
                <a:gd name="T15" fmla="*/ 7 h 15"/>
                <a:gd name="T16" fmla="*/ 13 w 15"/>
                <a:gd name="T17" fmla="*/ 1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2" name="Freeform 450"/>
            <p:cNvSpPr>
              <a:spLocks/>
            </p:cNvSpPr>
            <p:nvPr/>
          </p:nvSpPr>
          <p:spPr bwMode="auto">
            <a:xfrm rot="1009465">
              <a:off x="2727" y="2947"/>
              <a:ext cx="5" cy="6"/>
            </a:xfrm>
            <a:custGeom>
              <a:avLst/>
              <a:gdLst>
                <a:gd name="T0" fmla="*/ 13 w 15"/>
                <a:gd name="T1" fmla="*/ 2 h 15"/>
                <a:gd name="T2" fmla="*/ 7 w 15"/>
                <a:gd name="T3" fmla="*/ 0 h 15"/>
                <a:gd name="T4" fmla="*/ 3 w 15"/>
                <a:gd name="T5" fmla="*/ 2 h 15"/>
                <a:gd name="T6" fmla="*/ 0 w 15"/>
                <a:gd name="T7" fmla="*/ 8 h 15"/>
                <a:gd name="T8" fmla="*/ 2 w 15"/>
                <a:gd name="T9" fmla="*/ 13 h 15"/>
                <a:gd name="T10" fmla="*/ 2 w 15"/>
                <a:gd name="T11" fmla="*/ 13 h 15"/>
                <a:gd name="T12" fmla="*/ 7 w 15"/>
                <a:gd name="T13" fmla="*/ 15 h 15"/>
                <a:gd name="T14" fmla="*/ 13 w 15"/>
                <a:gd name="T15" fmla="*/ 12 h 15"/>
                <a:gd name="T16" fmla="*/ 15 w 15"/>
                <a:gd name="T17" fmla="*/ 8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3" name="Freeform 451"/>
            <p:cNvSpPr>
              <a:spLocks/>
            </p:cNvSpPr>
            <p:nvPr/>
          </p:nvSpPr>
          <p:spPr bwMode="auto">
            <a:xfrm rot="1009465">
              <a:off x="2733" y="2955"/>
              <a:ext cx="4" cy="3"/>
            </a:xfrm>
            <a:custGeom>
              <a:avLst/>
              <a:gdLst>
                <a:gd name="T0" fmla="*/ 13 w 15"/>
                <a:gd name="T1" fmla="*/ 2 h 16"/>
                <a:gd name="T2" fmla="*/ 7 w 15"/>
                <a:gd name="T3" fmla="*/ 0 h 16"/>
                <a:gd name="T4" fmla="*/ 3 w 15"/>
                <a:gd name="T5" fmla="*/ 4 h 16"/>
                <a:gd name="T6" fmla="*/ 0 w 15"/>
                <a:gd name="T7" fmla="*/ 8 h 16"/>
                <a:gd name="T8" fmla="*/ 1 w 15"/>
                <a:gd name="T9" fmla="*/ 14 h 16"/>
                <a:gd name="T10" fmla="*/ 1 w 15"/>
                <a:gd name="T11" fmla="*/ 14 h 16"/>
                <a:gd name="T12" fmla="*/ 7 w 15"/>
                <a:gd name="T13" fmla="*/ 16 h 16"/>
                <a:gd name="T14" fmla="*/ 13 w 15"/>
                <a:gd name="T15" fmla="*/ 14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7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4" name="Freeform 452"/>
            <p:cNvSpPr>
              <a:spLocks/>
            </p:cNvSpPr>
            <p:nvPr/>
          </p:nvSpPr>
          <p:spPr bwMode="auto">
            <a:xfrm rot="1009465">
              <a:off x="2740" y="2960"/>
              <a:ext cx="4" cy="5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4 w 16"/>
                <a:gd name="T5" fmla="*/ 2 h 15"/>
                <a:gd name="T6" fmla="*/ 0 w 16"/>
                <a:gd name="T7" fmla="*/ 8 h 15"/>
                <a:gd name="T8" fmla="*/ 2 w 16"/>
                <a:gd name="T9" fmla="*/ 13 h 15"/>
                <a:gd name="T10" fmla="*/ 2 w 16"/>
                <a:gd name="T11" fmla="*/ 13 h 15"/>
                <a:gd name="T12" fmla="*/ 8 w 16"/>
                <a:gd name="T13" fmla="*/ 15 h 15"/>
                <a:gd name="T14" fmla="*/ 14 w 16"/>
                <a:gd name="T15" fmla="*/ 13 h 15"/>
                <a:gd name="T16" fmla="*/ 16 w 16"/>
                <a:gd name="T17" fmla="*/ 8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5" name="Freeform 453"/>
            <p:cNvSpPr>
              <a:spLocks/>
            </p:cNvSpPr>
            <p:nvPr/>
          </p:nvSpPr>
          <p:spPr bwMode="auto">
            <a:xfrm rot="1009465">
              <a:off x="2745" y="2966"/>
              <a:ext cx="4" cy="5"/>
            </a:xfrm>
            <a:custGeom>
              <a:avLst/>
              <a:gdLst>
                <a:gd name="T0" fmla="*/ 14 w 16"/>
                <a:gd name="T1" fmla="*/ 2 h 16"/>
                <a:gd name="T2" fmla="*/ 8 w 16"/>
                <a:gd name="T3" fmla="*/ 0 h 16"/>
                <a:gd name="T4" fmla="*/ 4 w 16"/>
                <a:gd name="T5" fmla="*/ 2 h 16"/>
                <a:gd name="T6" fmla="*/ 0 w 16"/>
                <a:gd name="T7" fmla="*/ 8 h 16"/>
                <a:gd name="T8" fmla="*/ 2 w 16"/>
                <a:gd name="T9" fmla="*/ 14 h 16"/>
                <a:gd name="T10" fmla="*/ 2 w 16"/>
                <a:gd name="T11" fmla="*/ 14 h 16"/>
                <a:gd name="T12" fmla="*/ 8 w 16"/>
                <a:gd name="T13" fmla="*/ 16 h 16"/>
                <a:gd name="T14" fmla="*/ 14 w 16"/>
                <a:gd name="T15" fmla="*/ 14 h 16"/>
                <a:gd name="T16" fmla="*/ 16 w 16"/>
                <a:gd name="T17" fmla="*/ 8 h 16"/>
                <a:gd name="T18" fmla="*/ 14 w 1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14" y="2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6" name="Freeform 454"/>
            <p:cNvSpPr>
              <a:spLocks/>
            </p:cNvSpPr>
            <p:nvPr/>
          </p:nvSpPr>
          <p:spPr bwMode="auto">
            <a:xfrm rot="1009465">
              <a:off x="2752" y="2973"/>
              <a:ext cx="4" cy="5"/>
            </a:xfrm>
            <a:custGeom>
              <a:avLst/>
              <a:gdLst>
                <a:gd name="T0" fmla="*/ 14 w 15"/>
                <a:gd name="T1" fmla="*/ 2 h 15"/>
                <a:gd name="T2" fmla="*/ 8 w 15"/>
                <a:gd name="T3" fmla="*/ 0 h 15"/>
                <a:gd name="T4" fmla="*/ 4 w 15"/>
                <a:gd name="T5" fmla="*/ 2 h 15"/>
                <a:gd name="T6" fmla="*/ 0 w 15"/>
                <a:gd name="T7" fmla="*/ 7 h 15"/>
                <a:gd name="T8" fmla="*/ 2 w 15"/>
                <a:gd name="T9" fmla="*/ 13 h 15"/>
                <a:gd name="T10" fmla="*/ 2 w 15"/>
                <a:gd name="T11" fmla="*/ 13 h 15"/>
                <a:gd name="T12" fmla="*/ 8 w 15"/>
                <a:gd name="T13" fmla="*/ 15 h 15"/>
                <a:gd name="T14" fmla="*/ 14 w 15"/>
                <a:gd name="T15" fmla="*/ 13 h 15"/>
                <a:gd name="T16" fmla="*/ 15 w 15"/>
                <a:gd name="T17" fmla="*/ 7 h 15"/>
                <a:gd name="T18" fmla="*/ 14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4" y="2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5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7" name="Freeform 455"/>
            <p:cNvSpPr>
              <a:spLocks/>
            </p:cNvSpPr>
            <p:nvPr/>
          </p:nvSpPr>
          <p:spPr bwMode="auto">
            <a:xfrm rot="1009465">
              <a:off x="2757" y="2980"/>
              <a:ext cx="5" cy="5"/>
            </a:xfrm>
            <a:custGeom>
              <a:avLst/>
              <a:gdLst>
                <a:gd name="T0" fmla="*/ 13 w 15"/>
                <a:gd name="T1" fmla="*/ 2 h 15"/>
                <a:gd name="T2" fmla="*/ 8 w 15"/>
                <a:gd name="T3" fmla="*/ 0 h 15"/>
                <a:gd name="T4" fmla="*/ 2 w 15"/>
                <a:gd name="T5" fmla="*/ 2 h 15"/>
                <a:gd name="T6" fmla="*/ 0 w 15"/>
                <a:gd name="T7" fmla="*/ 8 h 15"/>
                <a:gd name="T8" fmla="*/ 2 w 15"/>
                <a:gd name="T9" fmla="*/ 13 h 15"/>
                <a:gd name="T10" fmla="*/ 2 w 15"/>
                <a:gd name="T11" fmla="*/ 13 h 15"/>
                <a:gd name="T12" fmla="*/ 8 w 15"/>
                <a:gd name="T13" fmla="*/ 15 h 15"/>
                <a:gd name="T14" fmla="*/ 13 w 15"/>
                <a:gd name="T15" fmla="*/ 11 h 15"/>
                <a:gd name="T16" fmla="*/ 15 w 15"/>
                <a:gd name="T17" fmla="*/ 8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3" y="11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8" name="Freeform 456"/>
            <p:cNvSpPr>
              <a:spLocks/>
            </p:cNvSpPr>
            <p:nvPr/>
          </p:nvSpPr>
          <p:spPr bwMode="auto">
            <a:xfrm rot="1009465">
              <a:off x="2764" y="2985"/>
              <a:ext cx="4" cy="5"/>
            </a:xfrm>
            <a:custGeom>
              <a:avLst/>
              <a:gdLst>
                <a:gd name="T0" fmla="*/ 13 w 15"/>
                <a:gd name="T1" fmla="*/ 2 h 16"/>
                <a:gd name="T2" fmla="*/ 8 w 15"/>
                <a:gd name="T3" fmla="*/ 0 h 16"/>
                <a:gd name="T4" fmla="*/ 2 w 15"/>
                <a:gd name="T5" fmla="*/ 4 h 16"/>
                <a:gd name="T6" fmla="*/ 0 w 15"/>
                <a:gd name="T7" fmla="*/ 8 h 16"/>
                <a:gd name="T8" fmla="*/ 2 w 15"/>
                <a:gd name="T9" fmla="*/ 14 h 16"/>
                <a:gd name="T10" fmla="*/ 2 w 15"/>
                <a:gd name="T11" fmla="*/ 14 h 16"/>
                <a:gd name="T12" fmla="*/ 8 w 15"/>
                <a:gd name="T13" fmla="*/ 16 h 16"/>
                <a:gd name="T14" fmla="*/ 13 w 15"/>
                <a:gd name="T15" fmla="*/ 14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89" name="Freeform 457"/>
            <p:cNvSpPr>
              <a:spLocks/>
            </p:cNvSpPr>
            <p:nvPr/>
          </p:nvSpPr>
          <p:spPr bwMode="auto">
            <a:xfrm rot="1009465">
              <a:off x="2770" y="2993"/>
              <a:ext cx="5" cy="4"/>
            </a:xfrm>
            <a:custGeom>
              <a:avLst/>
              <a:gdLst>
                <a:gd name="T0" fmla="*/ 13 w 15"/>
                <a:gd name="T1" fmla="*/ 2 h 15"/>
                <a:gd name="T2" fmla="*/ 7 w 15"/>
                <a:gd name="T3" fmla="*/ 0 h 15"/>
                <a:gd name="T4" fmla="*/ 2 w 15"/>
                <a:gd name="T5" fmla="*/ 2 h 15"/>
                <a:gd name="T6" fmla="*/ 0 w 15"/>
                <a:gd name="T7" fmla="*/ 7 h 15"/>
                <a:gd name="T8" fmla="*/ 2 w 15"/>
                <a:gd name="T9" fmla="*/ 13 h 15"/>
                <a:gd name="T10" fmla="*/ 2 w 15"/>
                <a:gd name="T11" fmla="*/ 13 h 15"/>
                <a:gd name="T12" fmla="*/ 7 w 15"/>
                <a:gd name="T13" fmla="*/ 15 h 15"/>
                <a:gd name="T14" fmla="*/ 13 w 15"/>
                <a:gd name="T15" fmla="*/ 13 h 15"/>
                <a:gd name="T16" fmla="*/ 15 w 15"/>
                <a:gd name="T17" fmla="*/ 7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0" name="Freeform 458"/>
            <p:cNvSpPr>
              <a:spLocks/>
            </p:cNvSpPr>
            <p:nvPr/>
          </p:nvSpPr>
          <p:spPr bwMode="auto">
            <a:xfrm rot="1009465">
              <a:off x="2776" y="2999"/>
              <a:ext cx="4" cy="4"/>
            </a:xfrm>
            <a:custGeom>
              <a:avLst/>
              <a:gdLst>
                <a:gd name="T0" fmla="*/ 13 w 15"/>
                <a:gd name="T1" fmla="*/ 2 h 16"/>
                <a:gd name="T2" fmla="*/ 7 w 15"/>
                <a:gd name="T3" fmla="*/ 0 h 16"/>
                <a:gd name="T4" fmla="*/ 2 w 15"/>
                <a:gd name="T5" fmla="*/ 2 h 16"/>
                <a:gd name="T6" fmla="*/ 0 w 15"/>
                <a:gd name="T7" fmla="*/ 8 h 16"/>
                <a:gd name="T8" fmla="*/ 2 w 15"/>
                <a:gd name="T9" fmla="*/ 14 h 16"/>
                <a:gd name="T10" fmla="*/ 2 w 15"/>
                <a:gd name="T11" fmla="*/ 14 h 16"/>
                <a:gd name="T12" fmla="*/ 7 w 15"/>
                <a:gd name="T13" fmla="*/ 16 h 16"/>
                <a:gd name="T14" fmla="*/ 13 w 15"/>
                <a:gd name="T15" fmla="*/ 14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1" name="Freeform 459"/>
            <p:cNvSpPr>
              <a:spLocks/>
            </p:cNvSpPr>
            <p:nvPr/>
          </p:nvSpPr>
          <p:spPr bwMode="auto">
            <a:xfrm rot="1009465">
              <a:off x="2781" y="3006"/>
              <a:ext cx="5" cy="5"/>
            </a:xfrm>
            <a:custGeom>
              <a:avLst/>
              <a:gdLst>
                <a:gd name="T0" fmla="*/ 13 w 15"/>
                <a:gd name="T1" fmla="*/ 1 h 15"/>
                <a:gd name="T2" fmla="*/ 7 w 15"/>
                <a:gd name="T3" fmla="*/ 0 h 15"/>
                <a:gd name="T4" fmla="*/ 1 w 15"/>
                <a:gd name="T5" fmla="*/ 1 h 15"/>
                <a:gd name="T6" fmla="*/ 0 w 15"/>
                <a:gd name="T7" fmla="*/ 7 h 15"/>
                <a:gd name="T8" fmla="*/ 1 w 15"/>
                <a:gd name="T9" fmla="*/ 13 h 15"/>
                <a:gd name="T10" fmla="*/ 1 w 15"/>
                <a:gd name="T11" fmla="*/ 13 h 15"/>
                <a:gd name="T12" fmla="*/ 7 w 15"/>
                <a:gd name="T13" fmla="*/ 15 h 15"/>
                <a:gd name="T14" fmla="*/ 13 w 15"/>
                <a:gd name="T15" fmla="*/ 13 h 15"/>
                <a:gd name="T16" fmla="*/ 15 w 15"/>
                <a:gd name="T17" fmla="*/ 7 h 15"/>
                <a:gd name="T18" fmla="*/ 13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1"/>
                  </a:move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2" name="Freeform 460"/>
            <p:cNvSpPr>
              <a:spLocks/>
            </p:cNvSpPr>
            <p:nvPr/>
          </p:nvSpPr>
          <p:spPr bwMode="auto">
            <a:xfrm rot="1009465">
              <a:off x="2788" y="3012"/>
              <a:ext cx="4" cy="4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2 w 16"/>
                <a:gd name="T5" fmla="*/ 2 h 15"/>
                <a:gd name="T6" fmla="*/ 0 w 16"/>
                <a:gd name="T7" fmla="*/ 8 h 15"/>
                <a:gd name="T8" fmla="*/ 2 w 16"/>
                <a:gd name="T9" fmla="*/ 13 h 15"/>
                <a:gd name="T10" fmla="*/ 2 w 16"/>
                <a:gd name="T11" fmla="*/ 13 h 15"/>
                <a:gd name="T12" fmla="*/ 8 w 16"/>
                <a:gd name="T13" fmla="*/ 15 h 15"/>
                <a:gd name="T14" fmla="*/ 14 w 16"/>
                <a:gd name="T15" fmla="*/ 11 h 15"/>
                <a:gd name="T16" fmla="*/ 16 w 16"/>
                <a:gd name="T17" fmla="*/ 8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3" name="Freeform 461"/>
            <p:cNvSpPr>
              <a:spLocks/>
            </p:cNvSpPr>
            <p:nvPr/>
          </p:nvSpPr>
          <p:spPr bwMode="auto">
            <a:xfrm rot="1009465">
              <a:off x="2795" y="3019"/>
              <a:ext cx="5" cy="4"/>
            </a:xfrm>
            <a:custGeom>
              <a:avLst/>
              <a:gdLst>
                <a:gd name="T0" fmla="*/ 14 w 16"/>
                <a:gd name="T1" fmla="*/ 2 h 16"/>
                <a:gd name="T2" fmla="*/ 8 w 16"/>
                <a:gd name="T3" fmla="*/ 0 h 16"/>
                <a:gd name="T4" fmla="*/ 2 w 16"/>
                <a:gd name="T5" fmla="*/ 2 h 16"/>
                <a:gd name="T6" fmla="*/ 0 w 16"/>
                <a:gd name="T7" fmla="*/ 8 h 16"/>
                <a:gd name="T8" fmla="*/ 2 w 16"/>
                <a:gd name="T9" fmla="*/ 14 h 16"/>
                <a:gd name="T10" fmla="*/ 2 w 16"/>
                <a:gd name="T11" fmla="*/ 14 h 16"/>
                <a:gd name="T12" fmla="*/ 8 w 16"/>
                <a:gd name="T13" fmla="*/ 16 h 16"/>
                <a:gd name="T14" fmla="*/ 14 w 16"/>
                <a:gd name="T15" fmla="*/ 14 h 16"/>
                <a:gd name="T16" fmla="*/ 16 w 16"/>
                <a:gd name="T17" fmla="*/ 8 h 16"/>
                <a:gd name="T18" fmla="*/ 14 w 1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4" name="Freeform 462"/>
            <p:cNvSpPr>
              <a:spLocks/>
            </p:cNvSpPr>
            <p:nvPr/>
          </p:nvSpPr>
          <p:spPr bwMode="auto">
            <a:xfrm rot="1009465">
              <a:off x="2801" y="3024"/>
              <a:ext cx="4" cy="5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2 w 16"/>
                <a:gd name="T5" fmla="*/ 2 h 15"/>
                <a:gd name="T6" fmla="*/ 0 w 16"/>
                <a:gd name="T7" fmla="*/ 7 h 15"/>
                <a:gd name="T8" fmla="*/ 2 w 16"/>
                <a:gd name="T9" fmla="*/ 13 h 15"/>
                <a:gd name="T10" fmla="*/ 2 w 16"/>
                <a:gd name="T11" fmla="*/ 13 h 15"/>
                <a:gd name="T12" fmla="*/ 8 w 16"/>
                <a:gd name="T13" fmla="*/ 15 h 15"/>
                <a:gd name="T14" fmla="*/ 14 w 16"/>
                <a:gd name="T15" fmla="*/ 13 h 15"/>
                <a:gd name="T16" fmla="*/ 16 w 16"/>
                <a:gd name="T17" fmla="*/ 7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5" name="Freeform 463"/>
            <p:cNvSpPr>
              <a:spLocks/>
            </p:cNvSpPr>
            <p:nvPr/>
          </p:nvSpPr>
          <p:spPr bwMode="auto">
            <a:xfrm rot="1009465">
              <a:off x="2808" y="3031"/>
              <a:ext cx="4" cy="5"/>
            </a:xfrm>
            <a:custGeom>
              <a:avLst/>
              <a:gdLst>
                <a:gd name="T0" fmla="*/ 13 w 15"/>
                <a:gd name="T1" fmla="*/ 2 h 15"/>
                <a:gd name="T2" fmla="*/ 8 w 15"/>
                <a:gd name="T3" fmla="*/ 0 h 15"/>
                <a:gd name="T4" fmla="*/ 2 w 15"/>
                <a:gd name="T5" fmla="*/ 2 h 15"/>
                <a:gd name="T6" fmla="*/ 0 w 15"/>
                <a:gd name="T7" fmla="*/ 8 h 15"/>
                <a:gd name="T8" fmla="*/ 2 w 15"/>
                <a:gd name="T9" fmla="*/ 14 h 15"/>
                <a:gd name="T10" fmla="*/ 2 w 15"/>
                <a:gd name="T11" fmla="*/ 14 h 15"/>
                <a:gd name="T12" fmla="*/ 8 w 15"/>
                <a:gd name="T13" fmla="*/ 15 h 15"/>
                <a:gd name="T14" fmla="*/ 13 w 15"/>
                <a:gd name="T15" fmla="*/ 14 h 15"/>
                <a:gd name="T16" fmla="*/ 15 w 15"/>
                <a:gd name="T17" fmla="*/ 8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5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6" name="Freeform 464"/>
            <p:cNvSpPr>
              <a:spLocks/>
            </p:cNvSpPr>
            <p:nvPr/>
          </p:nvSpPr>
          <p:spPr bwMode="auto">
            <a:xfrm rot="1009465">
              <a:off x="2812" y="3038"/>
              <a:ext cx="6" cy="3"/>
            </a:xfrm>
            <a:custGeom>
              <a:avLst/>
              <a:gdLst>
                <a:gd name="T0" fmla="*/ 13 w 15"/>
                <a:gd name="T1" fmla="*/ 2 h 16"/>
                <a:gd name="T2" fmla="*/ 8 w 15"/>
                <a:gd name="T3" fmla="*/ 0 h 16"/>
                <a:gd name="T4" fmla="*/ 2 w 15"/>
                <a:gd name="T5" fmla="*/ 2 h 16"/>
                <a:gd name="T6" fmla="*/ 0 w 15"/>
                <a:gd name="T7" fmla="*/ 8 h 16"/>
                <a:gd name="T8" fmla="*/ 2 w 15"/>
                <a:gd name="T9" fmla="*/ 14 h 16"/>
                <a:gd name="T10" fmla="*/ 2 w 15"/>
                <a:gd name="T11" fmla="*/ 14 h 16"/>
                <a:gd name="T12" fmla="*/ 8 w 15"/>
                <a:gd name="T13" fmla="*/ 16 h 16"/>
                <a:gd name="T14" fmla="*/ 13 w 15"/>
                <a:gd name="T15" fmla="*/ 12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7" name="Freeform 465"/>
            <p:cNvSpPr>
              <a:spLocks/>
            </p:cNvSpPr>
            <p:nvPr/>
          </p:nvSpPr>
          <p:spPr bwMode="auto">
            <a:xfrm rot="1009465">
              <a:off x="2820" y="3043"/>
              <a:ext cx="4" cy="6"/>
            </a:xfrm>
            <a:custGeom>
              <a:avLst/>
              <a:gdLst>
                <a:gd name="T0" fmla="*/ 13 w 15"/>
                <a:gd name="T1" fmla="*/ 2 h 15"/>
                <a:gd name="T2" fmla="*/ 7 w 15"/>
                <a:gd name="T3" fmla="*/ 0 h 15"/>
                <a:gd name="T4" fmla="*/ 2 w 15"/>
                <a:gd name="T5" fmla="*/ 4 h 15"/>
                <a:gd name="T6" fmla="*/ 0 w 15"/>
                <a:gd name="T7" fmla="*/ 8 h 15"/>
                <a:gd name="T8" fmla="*/ 2 w 15"/>
                <a:gd name="T9" fmla="*/ 13 h 15"/>
                <a:gd name="T10" fmla="*/ 2 w 15"/>
                <a:gd name="T11" fmla="*/ 13 h 15"/>
                <a:gd name="T12" fmla="*/ 7 w 15"/>
                <a:gd name="T13" fmla="*/ 15 h 15"/>
                <a:gd name="T14" fmla="*/ 13 w 15"/>
                <a:gd name="T15" fmla="*/ 13 h 15"/>
                <a:gd name="T16" fmla="*/ 15 w 15"/>
                <a:gd name="T17" fmla="*/ 8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8" name="Freeform 466"/>
            <p:cNvSpPr>
              <a:spLocks/>
            </p:cNvSpPr>
            <p:nvPr/>
          </p:nvSpPr>
          <p:spPr bwMode="auto">
            <a:xfrm rot="1009465">
              <a:off x="2825" y="3051"/>
              <a:ext cx="5" cy="4"/>
            </a:xfrm>
            <a:custGeom>
              <a:avLst/>
              <a:gdLst>
                <a:gd name="T0" fmla="*/ 13 w 15"/>
                <a:gd name="T1" fmla="*/ 2 h 16"/>
                <a:gd name="T2" fmla="*/ 7 w 15"/>
                <a:gd name="T3" fmla="*/ 0 h 16"/>
                <a:gd name="T4" fmla="*/ 2 w 15"/>
                <a:gd name="T5" fmla="*/ 2 h 16"/>
                <a:gd name="T6" fmla="*/ 0 w 15"/>
                <a:gd name="T7" fmla="*/ 8 h 16"/>
                <a:gd name="T8" fmla="*/ 2 w 15"/>
                <a:gd name="T9" fmla="*/ 14 h 16"/>
                <a:gd name="T10" fmla="*/ 2 w 15"/>
                <a:gd name="T11" fmla="*/ 14 h 16"/>
                <a:gd name="T12" fmla="*/ 7 w 15"/>
                <a:gd name="T13" fmla="*/ 16 h 16"/>
                <a:gd name="T14" fmla="*/ 13 w 15"/>
                <a:gd name="T15" fmla="*/ 14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899" name="Freeform 467"/>
            <p:cNvSpPr>
              <a:spLocks/>
            </p:cNvSpPr>
            <p:nvPr/>
          </p:nvSpPr>
          <p:spPr bwMode="auto">
            <a:xfrm rot="1009465">
              <a:off x="2832" y="3057"/>
              <a:ext cx="4" cy="4"/>
            </a:xfrm>
            <a:custGeom>
              <a:avLst/>
              <a:gdLst>
                <a:gd name="T0" fmla="*/ 13 w 15"/>
                <a:gd name="T1" fmla="*/ 2 h 15"/>
                <a:gd name="T2" fmla="*/ 7 w 15"/>
                <a:gd name="T3" fmla="*/ 0 h 15"/>
                <a:gd name="T4" fmla="*/ 1 w 15"/>
                <a:gd name="T5" fmla="*/ 2 h 15"/>
                <a:gd name="T6" fmla="*/ 0 w 15"/>
                <a:gd name="T7" fmla="*/ 7 h 15"/>
                <a:gd name="T8" fmla="*/ 1 w 15"/>
                <a:gd name="T9" fmla="*/ 13 h 15"/>
                <a:gd name="T10" fmla="*/ 1 w 15"/>
                <a:gd name="T11" fmla="*/ 13 h 15"/>
                <a:gd name="T12" fmla="*/ 7 w 15"/>
                <a:gd name="T13" fmla="*/ 15 h 15"/>
                <a:gd name="T14" fmla="*/ 13 w 15"/>
                <a:gd name="T15" fmla="*/ 13 h 15"/>
                <a:gd name="T16" fmla="*/ 15 w 15"/>
                <a:gd name="T17" fmla="*/ 7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0" name="Freeform 468"/>
            <p:cNvSpPr>
              <a:spLocks/>
            </p:cNvSpPr>
            <p:nvPr/>
          </p:nvSpPr>
          <p:spPr bwMode="auto">
            <a:xfrm rot="1009465">
              <a:off x="2838" y="3063"/>
              <a:ext cx="4" cy="5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2 w 16"/>
                <a:gd name="T5" fmla="*/ 2 h 15"/>
                <a:gd name="T6" fmla="*/ 0 w 16"/>
                <a:gd name="T7" fmla="*/ 8 h 15"/>
                <a:gd name="T8" fmla="*/ 2 w 16"/>
                <a:gd name="T9" fmla="*/ 13 h 15"/>
                <a:gd name="T10" fmla="*/ 2 w 16"/>
                <a:gd name="T11" fmla="*/ 13 h 15"/>
                <a:gd name="T12" fmla="*/ 8 w 16"/>
                <a:gd name="T13" fmla="*/ 15 h 15"/>
                <a:gd name="T14" fmla="*/ 14 w 16"/>
                <a:gd name="T15" fmla="*/ 13 h 15"/>
                <a:gd name="T16" fmla="*/ 16 w 16"/>
                <a:gd name="T17" fmla="*/ 8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1" name="Freeform 469"/>
            <p:cNvSpPr>
              <a:spLocks/>
            </p:cNvSpPr>
            <p:nvPr/>
          </p:nvSpPr>
          <p:spPr bwMode="auto">
            <a:xfrm rot="1009465">
              <a:off x="2844" y="3069"/>
              <a:ext cx="5" cy="5"/>
            </a:xfrm>
            <a:custGeom>
              <a:avLst/>
              <a:gdLst>
                <a:gd name="T0" fmla="*/ 14 w 16"/>
                <a:gd name="T1" fmla="*/ 2 h 16"/>
                <a:gd name="T2" fmla="*/ 8 w 16"/>
                <a:gd name="T3" fmla="*/ 0 h 16"/>
                <a:gd name="T4" fmla="*/ 2 w 16"/>
                <a:gd name="T5" fmla="*/ 2 h 16"/>
                <a:gd name="T6" fmla="*/ 0 w 16"/>
                <a:gd name="T7" fmla="*/ 8 h 16"/>
                <a:gd name="T8" fmla="*/ 2 w 16"/>
                <a:gd name="T9" fmla="*/ 14 h 16"/>
                <a:gd name="T10" fmla="*/ 2 w 16"/>
                <a:gd name="T11" fmla="*/ 14 h 16"/>
                <a:gd name="T12" fmla="*/ 8 w 16"/>
                <a:gd name="T13" fmla="*/ 16 h 16"/>
                <a:gd name="T14" fmla="*/ 14 w 16"/>
                <a:gd name="T15" fmla="*/ 12 h 16"/>
                <a:gd name="T16" fmla="*/ 16 w 16"/>
                <a:gd name="T17" fmla="*/ 8 h 16"/>
                <a:gd name="T18" fmla="*/ 14 w 1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2" name="Freeform 470"/>
            <p:cNvSpPr>
              <a:spLocks/>
            </p:cNvSpPr>
            <p:nvPr/>
          </p:nvSpPr>
          <p:spPr bwMode="auto">
            <a:xfrm rot="1009465">
              <a:off x="2850" y="3076"/>
              <a:ext cx="4" cy="4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2 w 16"/>
                <a:gd name="T5" fmla="*/ 4 h 15"/>
                <a:gd name="T6" fmla="*/ 0 w 16"/>
                <a:gd name="T7" fmla="*/ 7 h 15"/>
                <a:gd name="T8" fmla="*/ 2 w 16"/>
                <a:gd name="T9" fmla="*/ 13 h 15"/>
                <a:gd name="T10" fmla="*/ 2 w 16"/>
                <a:gd name="T11" fmla="*/ 13 h 15"/>
                <a:gd name="T12" fmla="*/ 8 w 16"/>
                <a:gd name="T13" fmla="*/ 15 h 15"/>
                <a:gd name="T14" fmla="*/ 14 w 16"/>
                <a:gd name="T15" fmla="*/ 13 h 15"/>
                <a:gd name="T16" fmla="*/ 16 w 16"/>
                <a:gd name="T17" fmla="*/ 7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3" name="Freeform 471"/>
            <p:cNvSpPr>
              <a:spLocks/>
            </p:cNvSpPr>
            <p:nvPr/>
          </p:nvSpPr>
          <p:spPr bwMode="auto">
            <a:xfrm rot="1009465">
              <a:off x="2856" y="3082"/>
              <a:ext cx="5" cy="4"/>
            </a:xfrm>
            <a:custGeom>
              <a:avLst/>
              <a:gdLst>
                <a:gd name="T0" fmla="*/ 13 w 15"/>
                <a:gd name="T1" fmla="*/ 2 h 16"/>
                <a:gd name="T2" fmla="*/ 8 w 15"/>
                <a:gd name="T3" fmla="*/ 0 h 16"/>
                <a:gd name="T4" fmla="*/ 2 w 15"/>
                <a:gd name="T5" fmla="*/ 2 h 16"/>
                <a:gd name="T6" fmla="*/ 0 w 15"/>
                <a:gd name="T7" fmla="*/ 8 h 16"/>
                <a:gd name="T8" fmla="*/ 2 w 15"/>
                <a:gd name="T9" fmla="*/ 14 h 16"/>
                <a:gd name="T10" fmla="*/ 2 w 15"/>
                <a:gd name="T11" fmla="*/ 14 h 16"/>
                <a:gd name="T12" fmla="*/ 8 w 15"/>
                <a:gd name="T13" fmla="*/ 16 h 16"/>
                <a:gd name="T14" fmla="*/ 13 w 15"/>
                <a:gd name="T15" fmla="*/ 14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4" name="Freeform 472"/>
            <p:cNvSpPr>
              <a:spLocks/>
            </p:cNvSpPr>
            <p:nvPr/>
          </p:nvSpPr>
          <p:spPr bwMode="auto">
            <a:xfrm rot="1009465">
              <a:off x="2862" y="3089"/>
              <a:ext cx="4" cy="4"/>
            </a:xfrm>
            <a:custGeom>
              <a:avLst/>
              <a:gdLst>
                <a:gd name="T0" fmla="*/ 13 w 15"/>
                <a:gd name="T1" fmla="*/ 1 h 15"/>
                <a:gd name="T2" fmla="*/ 8 w 15"/>
                <a:gd name="T3" fmla="*/ 0 h 15"/>
                <a:gd name="T4" fmla="*/ 2 w 15"/>
                <a:gd name="T5" fmla="*/ 1 h 15"/>
                <a:gd name="T6" fmla="*/ 0 w 15"/>
                <a:gd name="T7" fmla="*/ 7 h 15"/>
                <a:gd name="T8" fmla="*/ 2 w 15"/>
                <a:gd name="T9" fmla="*/ 13 h 15"/>
                <a:gd name="T10" fmla="*/ 2 w 15"/>
                <a:gd name="T11" fmla="*/ 13 h 15"/>
                <a:gd name="T12" fmla="*/ 8 w 15"/>
                <a:gd name="T13" fmla="*/ 15 h 15"/>
                <a:gd name="T14" fmla="*/ 13 w 15"/>
                <a:gd name="T15" fmla="*/ 13 h 15"/>
                <a:gd name="T16" fmla="*/ 15 w 15"/>
                <a:gd name="T17" fmla="*/ 7 h 15"/>
                <a:gd name="T18" fmla="*/ 13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1"/>
                  </a:moveTo>
                  <a:lnTo>
                    <a:pt x="8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5" name="Freeform 473"/>
            <p:cNvSpPr>
              <a:spLocks/>
            </p:cNvSpPr>
            <p:nvPr/>
          </p:nvSpPr>
          <p:spPr bwMode="auto">
            <a:xfrm rot="1009465">
              <a:off x="2868" y="3095"/>
              <a:ext cx="5" cy="4"/>
            </a:xfrm>
            <a:custGeom>
              <a:avLst/>
              <a:gdLst>
                <a:gd name="T0" fmla="*/ 13 w 15"/>
                <a:gd name="T1" fmla="*/ 2 h 15"/>
                <a:gd name="T2" fmla="*/ 7 w 15"/>
                <a:gd name="T3" fmla="*/ 0 h 15"/>
                <a:gd name="T4" fmla="*/ 2 w 15"/>
                <a:gd name="T5" fmla="*/ 2 h 15"/>
                <a:gd name="T6" fmla="*/ 0 w 15"/>
                <a:gd name="T7" fmla="*/ 8 h 15"/>
                <a:gd name="T8" fmla="*/ 2 w 15"/>
                <a:gd name="T9" fmla="*/ 13 h 15"/>
                <a:gd name="T10" fmla="*/ 2 w 15"/>
                <a:gd name="T11" fmla="*/ 13 h 15"/>
                <a:gd name="T12" fmla="*/ 7 w 15"/>
                <a:gd name="T13" fmla="*/ 15 h 15"/>
                <a:gd name="T14" fmla="*/ 13 w 15"/>
                <a:gd name="T15" fmla="*/ 13 h 15"/>
                <a:gd name="T16" fmla="*/ 15 w 15"/>
                <a:gd name="T17" fmla="*/ 8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6" name="Freeform 474"/>
            <p:cNvSpPr>
              <a:spLocks/>
            </p:cNvSpPr>
            <p:nvPr/>
          </p:nvSpPr>
          <p:spPr bwMode="auto">
            <a:xfrm rot="1009465">
              <a:off x="2874" y="3102"/>
              <a:ext cx="5" cy="5"/>
            </a:xfrm>
            <a:custGeom>
              <a:avLst/>
              <a:gdLst>
                <a:gd name="T0" fmla="*/ 13 w 15"/>
                <a:gd name="T1" fmla="*/ 2 h 16"/>
                <a:gd name="T2" fmla="*/ 7 w 15"/>
                <a:gd name="T3" fmla="*/ 0 h 16"/>
                <a:gd name="T4" fmla="*/ 2 w 15"/>
                <a:gd name="T5" fmla="*/ 2 h 16"/>
                <a:gd name="T6" fmla="*/ 0 w 15"/>
                <a:gd name="T7" fmla="*/ 8 h 16"/>
                <a:gd name="T8" fmla="*/ 2 w 15"/>
                <a:gd name="T9" fmla="*/ 14 h 16"/>
                <a:gd name="T10" fmla="*/ 2 w 15"/>
                <a:gd name="T11" fmla="*/ 14 h 16"/>
                <a:gd name="T12" fmla="*/ 7 w 15"/>
                <a:gd name="T13" fmla="*/ 16 h 16"/>
                <a:gd name="T14" fmla="*/ 13 w 15"/>
                <a:gd name="T15" fmla="*/ 12 h 16"/>
                <a:gd name="T16" fmla="*/ 15 w 15"/>
                <a:gd name="T17" fmla="*/ 8 h 16"/>
                <a:gd name="T18" fmla="*/ 13 w 15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7" name="Freeform 475"/>
            <p:cNvSpPr>
              <a:spLocks/>
            </p:cNvSpPr>
            <p:nvPr/>
          </p:nvSpPr>
          <p:spPr bwMode="auto">
            <a:xfrm rot="1009465">
              <a:off x="2880" y="3108"/>
              <a:ext cx="5" cy="4"/>
            </a:xfrm>
            <a:custGeom>
              <a:avLst/>
              <a:gdLst>
                <a:gd name="T0" fmla="*/ 13 w 15"/>
                <a:gd name="T1" fmla="*/ 2 h 15"/>
                <a:gd name="T2" fmla="*/ 7 w 15"/>
                <a:gd name="T3" fmla="*/ 0 h 15"/>
                <a:gd name="T4" fmla="*/ 1 w 15"/>
                <a:gd name="T5" fmla="*/ 2 h 15"/>
                <a:gd name="T6" fmla="*/ 0 w 15"/>
                <a:gd name="T7" fmla="*/ 7 h 15"/>
                <a:gd name="T8" fmla="*/ 1 w 15"/>
                <a:gd name="T9" fmla="*/ 13 h 15"/>
                <a:gd name="T10" fmla="*/ 1 w 15"/>
                <a:gd name="T11" fmla="*/ 13 h 15"/>
                <a:gd name="T12" fmla="*/ 7 w 15"/>
                <a:gd name="T13" fmla="*/ 15 h 15"/>
                <a:gd name="T14" fmla="*/ 13 w 15"/>
                <a:gd name="T15" fmla="*/ 13 h 15"/>
                <a:gd name="T16" fmla="*/ 15 w 15"/>
                <a:gd name="T17" fmla="*/ 7 h 15"/>
                <a:gd name="T18" fmla="*/ 13 w 15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3" y="2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8" name="Freeform 476"/>
            <p:cNvSpPr>
              <a:spLocks/>
            </p:cNvSpPr>
            <p:nvPr/>
          </p:nvSpPr>
          <p:spPr bwMode="auto">
            <a:xfrm rot="1009465">
              <a:off x="2888" y="3115"/>
              <a:ext cx="3" cy="4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2 w 16"/>
                <a:gd name="T5" fmla="*/ 2 h 15"/>
                <a:gd name="T6" fmla="*/ 0 w 16"/>
                <a:gd name="T7" fmla="*/ 8 h 15"/>
                <a:gd name="T8" fmla="*/ 2 w 16"/>
                <a:gd name="T9" fmla="*/ 14 h 15"/>
                <a:gd name="T10" fmla="*/ 2 w 16"/>
                <a:gd name="T11" fmla="*/ 14 h 15"/>
                <a:gd name="T12" fmla="*/ 8 w 16"/>
                <a:gd name="T13" fmla="*/ 15 h 15"/>
                <a:gd name="T14" fmla="*/ 14 w 16"/>
                <a:gd name="T15" fmla="*/ 14 h 15"/>
                <a:gd name="T16" fmla="*/ 16 w 16"/>
                <a:gd name="T17" fmla="*/ 8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5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09" name="Freeform 477"/>
            <p:cNvSpPr>
              <a:spLocks/>
            </p:cNvSpPr>
            <p:nvPr/>
          </p:nvSpPr>
          <p:spPr bwMode="auto">
            <a:xfrm rot="1009465">
              <a:off x="2893" y="3121"/>
              <a:ext cx="5" cy="5"/>
            </a:xfrm>
            <a:custGeom>
              <a:avLst/>
              <a:gdLst>
                <a:gd name="T0" fmla="*/ 14 w 16"/>
                <a:gd name="T1" fmla="*/ 2 h 16"/>
                <a:gd name="T2" fmla="*/ 8 w 16"/>
                <a:gd name="T3" fmla="*/ 0 h 16"/>
                <a:gd name="T4" fmla="*/ 2 w 16"/>
                <a:gd name="T5" fmla="*/ 2 h 16"/>
                <a:gd name="T6" fmla="*/ 0 w 16"/>
                <a:gd name="T7" fmla="*/ 8 h 16"/>
                <a:gd name="T8" fmla="*/ 2 w 16"/>
                <a:gd name="T9" fmla="*/ 14 h 16"/>
                <a:gd name="T10" fmla="*/ 2 w 16"/>
                <a:gd name="T11" fmla="*/ 14 h 16"/>
                <a:gd name="T12" fmla="*/ 8 w 16"/>
                <a:gd name="T13" fmla="*/ 16 h 16"/>
                <a:gd name="T14" fmla="*/ 14 w 16"/>
                <a:gd name="T15" fmla="*/ 14 h 16"/>
                <a:gd name="T16" fmla="*/ 16 w 16"/>
                <a:gd name="T17" fmla="*/ 8 h 16"/>
                <a:gd name="T18" fmla="*/ 14 w 1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0" name="Freeform 478"/>
            <p:cNvSpPr>
              <a:spLocks/>
            </p:cNvSpPr>
            <p:nvPr/>
          </p:nvSpPr>
          <p:spPr bwMode="auto">
            <a:xfrm rot="1009465">
              <a:off x="2899" y="3127"/>
              <a:ext cx="3" cy="5"/>
            </a:xfrm>
            <a:custGeom>
              <a:avLst/>
              <a:gdLst>
                <a:gd name="T0" fmla="*/ 14 w 16"/>
                <a:gd name="T1" fmla="*/ 2 h 15"/>
                <a:gd name="T2" fmla="*/ 8 w 16"/>
                <a:gd name="T3" fmla="*/ 0 h 15"/>
                <a:gd name="T4" fmla="*/ 2 w 16"/>
                <a:gd name="T5" fmla="*/ 2 h 15"/>
                <a:gd name="T6" fmla="*/ 0 w 16"/>
                <a:gd name="T7" fmla="*/ 8 h 15"/>
                <a:gd name="T8" fmla="*/ 2 w 16"/>
                <a:gd name="T9" fmla="*/ 13 h 15"/>
                <a:gd name="T10" fmla="*/ 2 w 16"/>
                <a:gd name="T11" fmla="*/ 13 h 15"/>
                <a:gd name="T12" fmla="*/ 8 w 16"/>
                <a:gd name="T13" fmla="*/ 15 h 15"/>
                <a:gd name="T14" fmla="*/ 14 w 16"/>
                <a:gd name="T15" fmla="*/ 11 h 15"/>
                <a:gd name="T16" fmla="*/ 16 w 16"/>
                <a:gd name="T17" fmla="*/ 8 h 15"/>
                <a:gd name="T18" fmla="*/ 14 w 16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14" y="2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1" name="Freeform 479"/>
            <p:cNvSpPr>
              <a:spLocks/>
            </p:cNvSpPr>
            <p:nvPr/>
          </p:nvSpPr>
          <p:spPr bwMode="auto">
            <a:xfrm rot="1009465">
              <a:off x="2906" y="3133"/>
              <a:ext cx="4" cy="4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8 w 15"/>
                <a:gd name="T9" fmla="*/ 16 h 16"/>
                <a:gd name="T10" fmla="*/ 8 w 15"/>
                <a:gd name="T11" fmla="*/ 16 h 16"/>
                <a:gd name="T12" fmla="*/ 14 w 15"/>
                <a:gd name="T13" fmla="*/ 14 h 16"/>
                <a:gd name="T14" fmla="*/ 15 w 15"/>
                <a:gd name="T15" fmla="*/ 8 h 16"/>
                <a:gd name="T16" fmla="*/ 14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2" name="Freeform 480"/>
            <p:cNvSpPr>
              <a:spLocks/>
            </p:cNvSpPr>
            <p:nvPr/>
          </p:nvSpPr>
          <p:spPr bwMode="auto">
            <a:xfrm rot="1009465">
              <a:off x="2913" y="3135"/>
              <a:ext cx="6" cy="4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3" name="Freeform 481"/>
            <p:cNvSpPr>
              <a:spLocks/>
            </p:cNvSpPr>
            <p:nvPr/>
          </p:nvSpPr>
          <p:spPr bwMode="auto">
            <a:xfrm rot="1009465">
              <a:off x="2923" y="3136"/>
              <a:ext cx="5" cy="4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2 h 15"/>
                <a:gd name="T4" fmla="*/ 0 w 15"/>
                <a:gd name="T5" fmla="*/ 7 h 15"/>
                <a:gd name="T6" fmla="*/ 1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1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4" name="Freeform 482"/>
            <p:cNvSpPr>
              <a:spLocks/>
            </p:cNvSpPr>
            <p:nvPr/>
          </p:nvSpPr>
          <p:spPr bwMode="auto">
            <a:xfrm rot="1009465">
              <a:off x="2932" y="3137"/>
              <a:ext cx="5" cy="4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7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2 w 16"/>
                <a:gd name="T13" fmla="*/ 13 h 15"/>
                <a:gd name="T14" fmla="*/ 16 w 16"/>
                <a:gd name="T15" fmla="*/ 7 h 15"/>
                <a:gd name="T16" fmla="*/ 12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5" name="Freeform 483"/>
            <p:cNvSpPr>
              <a:spLocks/>
            </p:cNvSpPr>
            <p:nvPr/>
          </p:nvSpPr>
          <p:spPr bwMode="auto">
            <a:xfrm rot="1009465">
              <a:off x="2941" y="3139"/>
              <a:ext cx="3" cy="5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2 h 15"/>
                <a:gd name="T4" fmla="*/ 0 w 15"/>
                <a:gd name="T5" fmla="*/ 8 h 15"/>
                <a:gd name="T6" fmla="*/ 4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6" name="Freeform 484"/>
            <p:cNvSpPr>
              <a:spLocks/>
            </p:cNvSpPr>
            <p:nvPr/>
          </p:nvSpPr>
          <p:spPr bwMode="auto">
            <a:xfrm rot="1009465">
              <a:off x="2950" y="3141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4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4 h 15"/>
                <a:gd name="T14" fmla="*/ 15 w 15"/>
                <a:gd name="T15" fmla="*/ 8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7" name="Freeform 485"/>
            <p:cNvSpPr>
              <a:spLocks/>
            </p:cNvSpPr>
            <p:nvPr/>
          </p:nvSpPr>
          <p:spPr bwMode="auto">
            <a:xfrm rot="1009465">
              <a:off x="2957" y="3143"/>
              <a:ext cx="6" cy="3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8" name="Freeform 486"/>
            <p:cNvSpPr>
              <a:spLocks/>
            </p:cNvSpPr>
            <p:nvPr/>
          </p:nvSpPr>
          <p:spPr bwMode="auto">
            <a:xfrm rot="1009465">
              <a:off x="2967" y="3144"/>
              <a:ext cx="5" cy="4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4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4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19" name="Freeform 487"/>
            <p:cNvSpPr>
              <a:spLocks/>
            </p:cNvSpPr>
            <p:nvPr/>
          </p:nvSpPr>
          <p:spPr bwMode="auto">
            <a:xfrm rot="1009465">
              <a:off x="2976" y="3145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3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3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0" name="Freeform 488"/>
            <p:cNvSpPr>
              <a:spLocks/>
            </p:cNvSpPr>
            <p:nvPr/>
          </p:nvSpPr>
          <p:spPr bwMode="auto">
            <a:xfrm rot="1009465">
              <a:off x="2983" y="3119"/>
              <a:ext cx="4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1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1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1" name="Freeform 489"/>
            <p:cNvSpPr>
              <a:spLocks/>
            </p:cNvSpPr>
            <p:nvPr/>
          </p:nvSpPr>
          <p:spPr bwMode="auto">
            <a:xfrm rot="1009465">
              <a:off x="2993" y="3148"/>
              <a:ext cx="4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7 h 15"/>
                <a:gd name="T6" fmla="*/ 2 w 16"/>
                <a:gd name="T7" fmla="*/ 11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1 h 15"/>
                <a:gd name="T14" fmla="*/ 16 w 16"/>
                <a:gd name="T15" fmla="*/ 7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1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2" name="Freeform 490"/>
            <p:cNvSpPr>
              <a:spLocks/>
            </p:cNvSpPr>
            <p:nvPr/>
          </p:nvSpPr>
          <p:spPr bwMode="auto">
            <a:xfrm rot="1009465">
              <a:off x="3003" y="3149"/>
              <a:ext cx="4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1 h 15"/>
                <a:gd name="T8" fmla="*/ 8 w 15"/>
                <a:gd name="T9" fmla="*/ 15 h 15"/>
                <a:gd name="T10" fmla="*/ 8 w 15"/>
                <a:gd name="T11" fmla="*/ 15 h 15"/>
                <a:gd name="T12" fmla="*/ 12 w 15"/>
                <a:gd name="T13" fmla="*/ 11 h 15"/>
                <a:gd name="T14" fmla="*/ 15 w 15"/>
                <a:gd name="T15" fmla="*/ 8 h 15"/>
                <a:gd name="T16" fmla="*/ 12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3" name="Freeform 491"/>
            <p:cNvSpPr>
              <a:spLocks/>
            </p:cNvSpPr>
            <p:nvPr/>
          </p:nvSpPr>
          <p:spPr bwMode="auto">
            <a:xfrm rot="1009465">
              <a:off x="3010" y="3150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2 h 15"/>
                <a:gd name="T4" fmla="*/ 0 w 15"/>
                <a:gd name="T5" fmla="*/ 8 h 15"/>
                <a:gd name="T6" fmla="*/ 4 w 15"/>
                <a:gd name="T7" fmla="*/ 14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4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4" name="Freeform 492"/>
            <p:cNvSpPr>
              <a:spLocks/>
            </p:cNvSpPr>
            <p:nvPr/>
          </p:nvSpPr>
          <p:spPr bwMode="auto">
            <a:xfrm rot="1009465">
              <a:off x="3020" y="3152"/>
              <a:ext cx="3" cy="5"/>
            </a:xfrm>
            <a:custGeom>
              <a:avLst/>
              <a:gdLst>
                <a:gd name="T0" fmla="*/ 7 w 15"/>
                <a:gd name="T1" fmla="*/ 0 h 16"/>
                <a:gd name="T2" fmla="*/ 3 w 15"/>
                <a:gd name="T3" fmla="*/ 2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3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5" name="Freeform 493"/>
            <p:cNvSpPr>
              <a:spLocks/>
            </p:cNvSpPr>
            <p:nvPr/>
          </p:nvSpPr>
          <p:spPr bwMode="auto">
            <a:xfrm rot="1009465">
              <a:off x="3028" y="3153"/>
              <a:ext cx="4" cy="5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6" name="Freeform 494"/>
            <p:cNvSpPr>
              <a:spLocks/>
            </p:cNvSpPr>
            <p:nvPr/>
          </p:nvSpPr>
          <p:spPr bwMode="auto">
            <a:xfrm rot="1009465">
              <a:off x="3036" y="3156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1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1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7" name="Freeform 495"/>
            <p:cNvSpPr>
              <a:spLocks/>
            </p:cNvSpPr>
            <p:nvPr/>
          </p:nvSpPr>
          <p:spPr bwMode="auto">
            <a:xfrm rot="1009465">
              <a:off x="3046" y="3157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8" name="Freeform 496"/>
            <p:cNvSpPr>
              <a:spLocks/>
            </p:cNvSpPr>
            <p:nvPr/>
          </p:nvSpPr>
          <p:spPr bwMode="auto">
            <a:xfrm rot="1009465">
              <a:off x="3054" y="3158"/>
              <a:ext cx="5" cy="4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29" name="Freeform 497"/>
            <p:cNvSpPr>
              <a:spLocks/>
            </p:cNvSpPr>
            <p:nvPr/>
          </p:nvSpPr>
          <p:spPr bwMode="auto">
            <a:xfrm rot="1009465">
              <a:off x="3063" y="3161"/>
              <a:ext cx="5" cy="3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0" name="Freeform 498"/>
            <p:cNvSpPr>
              <a:spLocks/>
            </p:cNvSpPr>
            <p:nvPr/>
          </p:nvSpPr>
          <p:spPr bwMode="auto">
            <a:xfrm rot="1009465">
              <a:off x="3072" y="3162"/>
              <a:ext cx="4" cy="3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8 w 15"/>
                <a:gd name="T9" fmla="*/ 16 h 16"/>
                <a:gd name="T10" fmla="*/ 8 w 15"/>
                <a:gd name="T11" fmla="*/ 16 h 16"/>
                <a:gd name="T12" fmla="*/ 11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1" name="Freeform 499"/>
            <p:cNvSpPr>
              <a:spLocks/>
            </p:cNvSpPr>
            <p:nvPr/>
          </p:nvSpPr>
          <p:spPr bwMode="auto">
            <a:xfrm rot="1009465">
              <a:off x="3081" y="3162"/>
              <a:ext cx="4" cy="4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2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1 w 15"/>
                <a:gd name="T13" fmla="*/ 14 h 16"/>
                <a:gd name="T14" fmla="*/ 15 w 15"/>
                <a:gd name="T15" fmla="*/ 8 h 16"/>
                <a:gd name="T16" fmla="*/ 11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2" name="Freeform 500"/>
            <p:cNvSpPr>
              <a:spLocks/>
            </p:cNvSpPr>
            <p:nvPr/>
          </p:nvSpPr>
          <p:spPr bwMode="auto">
            <a:xfrm rot="1009465">
              <a:off x="3090" y="3164"/>
              <a:ext cx="4" cy="4"/>
            </a:xfrm>
            <a:custGeom>
              <a:avLst/>
              <a:gdLst>
                <a:gd name="T0" fmla="*/ 8 w 16"/>
                <a:gd name="T1" fmla="*/ 0 h 15"/>
                <a:gd name="T2" fmla="*/ 4 w 16"/>
                <a:gd name="T3" fmla="*/ 3 h 15"/>
                <a:gd name="T4" fmla="*/ 0 w 16"/>
                <a:gd name="T5" fmla="*/ 7 h 15"/>
                <a:gd name="T6" fmla="*/ 4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7 h 15"/>
                <a:gd name="T16" fmla="*/ 14 w 16"/>
                <a:gd name="T17" fmla="*/ 3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3" name="Freeform 501"/>
            <p:cNvSpPr>
              <a:spLocks/>
            </p:cNvSpPr>
            <p:nvPr/>
          </p:nvSpPr>
          <p:spPr bwMode="auto">
            <a:xfrm rot="1009465">
              <a:off x="3098" y="3165"/>
              <a:ext cx="5" cy="6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4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4 w 15"/>
                <a:gd name="T13" fmla="*/ 13 h 15"/>
                <a:gd name="T14" fmla="*/ 15 w 15"/>
                <a:gd name="T15" fmla="*/ 7 h 15"/>
                <a:gd name="T16" fmla="*/ 14 w 15"/>
                <a:gd name="T17" fmla="*/ 4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4" name="Freeform 502"/>
            <p:cNvSpPr>
              <a:spLocks/>
            </p:cNvSpPr>
            <p:nvPr/>
          </p:nvSpPr>
          <p:spPr bwMode="auto">
            <a:xfrm rot="1009465">
              <a:off x="3107" y="3166"/>
              <a:ext cx="5" cy="6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4 h 15"/>
                <a:gd name="T4" fmla="*/ 0 w 15"/>
                <a:gd name="T5" fmla="*/ 8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4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5" name="Freeform 503"/>
            <p:cNvSpPr>
              <a:spLocks/>
            </p:cNvSpPr>
            <p:nvPr/>
          </p:nvSpPr>
          <p:spPr bwMode="auto">
            <a:xfrm rot="1009465">
              <a:off x="3116" y="3168"/>
              <a:ext cx="4" cy="5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2 h 15"/>
                <a:gd name="T4" fmla="*/ 0 w 15"/>
                <a:gd name="T5" fmla="*/ 8 h 15"/>
                <a:gd name="T6" fmla="*/ 1 w 15"/>
                <a:gd name="T7" fmla="*/ 11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1 h 15"/>
                <a:gd name="T14" fmla="*/ 15 w 15"/>
                <a:gd name="T15" fmla="*/ 8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6" name="Freeform 504"/>
            <p:cNvSpPr>
              <a:spLocks/>
            </p:cNvSpPr>
            <p:nvPr/>
          </p:nvSpPr>
          <p:spPr bwMode="auto">
            <a:xfrm rot="1009465">
              <a:off x="3125" y="3170"/>
              <a:ext cx="4" cy="4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2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2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7" name="Freeform 505"/>
            <p:cNvSpPr>
              <a:spLocks/>
            </p:cNvSpPr>
            <p:nvPr/>
          </p:nvSpPr>
          <p:spPr bwMode="auto">
            <a:xfrm rot="1009465">
              <a:off x="3134" y="3172"/>
              <a:ext cx="4" cy="4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2 h 16"/>
                <a:gd name="T8" fmla="*/ 8 w 15"/>
                <a:gd name="T9" fmla="*/ 16 h 16"/>
                <a:gd name="T10" fmla="*/ 8 w 15"/>
                <a:gd name="T11" fmla="*/ 16 h 16"/>
                <a:gd name="T12" fmla="*/ 13 w 15"/>
                <a:gd name="T13" fmla="*/ 12 h 16"/>
                <a:gd name="T14" fmla="*/ 15 w 15"/>
                <a:gd name="T15" fmla="*/ 8 h 16"/>
                <a:gd name="T16" fmla="*/ 13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8" name="Freeform 506"/>
            <p:cNvSpPr>
              <a:spLocks/>
            </p:cNvSpPr>
            <p:nvPr/>
          </p:nvSpPr>
          <p:spPr bwMode="auto">
            <a:xfrm rot="1009465">
              <a:off x="3142" y="3173"/>
              <a:ext cx="5" cy="4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39" name="Freeform 507"/>
            <p:cNvSpPr>
              <a:spLocks/>
            </p:cNvSpPr>
            <p:nvPr/>
          </p:nvSpPr>
          <p:spPr bwMode="auto">
            <a:xfrm rot="1009465">
              <a:off x="3151" y="3174"/>
              <a:ext cx="5" cy="4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1 h 15"/>
                <a:gd name="T4" fmla="*/ 0 w 16"/>
                <a:gd name="T5" fmla="*/ 7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2 w 16"/>
                <a:gd name="T13" fmla="*/ 13 h 15"/>
                <a:gd name="T14" fmla="*/ 16 w 16"/>
                <a:gd name="T15" fmla="*/ 7 h 15"/>
                <a:gd name="T16" fmla="*/ 12 w 16"/>
                <a:gd name="T17" fmla="*/ 1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7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0" name="Freeform 508"/>
            <p:cNvSpPr>
              <a:spLocks/>
            </p:cNvSpPr>
            <p:nvPr/>
          </p:nvSpPr>
          <p:spPr bwMode="auto">
            <a:xfrm rot="1009465">
              <a:off x="3160" y="3176"/>
              <a:ext cx="4" cy="4"/>
            </a:xfrm>
            <a:custGeom>
              <a:avLst/>
              <a:gdLst>
                <a:gd name="T0" fmla="*/ 8 w 16"/>
                <a:gd name="T1" fmla="*/ 0 h 15"/>
                <a:gd name="T2" fmla="*/ 4 w 16"/>
                <a:gd name="T3" fmla="*/ 2 h 15"/>
                <a:gd name="T4" fmla="*/ 0 w 16"/>
                <a:gd name="T5" fmla="*/ 7 h 15"/>
                <a:gd name="T6" fmla="*/ 4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7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4" y="2"/>
                  </a:lnTo>
                  <a:lnTo>
                    <a:pt x="0" y="7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1" name="Freeform 509"/>
            <p:cNvSpPr>
              <a:spLocks/>
            </p:cNvSpPr>
            <p:nvPr/>
          </p:nvSpPr>
          <p:spPr bwMode="auto">
            <a:xfrm rot="1009465">
              <a:off x="3169" y="3177"/>
              <a:ext cx="4" cy="4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2" name="Freeform 510"/>
            <p:cNvSpPr>
              <a:spLocks/>
            </p:cNvSpPr>
            <p:nvPr/>
          </p:nvSpPr>
          <p:spPr bwMode="auto">
            <a:xfrm rot="1009465">
              <a:off x="3176" y="3179"/>
              <a:ext cx="5" cy="3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3" name="Freeform 511"/>
            <p:cNvSpPr>
              <a:spLocks/>
            </p:cNvSpPr>
            <p:nvPr/>
          </p:nvSpPr>
          <p:spPr bwMode="auto">
            <a:xfrm rot="1009465">
              <a:off x="3186" y="3180"/>
              <a:ext cx="5" cy="5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4" name="Freeform 512"/>
            <p:cNvSpPr>
              <a:spLocks/>
            </p:cNvSpPr>
            <p:nvPr/>
          </p:nvSpPr>
          <p:spPr bwMode="auto">
            <a:xfrm rot="1009465">
              <a:off x="3194" y="3181"/>
              <a:ext cx="4" cy="5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8 w 15"/>
                <a:gd name="T9" fmla="*/ 16 h 16"/>
                <a:gd name="T10" fmla="*/ 8 w 15"/>
                <a:gd name="T11" fmla="*/ 16 h 16"/>
                <a:gd name="T12" fmla="*/ 14 w 15"/>
                <a:gd name="T13" fmla="*/ 14 h 16"/>
                <a:gd name="T14" fmla="*/ 15 w 15"/>
                <a:gd name="T15" fmla="*/ 8 h 16"/>
                <a:gd name="T16" fmla="*/ 14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5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5" name="Freeform 513"/>
            <p:cNvSpPr>
              <a:spLocks/>
            </p:cNvSpPr>
            <p:nvPr/>
          </p:nvSpPr>
          <p:spPr bwMode="auto">
            <a:xfrm rot="1009465">
              <a:off x="3203" y="3182"/>
              <a:ext cx="4" cy="5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6" name="Freeform 514"/>
            <p:cNvSpPr>
              <a:spLocks/>
            </p:cNvSpPr>
            <p:nvPr/>
          </p:nvSpPr>
          <p:spPr bwMode="auto">
            <a:xfrm rot="1009465">
              <a:off x="3212" y="3185"/>
              <a:ext cx="4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7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7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7" name="Freeform 515"/>
            <p:cNvSpPr>
              <a:spLocks/>
            </p:cNvSpPr>
            <p:nvPr/>
          </p:nvSpPr>
          <p:spPr bwMode="auto">
            <a:xfrm rot="1009465">
              <a:off x="3219" y="3188"/>
              <a:ext cx="5" cy="5"/>
            </a:xfrm>
            <a:custGeom>
              <a:avLst/>
              <a:gdLst>
                <a:gd name="T0" fmla="*/ 8 w 16"/>
                <a:gd name="T1" fmla="*/ 0 h 16"/>
                <a:gd name="T2" fmla="*/ 4 w 16"/>
                <a:gd name="T3" fmla="*/ 2 h 16"/>
                <a:gd name="T4" fmla="*/ 0 w 16"/>
                <a:gd name="T5" fmla="*/ 8 h 16"/>
                <a:gd name="T6" fmla="*/ 4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8" name="Freeform 516"/>
            <p:cNvSpPr>
              <a:spLocks/>
            </p:cNvSpPr>
            <p:nvPr/>
          </p:nvSpPr>
          <p:spPr bwMode="auto">
            <a:xfrm rot="1009465">
              <a:off x="3228" y="3192"/>
              <a:ext cx="5" cy="6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4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4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49" name="Freeform 517"/>
            <p:cNvSpPr>
              <a:spLocks/>
            </p:cNvSpPr>
            <p:nvPr/>
          </p:nvSpPr>
          <p:spPr bwMode="auto">
            <a:xfrm rot="1009465">
              <a:off x="3236" y="3198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1 h 15"/>
                <a:gd name="T8" fmla="*/ 7 w 15"/>
                <a:gd name="T9" fmla="*/ 15 h 15"/>
                <a:gd name="T10" fmla="*/ 7 w 15"/>
                <a:gd name="T11" fmla="*/ 15 h 15"/>
                <a:gd name="T12" fmla="*/ 11 w 15"/>
                <a:gd name="T13" fmla="*/ 11 h 15"/>
                <a:gd name="T14" fmla="*/ 15 w 15"/>
                <a:gd name="T15" fmla="*/ 7 h 15"/>
                <a:gd name="T16" fmla="*/ 11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0" name="Freeform 518"/>
            <p:cNvSpPr>
              <a:spLocks/>
            </p:cNvSpPr>
            <p:nvPr/>
          </p:nvSpPr>
          <p:spPr bwMode="auto">
            <a:xfrm rot="1009465">
              <a:off x="3242" y="3202"/>
              <a:ext cx="6" cy="4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3 h 15"/>
                <a:gd name="T4" fmla="*/ 0 w 15"/>
                <a:gd name="T5" fmla="*/ 7 h 15"/>
                <a:gd name="T6" fmla="*/ 1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3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1" name="Freeform 519"/>
            <p:cNvSpPr>
              <a:spLocks/>
            </p:cNvSpPr>
            <p:nvPr/>
          </p:nvSpPr>
          <p:spPr bwMode="auto">
            <a:xfrm rot="1009465">
              <a:off x="3251" y="3206"/>
              <a:ext cx="4" cy="5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2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2" name="Freeform 520"/>
            <p:cNvSpPr>
              <a:spLocks/>
            </p:cNvSpPr>
            <p:nvPr/>
          </p:nvSpPr>
          <p:spPr bwMode="auto">
            <a:xfrm rot="1009465">
              <a:off x="3258" y="3211"/>
              <a:ext cx="4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8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3" name="Freeform 521"/>
            <p:cNvSpPr>
              <a:spLocks/>
            </p:cNvSpPr>
            <p:nvPr/>
          </p:nvSpPr>
          <p:spPr bwMode="auto">
            <a:xfrm rot="1009465">
              <a:off x="3266" y="3215"/>
              <a:ext cx="4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1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1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4" name="Freeform 522"/>
            <p:cNvSpPr>
              <a:spLocks/>
            </p:cNvSpPr>
            <p:nvPr/>
          </p:nvSpPr>
          <p:spPr bwMode="auto">
            <a:xfrm rot="1009465">
              <a:off x="3273" y="3219"/>
              <a:ext cx="5" cy="4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4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4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5" name="Freeform 523"/>
            <p:cNvSpPr>
              <a:spLocks/>
            </p:cNvSpPr>
            <p:nvPr/>
          </p:nvSpPr>
          <p:spPr bwMode="auto">
            <a:xfrm rot="1009465">
              <a:off x="3281" y="3226"/>
              <a:ext cx="4" cy="3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6" name="Freeform 524"/>
            <p:cNvSpPr>
              <a:spLocks/>
            </p:cNvSpPr>
            <p:nvPr/>
          </p:nvSpPr>
          <p:spPr bwMode="auto">
            <a:xfrm rot="1009465">
              <a:off x="3289" y="3229"/>
              <a:ext cx="3" cy="4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2 h 15"/>
                <a:gd name="T4" fmla="*/ 0 w 15"/>
                <a:gd name="T5" fmla="*/ 7 h 15"/>
                <a:gd name="T6" fmla="*/ 4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4 w 15"/>
                <a:gd name="T13" fmla="*/ 13 h 15"/>
                <a:gd name="T14" fmla="*/ 15 w 15"/>
                <a:gd name="T15" fmla="*/ 7 h 15"/>
                <a:gd name="T16" fmla="*/ 14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2"/>
                  </a:lnTo>
                  <a:lnTo>
                    <a:pt x="0" y="7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5" y="7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7" name="Freeform 525"/>
            <p:cNvSpPr>
              <a:spLocks/>
            </p:cNvSpPr>
            <p:nvPr/>
          </p:nvSpPr>
          <p:spPr bwMode="auto">
            <a:xfrm rot="1009465">
              <a:off x="3297" y="3233"/>
              <a:ext cx="5" cy="4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2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2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8" name="Freeform 526"/>
            <p:cNvSpPr>
              <a:spLocks/>
            </p:cNvSpPr>
            <p:nvPr/>
          </p:nvSpPr>
          <p:spPr bwMode="auto">
            <a:xfrm rot="1009465">
              <a:off x="3304" y="3237"/>
              <a:ext cx="6" cy="5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2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1 w 15"/>
                <a:gd name="T13" fmla="*/ 14 h 16"/>
                <a:gd name="T14" fmla="*/ 15 w 15"/>
                <a:gd name="T15" fmla="*/ 8 h 16"/>
                <a:gd name="T16" fmla="*/ 11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59" name="Freeform 527"/>
            <p:cNvSpPr>
              <a:spLocks/>
            </p:cNvSpPr>
            <p:nvPr/>
          </p:nvSpPr>
          <p:spPr bwMode="auto">
            <a:xfrm rot="1009465">
              <a:off x="3311" y="3242"/>
              <a:ext cx="4" cy="5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0" name="Freeform 528"/>
            <p:cNvSpPr>
              <a:spLocks/>
            </p:cNvSpPr>
            <p:nvPr/>
          </p:nvSpPr>
          <p:spPr bwMode="auto">
            <a:xfrm rot="1009465">
              <a:off x="3319" y="3246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1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2 w 15"/>
                <a:gd name="T13" fmla="*/ 13 h 15"/>
                <a:gd name="T14" fmla="*/ 15 w 15"/>
                <a:gd name="T15" fmla="*/ 7 h 15"/>
                <a:gd name="T16" fmla="*/ 13 w 15"/>
                <a:gd name="T17" fmla="*/ 1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5" y="7"/>
                  </a:lnTo>
                  <a:lnTo>
                    <a:pt x="1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1" name="Freeform 529"/>
            <p:cNvSpPr>
              <a:spLocks/>
            </p:cNvSpPr>
            <p:nvPr/>
          </p:nvSpPr>
          <p:spPr bwMode="auto">
            <a:xfrm rot="1009465">
              <a:off x="3327" y="3253"/>
              <a:ext cx="5" cy="3"/>
            </a:xfrm>
            <a:custGeom>
              <a:avLst/>
              <a:gdLst>
                <a:gd name="T0" fmla="*/ 7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2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2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2" name="Freeform 530"/>
            <p:cNvSpPr>
              <a:spLocks/>
            </p:cNvSpPr>
            <p:nvPr/>
          </p:nvSpPr>
          <p:spPr bwMode="auto">
            <a:xfrm rot="1009465">
              <a:off x="3335" y="3256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2 h 15"/>
                <a:gd name="T4" fmla="*/ 0 w 15"/>
                <a:gd name="T5" fmla="*/ 8 h 15"/>
                <a:gd name="T6" fmla="*/ 1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8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3" name="Freeform 531"/>
            <p:cNvSpPr>
              <a:spLocks/>
            </p:cNvSpPr>
            <p:nvPr/>
          </p:nvSpPr>
          <p:spPr bwMode="auto">
            <a:xfrm rot="1009465">
              <a:off x="3342" y="3260"/>
              <a:ext cx="5" cy="4"/>
            </a:xfrm>
            <a:custGeom>
              <a:avLst/>
              <a:gdLst>
                <a:gd name="T0" fmla="*/ 8 w 16"/>
                <a:gd name="T1" fmla="*/ 0 h 15"/>
                <a:gd name="T2" fmla="*/ 4 w 16"/>
                <a:gd name="T3" fmla="*/ 2 h 15"/>
                <a:gd name="T4" fmla="*/ 0 w 16"/>
                <a:gd name="T5" fmla="*/ 7 h 15"/>
                <a:gd name="T6" fmla="*/ 2 w 16"/>
                <a:gd name="T7" fmla="*/ 13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3 h 15"/>
                <a:gd name="T14" fmla="*/ 16 w 16"/>
                <a:gd name="T15" fmla="*/ 7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4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4" name="Freeform 532"/>
            <p:cNvSpPr>
              <a:spLocks/>
            </p:cNvSpPr>
            <p:nvPr/>
          </p:nvSpPr>
          <p:spPr bwMode="auto">
            <a:xfrm rot="1009465">
              <a:off x="3350" y="3264"/>
              <a:ext cx="4" cy="5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4 h 16"/>
                <a:gd name="T8" fmla="*/ 8 w 15"/>
                <a:gd name="T9" fmla="*/ 16 h 16"/>
                <a:gd name="T10" fmla="*/ 8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5" name="Freeform 533"/>
            <p:cNvSpPr>
              <a:spLocks/>
            </p:cNvSpPr>
            <p:nvPr/>
          </p:nvSpPr>
          <p:spPr bwMode="auto">
            <a:xfrm rot="1009465">
              <a:off x="3358" y="3268"/>
              <a:ext cx="4" cy="4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4 h 15"/>
                <a:gd name="T4" fmla="*/ 0 w 15"/>
                <a:gd name="T5" fmla="*/ 8 h 15"/>
                <a:gd name="T6" fmla="*/ 4 w 15"/>
                <a:gd name="T7" fmla="*/ 14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4 h 15"/>
                <a:gd name="T14" fmla="*/ 15 w 15"/>
                <a:gd name="T15" fmla="*/ 8 h 15"/>
                <a:gd name="T16" fmla="*/ 13 w 15"/>
                <a:gd name="T17" fmla="*/ 4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6" name="Freeform 534"/>
            <p:cNvSpPr>
              <a:spLocks/>
            </p:cNvSpPr>
            <p:nvPr/>
          </p:nvSpPr>
          <p:spPr bwMode="auto">
            <a:xfrm rot="1009465">
              <a:off x="3365" y="3273"/>
              <a:ext cx="4" cy="5"/>
            </a:xfrm>
            <a:custGeom>
              <a:avLst/>
              <a:gdLst>
                <a:gd name="T0" fmla="*/ 7 w 15"/>
                <a:gd name="T1" fmla="*/ 0 h 15"/>
                <a:gd name="T2" fmla="*/ 1 w 15"/>
                <a:gd name="T3" fmla="*/ 2 h 15"/>
                <a:gd name="T4" fmla="*/ 0 w 15"/>
                <a:gd name="T5" fmla="*/ 7 h 15"/>
                <a:gd name="T6" fmla="*/ 1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1" y="2"/>
                  </a:lnTo>
                  <a:lnTo>
                    <a:pt x="0" y="7"/>
                  </a:lnTo>
                  <a:lnTo>
                    <a:pt x="1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7" name="Freeform 535"/>
            <p:cNvSpPr>
              <a:spLocks/>
            </p:cNvSpPr>
            <p:nvPr/>
          </p:nvSpPr>
          <p:spPr bwMode="auto">
            <a:xfrm rot="1009465">
              <a:off x="3372" y="3277"/>
              <a:ext cx="5" cy="6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2 w 16"/>
                <a:gd name="T13" fmla="*/ 14 h 16"/>
                <a:gd name="T14" fmla="*/ 16 w 16"/>
                <a:gd name="T15" fmla="*/ 8 h 16"/>
                <a:gd name="T16" fmla="*/ 12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8" name="Freeform 536"/>
            <p:cNvSpPr>
              <a:spLocks/>
            </p:cNvSpPr>
            <p:nvPr/>
          </p:nvSpPr>
          <p:spPr bwMode="auto">
            <a:xfrm rot="1009465">
              <a:off x="3380" y="3283"/>
              <a:ext cx="4" cy="4"/>
            </a:xfrm>
            <a:custGeom>
              <a:avLst/>
              <a:gdLst>
                <a:gd name="T0" fmla="*/ 8 w 15"/>
                <a:gd name="T1" fmla="*/ 0 h 16"/>
                <a:gd name="T2" fmla="*/ 2 w 15"/>
                <a:gd name="T3" fmla="*/ 2 h 16"/>
                <a:gd name="T4" fmla="*/ 0 w 15"/>
                <a:gd name="T5" fmla="*/ 8 h 16"/>
                <a:gd name="T6" fmla="*/ 2 w 15"/>
                <a:gd name="T7" fmla="*/ 12 h 16"/>
                <a:gd name="T8" fmla="*/ 8 w 15"/>
                <a:gd name="T9" fmla="*/ 16 h 16"/>
                <a:gd name="T10" fmla="*/ 8 w 15"/>
                <a:gd name="T11" fmla="*/ 16 h 16"/>
                <a:gd name="T12" fmla="*/ 14 w 15"/>
                <a:gd name="T13" fmla="*/ 12 h 16"/>
                <a:gd name="T14" fmla="*/ 15 w 15"/>
                <a:gd name="T15" fmla="*/ 8 h 16"/>
                <a:gd name="T16" fmla="*/ 14 w 15"/>
                <a:gd name="T17" fmla="*/ 2 h 16"/>
                <a:gd name="T18" fmla="*/ 8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5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69" name="Freeform 537"/>
            <p:cNvSpPr>
              <a:spLocks/>
            </p:cNvSpPr>
            <p:nvPr/>
          </p:nvSpPr>
          <p:spPr bwMode="auto">
            <a:xfrm rot="1009465">
              <a:off x="3389" y="3286"/>
              <a:ext cx="4" cy="4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4 h 15"/>
                <a:gd name="T4" fmla="*/ 0 w 15"/>
                <a:gd name="T5" fmla="*/ 8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1 w 15"/>
                <a:gd name="T13" fmla="*/ 13 h 15"/>
                <a:gd name="T14" fmla="*/ 15 w 15"/>
                <a:gd name="T15" fmla="*/ 8 h 15"/>
                <a:gd name="T16" fmla="*/ 13 w 15"/>
                <a:gd name="T17" fmla="*/ 4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0" name="Freeform 538"/>
            <p:cNvSpPr>
              <a:spLocks/>
            </p:cNvSpPr>
            <p:nvPr/>
          </p:nvSpPr>
          <p:spPr bwMode="auto">
            <a:xfrm rot="1009465">
              <a:off x="3397" y="3291"/>
              <a:ext cx="3" cy="5"/>
            </a:xfrm>
            <a:custGeom>
              <a:avLst/>
              <a:gdLst>
                <a:gd name="T0" fmla="*/ 7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3 h 15"/>
                <a:gd name="T8" fmla="*/ 7 w 15"/>
                <a:gd name="T9" fmla="*/ 15 h 15"/>
                <a:gd name="T10" fmla="*/ 7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2 h 15"/>
                <a:gd name="T18" fmla="*/ 7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1" name="Freeform 539"/>
            <p:cNvSpPr>
              <a:spLocks/>
            </p:cNvSpPr>
            <p:nvPr/>
          </p:nvSpPr>
          <p:spPr bwMode="auto">
            <a:xfrm rot="1009465">
              <a:off x="3403" y="3296"/>
              <a:ext cx="6" cy="4"/>
            </a:xfrm>
            <a:custGeom>
              <a:avLst/>
              <a:gdLst>
                <a:gd name="T0" fmla="*/ 8 w 16"/>
                <a:gd name="T1" fmla="*/ 0 h 16"/>
                <a:gd name="T2" fmla="*/ 2 w 16"/>
                <a:gd name="T3" fmla="*/ 2 h 16"/>
                <a:gd name="T4" fmla="*/ 0 w 16"/>
                <a:gd name="T5" fmla="*/ 8 h 16"/>
                <a:gd name="T6" fmla="*/ 2 w 16"/>
                <a:gd name="T7" fmla="*/ 14 h 16"/>
                <a:gd name="T8" fmla="*/ 8 w 16"/>
                <a:gd name="T9" fmla="*/ 16 h 16"/>
                <a:gd name="T10" fmla="*/ 8 w 16"/>
                <a:gd name="T11" fmla="*/ 16 h 16"/>
                <a:gd name="T12" fmla="*/ 14 w 16"/>
                <a:gd name="T13" fmla="*/ 14 h 16"/>
                <a:gd name="T14" fmla="*/ 16 w 16"/>
                <a:gd name="T15" fmla="*/ 8 h 16"/>
                <a:gd name="T16" fmla="*/ 14 w 16"/>
                <a:gd name="T17" fmla="*/ 2 h 16"/>
                <a:gd name="T18" fmla="*/ 8 w 16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2" name="Freeform 540"/>
            <p:cNvSpPr>
              <a:spLocks/>
            </p:cNvSpPr>
            <p:nvPr/>
          </p:nvSpPr>
          <p:spPr bwMode="auto">
            <a:xfrm rot="1009465">
              <a:off x="3411" y="3300"/>
              <a:ext cx="4" cy="5"/>
            </a:xfrm>
            <a:custGeom>
              <a:avLst/>
              <a:gdLst>
                <a:gd name="T0" fmla="*/ 8 w 15"/>
                <a:gd name="T1" fmla="*/ 0 h 15"/>
                <a:gd name="T2" fmla="*/ 4 w 15"/>
                <a:gd name="T3" fmla="*/ 2 h 15"/>
                <a:gd name="T4" fmla="*/ 0 w 15"/>
                <a:gd name="T5" fmla="*/ 8 h 15"/>
                <a:gd name="T6" fmla="*/ 2 w 15"/>
                <a:gd name="T7" fmla="*/ 12 h 15"/>
                <a:gd name="T8" fmla="*/ 8 w 15"/>
                <a:gd name="T9" fmla="*/ 15 h 15"/>
                <a:gd name="T10" fmla="*/ 8 w 15"/>
                <a:gd name="T11" fmla="*/ 15 h 15"/>
                <a:gd name="T12" fmla="*/ 14 w 15"/>
                <a:gd name="T13" fmla="*/ 12 h 15"/>
                <a:gd name="T14" fmla="*/ 15 w 15"/>
                <a:gd name="T15" fmla="*/ 8 h 15"/>
                <a:gd name="T16" fmla="*/ 14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2"/>
                  </a:lnTo>
                  <a:lnTo>
                    <a:pt x="15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3" name="Freeform 541"/>
            <p:cNvSpPr>
              <a:spLocks/>
            </p:cNvSpPr>
            <p:nvPr/>
          </p:nvSpPr>
          <p:spPr bwMode="auto">
            <a:xfrm rot="1009465">
              <a:off x="3419" y="3304"/>
              <a:ext cx="4" cy="6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4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4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4" name="Freeform 542"/>
            <p:cNvSpPr>
              <a:spLocks/>
            </p:cNvSpPr>
            <p:nvPr/>
          </p:nvSpPr>
          <p:spPr bwMode="auto">
            <a:xfrm rot="1009465">
              <a:off x="3426" y="3310"/>
              <a:ext cx="5" cy="3"/>
            </a:xfrm>
            <a:custGeom>
              <a:avLst/>
              <a:gdLst>
                <a:gd name="T0" fmla="*/ 7 w 15"/>
                <a:gd name="T1" fmla="*/ 0 h 16"/>
                <a:gd name="T2" fmla="*/ 3 w 15"/>
                <a:gd name="T3" fmla="*/ 2 h 16"/>
                <a:gd name="T4" fmla="*/ 0 w 15"/>
                <a:gd name="T5" fmla="*/ 8 h 16"/>
                <a:gd name="T6" fmla="*/ 3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3" y="2"/>
                  </a:lnTo>
                  <a:lnTo>
                    <a:pt x="0" y="8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5" name="Freeform 543"/>
            <p:cNvSpPr>
              <a:spLocks/>
            </p:cNvSpPr>
            <p:nvPr/>
          </p:nvSpPr>
          <p:spPr bwMode="auto">
            <a:xfrm rot="1009465">
              <a:off x="3434" y="3314"/>
              <a:ext cx="4" cy="3"/>
            </a:xfrm>
            <a:custGeom>
              <a:avLst/>
              <a:gdLst>
                <a:gd name="T0" fmla="*/ 8 w 16"/>
                <a:gd name="T1" fmla="*/ 0 h 15"/>
                <a:gd name="T2" fmla="*/ 2 w 16"/>
                <a:gd name="T3" fmla="*/ 2 h 15"/>
                <a:gd name="T4" fmla="*/ 0 w 16"/>
                <a:gd name="T5" fmla="*/ 8 h 15"/>
                <a:gd name="T6" fmla="*/ 2 w 16"/>
                <a:gd name="T7" fmla="*/ 14 h 15"/>
                <a:gd name="T8" fmla="*/ 8 w 16"/>
                <a:gd name="T9" fmla="*/ 15 h 15"/>
                <a:gd name="T10" fmla="*/ 8 w 16"/>
                <a:gd name="T11" fmla="*/ 15 h 15"/>
                <a:gd name="T12" fmla="*/ 14 w 16"/>
                <a:gd name="T13" fmla="*/ 14 h 15"/>
                <a:gd name="T14" fmla="*/ 16 w 16"/>
                <a:gd name="T15" fmla="*/ 8 h 15"/>
                <a:gd name="T16" fmla="*/ 14 w 16"/>
                <a:gd name="T17" fmla="*/ 2 h 15"/>
                <a:gd name="T18" fmla="*/ 8 w 16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6" name="Freeform 544"/>
            <p:cNvSpPr>
              <a:spLocks/>
            </p:cNvSpPr>
            <p:nvPr/>
          </p:nvSpPr>
          <p:spPr bwMode="auto">
            <a:xfrm rot="1009465">
              <a:off x="3442" y="3318"/>
              <a:ext cx="4" cy="5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2 h 15"/>
                <a:gd name="T4" fmla="*/ 0 w 15"/>
                <a:gd name="T5" fmla="*/ 7 h 15"/>
                <a:gd name="T6" fmla="*/ 2 w 15"/>
                <a:gd name="T7" fmla="*/ 11 h 15"/>
                <a:gd name="T8" fmla="*/ 8 w 15"/>
                <a:gd name="T9" fmla="*/ 15 h 15"/>
                <a:gd name="T10" fmla="*/ 8 w 15"/>
                <a:gd name="T11" fmla="*/ 15 h 15"/>
                <a:gd name="T12" fmla="*/ 12 w 15"/>
                <a:gd name="T13" fmla="*/ 11 h 15"/>
                <a:gd name="T14" fmla="*/ 15 w 15"/>
                <a:gd name="T15" fmla="*/ 7 h 15"/>
                <a:gd name="T16" fmla="*/ 12 w 15"/>
                <a:gd name="T17" fmla="*/ 2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7" name="Freeform 545"/>
            <p:cNvSpPr>
              <a:spLocks/>
            </p:cNvSpPr>
            <p:nvPr/>
          </p:nvSpPr>
          <p:spPr bwMode="auto">
            <a:xfrm rot="1009465">
              <a:off x="3449" y="3323"/>
              <a:ext cx="5" cy="4"/>
            </a:xfrm>
            <a:custGeom>
              <a:avLst/>
              <a:gdLst>
                <a:gd name="T0" fmla="*/ 8 w 15"/>
                <a:gd name="T1" fmla="*/ 0 h 15"/>
                <a:gd name="T2" fmla="*/ 2 w 15"/>
                <a:gd name="T3" fmla="*/ 1 h 15"/>
                <a:gd name="T4" fmla="*/ 0 w 15"/>
                <a:gd name="T5" fmla="*/ 7 h 15"/>
                <a:gd name="T6" fmla="*/ 2 w 15"/>
                <a:gd name="T7" fmla="*/ 13 h 15"/>
                <a:gd name="T8" fmla="*/ 8 w 15"/>
                <a:gd name="T9" fmla="*/ 15 h 15"/>
                <a:gd name="T10" fmla="*/ 8 w 15"/>
                <a:gd name="T11" fmla="*/ 15 h 15"/>
                <a:gd name="T12" fmla="*/ 13 w 15"/>
                <a:gd name="T13" fmla="*/ 13 h 15"/>
                <a:gd name="T14" fmla="*/ 15 w 15"/>
                <a:gd name="T15" fmla="*/ 7 h 15"/>
                <a:gd name="T16" fmla="*/ 13 w 15"/>
                <a:gd name="T17" fmla="*/ 1 h 15"/>
                <a:gd name="T18" fmla="*/ 8 w 1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8" name="Freeform 546"/>
            <p:cNvSpPr>
              <a:spLocks/>
            </p:cNvSpPr>
            <p:nvPr/>
          </p:nvSpPr>
          <p:spPr bwMode="auto">
            <a:xfrm rot="1009465">
              <a:off x="3457" y="3327"/>
              <a:ext cx="3" cy="5"/>
            </a:xfrm>
            <a:custGeom>
              <a:avLst/>
              <a:gdLst>
                <a:gd name="T0" fmla="*/ 7 w 15"/>
                <a:gd name="T1" fmla="*/ 0 h 16"/>
                <a:gd name="T2" fmla="*/ 1 w 15"/>
                <a:gd name="T3" fmla="*/ 2 h 16"/>
                <a:gd name="T4" fmla="*/ 0 w 15"/>
                <a:gd name="T5" fmla="*/ 8 h 16"/>
                <a:gd name="T6" fmla="*/ 1 w 15"/>
                <a:gd name="T7" fmla="*/ 14 h 16"/>
                <a:gd name="T8" fmla="*/ 7 w 15"/>
                <a:gd name="T9" fmla="*/ 16 h 16"/>
                <a:gd name="T10" fmla="*/ 7 w 15"/>
                <a:gd name="T11" fmla="*/ 16 h 16"/>
                <a:gd name="T12" fmla="*/ 13 w 15"/>
                <a:gd name="T13" fmla="*/ 14 h 16"/>
                <a:gd name="T14" fmla="*/ 15 w 15"/>
                <a:gd name="T15" fmla="*/ 8 h 16"/>
                <a:gd name="T16" fmla="*/ 13 w 15"/>
                <a:gd name="T17" fmla="*/ 2 h 16"/>
                <a:gd name="T18" fmla="*/ 7 w 15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lnTo>
                    <a:pt x="1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3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79" name="Oval 547"/>
            <p:cNvSpPr>
              <a:spLocks noChangeArrowheads="1"/>
            </p:cNvSpPr>
            <p:nvPr/>
          </p:nvSpPr>
          <p:spPr bwMode="auto">
            <a:xfrm rot="1009465">
              <a:off x="3419" y="3294"/>
              <a:ext cx="41" cy="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0" name="Oval 548"/>
            <p:cNvSpPr>
              <a:spLocks noChangeArrowheads="1"/>
            </p:cNvSpPr>
            <p:nvPr/>
          </p:nvSpPr>
          <p:spPr bwMode="auto">
            <a:xfrm rot="1009465">
              <a:off x="3234" y="3184"/>
              <a:ext cx="24" cy="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1" name="Oval 549"/>
            <p:cNvSpPr>
              <a:spLocks noChangeArrowheads="1"/>
            </p:cNvSpPr>
            <p:nvPr/>
          </p:nvSpPr>
          <p:spPr bwMode="auto">
            <a:xfrm rot="1009465">
              <a:off x="2880" y="3139"/>
              <a:ext cx="24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2" name="Oval 550"/>
            <p:cNvSpPr>
              <a:spLocks noChangeArrowheads="1"/>
            </p:cNvSpPr>
            <p:nvPr/>
          </p:nvSpPr>
          <p:spPr bwMode="auto">
            <a:xfrm rot="1009465">
              <a:off x="2896" y="3118"/>
              <a:ext cx="25" cy="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3" name="Oval 551"/>
            <p:cNvSpPr>
              <a:spLocks noChangeArrowheads="1"/>
            </p:cNvSpPr>
            <p:nvPr/>
          </p:nvSpPr>
          <p:spPr bwMode="auto">
            <a:xfrm rot="1009465">
              <a:off x="3201" y="3208"/>
              <a:ext cx="2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4" name="Oval 552"/>
            <p:cNvSpPr>
              <a:spLocks noChangeArrowheads="1"/>
            </p:cNvSpPr>
            <p:nvPr/>
          </p:nvSpPr>
          <p:spPr bwMode="auto">
            <a:xfrm rot="1009465">
              <a:off x="3183" y="3186"/>
              <a:ext cx="24" cy="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5" name="Oval 553"/>
            <p:cNvSpPr>
              <a:spLocks noChangeArrowheads="1"/>
            </p:cNvSpPr>
            <p:nvPr/>
          </p:nvSpPr>
          <p:spPr bwMode="auto">
            <a:xfrm rot="1009465">
              <a:off x="3348" y="3277"/>
              <a:ext cx="24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6" name="Oval 554"/>
            <p:cNvSpPr>
              <a:spLocks noChangeArrowheads="1"/>
            </p:cNvSpPr>
            <p:nvPr/>
          </p:nvSpPr>
          <p:spPr bwMode="auto">
            <a:xfrm rot="1009465">
              <a:off x="3066" y="3151"/>
              <a:ext cx="25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7" name="Oval 555"/>
            <p:cNvSpPr>
              <a:spLocks noChangeArrowheads="1"/>
            </p:cNvSpPr>
            <p:nvPr/>
          </p:nvSpPr>
          <p:spPr bwMode="auto">
            <a:xfrm rot="1009465">
              <a:off x="2642" y="2891"/>
              <a:ext cx="24" cy="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88" name="Oval 556"/>
            <p:cNvSpPr>
              <a:spLocks noChangeArrowheads="1"/>
            </p:cNvSpPr>
            <p:nvPr/>
          </p:nvSpPr>
          <p:spPr bwMode="auto">
            <a:xfrm rot="1009465">
              <a:off x="2520" y="2825"/>
              <a:ext cx="26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989" name="Oval 557"/>
            <p:cNvSpPr>
              <a:spLocks noChangeArrowheads="1"/>
            </p:cNvSpPr>
            <p:nvPr/>
          </p:nvSpPr>
          <p:spPr bwMode="auto">
            <a:xfrm rot="1009465">
              <a:off x="3389" y="3275"/>
              <a:ext cx="25" cy="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0" name="Oval 558"/>
            <p:cNvSpPr>
              <a:spLocks noChangeArrowheads="1"/>
            </p:cNvSpPr>
            <p:nvPr/>
          </p:nvSpPr>
          <p:spPr bwMode="auto">
            <a:xfrm rot="1009465">
              <a:off x="2710" y="2934"/>
              <a:ext cx="24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1" name="Oval 559"/>
            <p:cNvSpPr>
              <a:spLocks noChangeArrowheads="1"/>
            </p:cNvSpPr>
            <p:nvPr/>
          </p:nvSpPr>
          <p:spPr bwMode="auto">
            <a:xfrm rot="1009465">
              <a:off x="2922" y="3144"/>
              <a:ext cx="24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2" name="Oval 560"/>
            <p:cNvSpPr>
              <a:spLocks noChangeArrowheads="1"/>
            </p:cNvSpPr>
            <p:nvPr/>
          </p:nvSpPr>
          <p:spPr bwMode="auto">
            <a:xfrm rot="1009465">
              <a:off x="2994" y="3033"/>
              <a:ext cx="24" cy="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3" name="Oval 561"/>
            <p:cNvSpPr>
              <a:spLocks noChangeArrowheads="1"/>
            </p:cNvSpPr>
            <p:nvPr/>
          </p:nvSpPr>
          <p:spPr bwMode="auto">
            <a:xfrm rot="1009465">
              <a:off x="3018" y="3058"/>
              <a:ext cx="24" cy="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4" name="Oval 562"/>
            <p:cNvSpPr>
              <a:spLocks noChangeArrowheads="1"/>
            </p:cNvSpPr>
            <p:nvPr/>
          </p:nvSpPr>
          <p:spPr bwMode="auto">
            <a:xfrm rot="1009465">
              <a:off x="3223" y="3261"/>
              <a:ext cx="23" cy="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5" name="Freeform 563"/>
            <p:cNvSpPr>
              <a:spLocks/>
            </p:cNvSpPr>
            <p:nvPr/>
          </p:nvSpPr>
          <p:spPr bwMode="auto">
            <a:xfrm rot="1009465">
              <a:off x="3200" y="3204"/>
              <a:ext cx="2" cy="2"/>
            </a:xfrm>
            <a:custGeom>
              <a:avLst/>
              <a:gdLst>
                <a:gd name="T0" fmla="*/ 7 w 7"/>
                <a:gd name="T1" fmla="*/ 2 h 8"/>
                <a:gd name="T2" fmla="*/ 3 w 7"/>
                <a:gd name="T3" fmla="*/ 0 h 8"/>
                <a:gd name="T4" fmla="*/ 3 w 7"/>
                <a:gd name="T5" fmla="*/ 0 h 8"/>
                <a:gd name="T6" fmla="*/ 1 w 7"/>
                <a:gd name="T7" fmla="*/ 2 h 8"/>
                <a:gd name="T8" fmla="*/ 0 w 7"/>
                <a:gd name="T9" fmla="*/ 4 h 8"/>
                <a:gd name="T10" fmla="*/ 0 w 7"/>
                <a:gd name="T11" fmla="*/ 4 h 8"/>
                <a:gd name="T12" fmla="*/ 1 w 7"/>
                <a:gd name="T13" fmla="*/ 8 h 8"/>
                <a:gd name="T14" fmla="*/ 1 w 7"/>
                <a:gd name="T15" fmla="*/ 8 h 8"/>
                <a:gd name="T16" fmla="*/ 3 w 7"/>
                <a:gd name="T17" fmla="*/ 8 h 8"/>
                <a:gd name="T18" fmla="*/ 3 w 7"/>
                <a:gd name="T19" fmla="*/ 8 h 8"/>
                <a:gd name="T20" fmla="*/ 5 w 7"/>
                <a:gd name="T21" fmla="*/ 6 h 8"/>
                <a:gd name="T22" fmla="*/ 7 w 7"/>
                <a:gd name="T23" fmla="*/ 4 h 8"/>
                <a:gd name="T24" fmla="*/ 7 w 7"/>
                <a:gd name="T25" fmla="*/ 4 h 8"/>
                <a:gd name="T26" fmla="*/ 7 w 7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6" name="Freeform 564"/>
            <p:cNvSpPr>
              <a:spLocks/>
            </p:cNvSpPr>
            <p:nvPr/>
          </p:nvSpPr>
          <p:spPr bwMode="auto">
            <a:xfrm rot="1009465">
              <a:off x="3202" y="3208"/>
              <a:ext cx="2" cy="3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2 w 8"/>
                <a:gd name="T5" fmla="*/ 0 h 8"/>
                <a:gd name="T6" fmla="*/ 0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6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6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7" name="Freeform 565"/>
            <p:cNvSpPr>
              <a:spLocks/>
            </p:cNvSpPr>
            <p:nvPr/>
          </p:nvSpPr>
          <p:spPr bwMode="auto">
            <a:xfrm rot="1009465">
              <a:off x="3203" y="3211"/>
              <a:ext cx="2" cy="2"/>
            </a:xfrm>
            <a:custGeom>
              <a:avLst/>
              <a:gdLst>
                <a:gd name="T0" fmla="*/ 7 w 7"/>
                <a:gd name="T1" fmla="*/ 2 h 7"/>
                <a:gd name="T2" fmla="*/ 5 w 7"/>
                <a:gd name="T3" fmla="*/ 0 h 7"/>
                <a:gd name="T4" fmla="*/ 3 w 7"/>
                <a:gd name="T5" fmla="*/ 0 h 7"/>
                <a:gd name="T6" fmla="*/ 2 w 7"/>
                <a:gd name="T7" fmla="*/ 2 h 7"/>
                <a:gd name="T8" fmla="*/ 0 w 7"/>
                <a:gd name="T9" fmla="*/ 3 h 7"/>
                <a:gd name="T10" fmla="*/ 0 w 7"/>
                <a:gd name="T11" fmla="*/ 5 h 7"/>
                <a:gd name="T12" fmla="*/ 2 w 7"/>
                <a:gd name="T13" fmla="*/ 7 h 7"/>
                <a:gd name="T14" fmla="*/ 2 w 7"/>
                <a:gd name="T15" fmla="*/ 7 h 7"/>
                <a:gd name="T16" fmla="*/ 3 w 7"/>
                <a:gd name="T17" fmla="*/ 7 h 7"/>
                <a:gd name="T18" fmla="*/ 5 w 7"/>
                <a:gd name="T19" fmla="*/ 7 h 7"/>
                <a:gd name="T20" fmla="*/ 7 w 7"/>
                <a:gd name="T21" fmla="*/ 7 h 7"/>
                <a:gd name="T22" fmla="*/ 7 w 7"/>
                <a:gd name="T23" fmla="*/ 5 h 7"/>
                <a:gd name="T24" fmla="*/ 7 w 7"/>
                <a:gd name="T25" fmla="*/ 3 h 7"/>
                <a:gd name="T26" fmla="*/ 7 w 7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8" name="Freeform 566"/>
            <p:cNvSpPr>
              <a:spLocks/>
            </p:cNvSpPr>
            <p:nvPr/>
          </p:nvSpPr>
          <p:spPr bwMode="auto">
            <a:xfrm rot="1009465">
              <a:off x="3205" y="3216"/>
              <a:ext cx="2" cy="2"/>
            </a:xfrm>
            <a:custGeom>
              <a:avLst/>
              <a:gdLst>
                <a:gd name="T0" fmla="*/ 6 w 8"/>
                <a:gd name="T1" fmla="*/ 2 h 8"/>
                <a:gd name="T2" fmla="*/ 4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4 h 8"/>
                <a:gd name="T10" fmla="*/ 0 w 8"/>
                <a:gd name="T11" fmla="*/ 6 h 8"/>
                <a:gd name="T12" fmla="*/ 0 w 8"/>
                <a:gd name="T13" fmla="*/ 8 h 8"/>
                <a:gd name="T14" fmla="*/ 0 w 8"/>
                <a:gd name="T15" fmla="*/ 8 h 8"/>
                <a:gd name="T16" fmla="*/ 2 w 8"/>
                <a:gd name="T17" fmla="*/ 8 h 8"/>
                <a:gd name="T18" fmla="*/ 4 w 8"/>
                <a:gd name="T19" fmla="*/ 8 h 8"/>
                <a:gd name="T20" fmla="*/ 6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6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6999" name="Freeform 567"/>
            <p:cNvSpPr>
              <a:spLocks/>
            </p:cNvSpPr>
            <p:nvPr/>
          </p:nvSpPr>
          <p:spPr bwMode="auto">
            <a:xfrm rot="1009465">
              <a:off x="3207" y="3220"/>
              <a:ext cx="2" cy="2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0 h 7"/>
                <a:gd name="T4" fmla="*/ 4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4 h 7"/>
                <a:gd name="T12" fmla="*/ 2 w 7"/>
                <a:gd name="T13" fmla="*/ 5 h 7"/>
                <a:gd name="T14" fmla="*/ 2 w 7"/>
                <a:gd name="T15" fmla="*/ 5 h 7"/>
                <a:gd name="T16" fmla="*/ 4 w 7"/>
                <a:gd name="T17" fmla="*/ 7 h 7"/>
                <a:gd name="T18" fmla="*/ 6 w 7"/>
                <a:gd name="T19" fmla="*/ 7 h 7"/>
                <a:gd name="T20" fmla="*/ 7 w 7"/>
                <a:gd name="T21" fmla="*/ 5 h 7"/>
                <a:gd name="T22" fmla="*/ 7 w 7"/>
                <a:gd name="T23" fmla="*/ 4 h 7"/>
                <a:gd name="T24" fmla="*/ 7 w 7"/>
                <a:gd name="T25" fmla="*/ 2 h 7"/>
                <a:gd name="T26" fmla="*/ 7 w 7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0" name="Freeform 568"/>
            <p:cNvSpPr>
              <a:spLocks/>
            </p:cNvSpPr>
            <p:nvPr/>
          </p:nvSpPr>
          <p:spPr bwMode="auto">
            <a:xfrm rot="1009465">
              <a:off x="3209" y="3223"/>
              <a:ext cx="3" cy="3"/>
            </a:xfrm>
            <a:custGeom>
              <a:avLst/>
              <a:gdLst>
                <a:gd name="T0" fmla="*/ 8 w 8"/>
                <a:gd name="T1" fmla="*/ 0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2 w 8"/>
                <a:gd name="T13" fmla="*/ 6 h 8"/>
                <a:gd name="T14" fmla="*/ 2 w 8"/>
                <a:gd name="T15" fmla="*/ 6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8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1" name="Freeform 569"/>
            <p:cNvSpPr>
              <a:spLocks/>
            </p:cNvSpPr>
            <p:nvPr/>
          </p:nvSpPr>
          <p:spPr bwMode="auto">
            <a:xfrm rot="1009465">
              <a:off x="3212" y="3227"/>
              <a:ext cx="2" cy="2"/>
            </a:xfrm>
            <a:custGeom>
              <a:avLst/>
              <a:gdLst>
                <a:gd name="T0" fmla="*/ 6 w 7"/>
                <a:gd name="T1" fmla="*/ 2 h 7"/>
                <a:gd name="T2" fmla="*/ 4 w 7"/>
                <a:gd name="T3" fmla="*/ 0 h 7"/>
                <a:gd name="T4" fmla="*/ 2 w 7"/>
                <a:gd name="T5" fmla="*/ 0 h 7"/>
                <a:gd name="T6" fmla="*/ 0 w 7"/>
                <a:gd name="T7" fmla="*/ 2 h 7"/>
                <a:gd name="T8" fmla="*/ 0 w 7"/>
                <a:gd name="T9" fmla="*/ 4 h 7"/>
                <a:gd name="T10" fmla="*/ 0 w 7"/>
                <a:gd name="T11" fmla="*/ 6 h 7"/>
                <a:gd name="T12" fmla="*/ 0 w 7"/>
                <a:gd name="T13" fmla="*/ 7 h 7"/>
                <a:gd name="T14" fmla="*/ 0 w 7"/>
                <a:gd name="T15" fmla="*/ 7 h 7"/>
                <a:gd name="T16" fmla="*/ 2 w 7"/>
                <a:gd name="T17" fmla="*/ 7 h 7"/>
                <a:gd name="T18" fmla="*/ 4 w 7"/>
                <a:gd name="T19" fmla="*/ 7 h 7"/>
                <a:gd name="T20" fmla="*/ 6 w 7"/>
                <a:gd name="T21" fmla="*/ 7 h 7"/>
                <a:gd name="T22" fmla="*/ 7 w 7"/>
                <a:gd name="T23" fmla="*/ 6 h 7"/>
                <a:gd name="T24" fmla="*/ 7 w 7"/>
                <a:gd name="T25" fmla="*/ 4 h 7"/>
                <a:gd name="T26" fmla="*/ 6 w 7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2" name="Freeform 570"/>
            <p:cNvSpPr>
              <a:spLocks/>
            </p:cNvSpPr>
            <p:nvPr/>
          </p:nvSpPr>
          <p:spPr bwMode="auto">
            <a:xfrm rot="1009465">
              <a:off x="3213" y="3232"/>
              <a:ext cx="3" cy="2"/>
            </a:xfrm>
            <a:custGeom>
              <a:avLst/>
              <a:gdLst>
                <a:gd name="T0" fmla="*/ 8 w 8"/>
                <a:gd name="T1" fmla="*/ 0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2 w 8"/>
                <a:gd name="T13" fmla="*/ 6 h 8"/>
                <a:gd name="T14" fmla="*/ 2 w 8"/>
                <a:gd name="T15" fmla="*/ 6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8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3" name="Freeform 571"/>
            <p:cNvSpPr>
              <a:spLocks/>
            </p:cNvSpPr>
            <p:nvPr/>
          </p:nvSpPr>
          <p:spPr bwMode="auto">
            <a:xfrm rot="1009465">
              <a:off x="3215" y="3235"/>
              <a:ext cx="2" cy="2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2 w 8"/>
                <a:gd name="T5" fmla="*/ 0 h 8"/>
                <a:gd name="T6" fmla="*/ 0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6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6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4" name="Freeform 572"/>
            <p:cNvSpPr>
              <a:spLocks/>
            </p:cNvSpPr>
            <p:nvPr/>
          </p:nvSpPr>
          <p:spPr bwMode="auto">
            <a:xfrm rot="1009465">
              <a:off x="3217" y="3239"/>
              <a:ext cx="2" cy="2"/>
            </a:xfrm>
            <a:custGeom>
              <a:avLst/>
              <a:gdLst>
                <a:gd name="T0" fmla="*/ 7 w 7"/>
                <a:gd name="T1" fmla="*/ 2 h 8"/>
                <a:gd name="T2" fmla="*/ 5 w 7"/>
                <a:gd name="T3" fmla="*/ 0 h 8"/>
                <a:gd name="T4" fmla="*/ 3 w 7"/>
                <a:gd name="T5" fmla="*/ 0 h 8"/>
                <a:gd name="T6" fmla="*/ 1 w 7"/>
                <a:gd name="T7" fmla="*/ 2 h 8"/>
                <a:gd name="T8" fmla="*/ 0 w 7"/>
                <a:gd name="T9" fmla="*/ 4 h 8"/>
                <a:gd name="T10" fmla="*/ 0 w 7"/>
                <a:gd name="T11" fmla="*/ 6 h 8"/>
                <a:gd name="T12" fmla="*/ 1 w 7"/>
                <a:gd name="T13" fmla="*/ 8 h 8"/>
                <a:gd name="T14" fmla="*/ 1 w 7"/>
                <a:gd name="T15" fmla="*/ 8 h 8"/>
                <a:gd name="T16" fmla="*/ 3 w 7"/>
                <a:gd name="T17" fmla="*/ 8 h 8"/>
                <a:gd name="T18" fmla="*/ 5 w 7"/>
                <a:gd name="T19" fmla="*/ 8 h 8"/>
                <a:gd name="T20" fmla="*/ 7 w 7"/>
                <a:gd name="T21" fmla="*/ 8 h 8"/>
                <a:gd name="T22" fmla="*/ 7 w 7"/>
                <a:gd name="T23" fmla="*/ 6 h 8"/>
                <a:gd name="T24" fmla="*/ 7 w 7"/>
                <a:gd name="T25" fmla="*/ 4 h 8"/>
                <a:gd name="T26" fmla="*/ 7 w 7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5" name="Freeform 573"/>
            <p:cNvSpPr>
              <a:spLocks/>
            </p:cNvSpPr>
            <p:nvPr/>
          </p:nvSpPr>
          <p:spPr bwMode="auto">
            <a:xfrm rot="1009465">
              <a:off x="3219" y="3243"/>
              <a:ext cx="3" cy="2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2 h 8"/>
                <a:gd name="T8" fmla="*/ 0 w 8"/>
                <a:gd name="T9" fmla="*/ 4 h 8"/>
                <a:gd name="T10" fmla="*/ 0 w 8"/>
                <a:gd name="T11" fmla="*/ 6 h 8"/>
                <a:gd name="T12" fmla="*/ 2 w 8"/>
                <a:gd name="T13" fmla="*/ 8 h 8"/>
                <a:gd name="T14" fmla="*/ 2 w 8"/>
                <a:gd name="T15" fmla="*/ 8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8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6" name="Freeform 574"/>
            <p:cNvSpPr>
              <a:spLocks/>
            </p:cNvSpPr>
            <p:nvPr/>
          </p:nvSpPr>
          <p:spPr bwMode="auto">
            <a:xfrm rot="1009465">
              <a:off x="3222" y="3247"/>
              <a:ext cx="2" cy="2"/>
            </a:xfrm>
            <a:custGeom>
              <a:avLst/>
              <a:gdLst>
                <a:gd name="T0" fmla="*/ 5 w 7"/>
                <a:gd name="T1" fmla="*/ 0 h 7"/>
                <a:gd name="T2" fmla="*/ 3 w 7"/>
                <a:gd name="T3" fmla="*/ 0 h 7"/>
                <a:gd name="T4" fmla="*/ 1 w 7"/>
                <a:gd name="T5" fmla="*/ 0 h 7"/>
                <a:gd name="T6" fmla="*/ 0 w 7"/>
                <a:gd name="T7" fmla="*/ 0 h 7"/>
                <a:gd name="T8" fmla="*/ 0 w 7"/>
                <a:gd name="T9" fmla="*/ 1 h 7"/>
                <a:gd name="T10" fmla="*/ 0 w 7"/>
                <a:gd name="T11" fmla="*/ 3 h 7"/>
                <a:gd name="T12" fmla="*/ 0 w 7"/>
                <a:gd name="T13" fmla="*/ 5 h 7"/>
                <a:gd name="T14" fmla="*/ 0 w 7"/>
                <a:gd name="T15" fmla="*/ 5 h 7"/>
                <a:gd name="T16" fmla="*/ 1 w 7"/>
                <a:gd name="T17" fmla="*/ 7 h 7"/>
                <a:gd name="T18" fmla="*/ 3 w 7"/>
                <a:gd name="T19" fmla="*/ 7 h 7"/>
                <a:gd name="T20" fmla="*/ 5 w 7"/>
                <a:gd name="T21" fmla="*/ 5 h 7"/>
                <a:gd name="T22" fmla="*/ 7 w 7"/>
                <a:gd name="T23" fmla="*/ 3 h 7"/>
                <a:gd name="T24" fmla="*/ 7 w 7"/>
                <a:gd name="T25" fmla="*/ 1 h 7"/>
                <a:gd name="T26" fmla="*/ 5 w 7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7" name="Freeform 575"/>
            <p:cNvSpPr>
              <a:spLocks/>
            </p:cNvSpPr>
            <p:nvPr/>
          </p:nvSpPr>
          <p:spPr bwMode="auto">
            <a:xfrm rot="1009465">
              <a:off x="3224" y="3252"/>
              <a:ext cx="1" cy="2"/>
            </a:xfrm>
            <a:custGeom>
              <a:avLst/>
              <a:gdLst>
                <a:gd name="T0" fmla="*/ 8 w 8"/>
                <a:gd name="T1" fmla="*/ 0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2 w 8"/>
                <a:gd name="T13" fmla="*/ 6 h 8"/>
                <a:gd name="T14" fmla="*/ 2 w 8"/>
                <a:gd name="T15" fmla="*/ 6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8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8" name="Freeform 576"/>
            <p:cNvSpPr>
              <a:spLocks/>
            </p:cNvSpPr>
            <p:nvPr/>
          </p:nvSpPr>
          <p:spPr bwMode="auto">
            <a:xfrm rot="1009465">
              <a:off x="3225" y="3255"/>
              <a:ext cx="2" cy="2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0 h 7"/>
                <a:gd name="T6" fmla="*/ 0 w 7"/>
                <a:gd name="T7" fmla="*/ 2 h 7"/>
                <a:gd name="T8" fmla="*/ 0 w 7"/>
                <a:gd name="T9" fmla="*/ 3 h 7"/>
                <a:gd name="T10" fmla="*/ 0 w 7"/>
                <a:gd name="T11" fmla="*/ 5 h 7"/>
                <a:gd name="T12" fmla="*/ 0 w 7"/>
                <a:gd name="T13" fmla="*/ 7 h 7"/>
                <a:gd name="T14" fmla="*/ 0 w 7"/>
                <a:gd name="T15" fmla="*/ 7 h 7"/>
                <a:gd name="T16" fmla="*/ 2 w 7"/>
                <a:gd name="T17" fmla="*/ 7 h 7"/>
                <a:gd name="T18" fmla="*/ 4 w 7"/>
                <a:gd name="T19" fmla="*/ 7 h 7"/>
                <a:gd name="T20" fmla="*/ 5 w 7"/>
                <a:gd name="T21" fmla="*/ 7 h 7"/>
                <a:gd name="T22" fmla="*/ 7 w 7"/>
                <a:gd name="T23" fmla="*/ 5 h 7"/>
                <a:gd name="T24" fmla="*/ 7 w 7"/>
                <a:gd name="T25" fmla="*/ 3 h 7"/>
                <a:gd name="T26" fmla="*/ 5 w 7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09" name="Freeform 577"/>
            <p:cNvSpPr>
              <a:spLocks/>
            </p:cNvSpPr>
            <p:nvPr/>
          </p:nvSpPr>
          <p:spPr bwMode="auto">
            <a:xfrm rot="1009465">
              <a:off x="3227" y="3258"/>
              <a:ext cx="2" cy="2"/>
            </a:xfrm>
            <a:custGeom>
              <a:avLst/>
              <a:gdLst>
                <a:gd name="T0" fmla="*/ 8 w 8"/>
                <a:gd name="T1" fmla="*/ 0 h 8"/>
                <a:gd name="T2" fmla="*/ 6 w 8"/>
                <a:gd name="T3" fmla="*/ 0 h 8"/>
                <a:gd name="T4" fmla="*/ 4 w 8"/>
                <a:gd name="T5" fmla="*/ 0 h 8"/>
                <a:gd name="T6" fmla="*/ 2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2 w 8"/>
                <a:gd name="T13" fmla="*/ 6 h 8"/>
                <a:gd name="T14" fmla="*/ 2 w 8"/>
                <a:gd name="T15" fmla="*/ 6 h 8"/>
                <a:gd name="T16" fmla="*/ 4 w 8"/>
                <a:gd name="T17" fmla="*/ 8 h 8"/>
                <a:gd name="T18" fmla="*/ 6 w 8"/>
                <a:gd name="T19" fmla="*/ 8 h 8"/>
                <a:gd name="T20" fmla="*/ 8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8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0" name="Freeform 578"/>
            <p:cNvSpPr>
              <a:spLocks/>
            </p:cNvSpPr>
            <p:nvPr/>
          </p:nvSpPr>
          <p:spPr bwMode="auto">
            <a:xfrm rot="1009465">
              <a:off x="3229" y="3262"/>
              <a:ext cx="2" cy="4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0 h 7"/>
                <a:gd name="T4" fmla="*/ 4 w 7"/>
                <a:gd name="T5" fmla="*/ 0 h 7"/>
                <a:gd name="T6" fmla="*/ 2 w 7"/>
                <a:gd name="T7" fmla="*/ 0 h 7"/>
                <a:gd name="T8" fmla="*/ 0 w 7"/>
                <a:gd name="T9" fmla="*/ 2 h 7"/>
                <a:gd name="T10" fmla="*/ 0 w 7"/>
                <a:gd name="T11" fmla="*/ 4 h 7"/>
                <a:gd name="T12" fmla="*/ 2 w 7"/>
                <a:gd name="T13" fmla="*/ 5 h 7"/>
                <a:gd name="T14" fmla="*/ 2 w 7"/>
                <a:gd name="T15" fmla="*/ 5 h 7"/>
                <a:gd name="T16" fmla="*/ 4 w 7"/>
                <a:gd name="T17" fmla="*/ 7 h 7"/>
                <a:gd name="T18" fmla="*/ 6 w 7"/>
                <a:gd name="T19" fmla="*/ 7 h 7"/>
                <a:gd name="T20" fmla="*/ 7 w 7"/>
                <a:gd name="T21" fmla="*/ 5 h 7"/>
                <a:gd name="T22" fmla="*/ 7 w 7"/>
                <a:gd name="T23" fmla="*/ 4 h 7"/>
                <a:gd name="T24" fmla="*/ 7 w 7"/>
                <a:gd name="T25" fmla="*/ 2 h 7"/>
                <a:gd name="T26" fmla="*/ 7 w 7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1" name="Freeform 579"/>
            <p:cNvSpPr>
              <a:spLocks/>
            </p:cNvSpPr>
            <p:nvPr/>
          </p:nvSpPr>
          <p:spPr bwMode="auto">
            <a:xfrm rot="1009465">
              <a:off x="3231" y="3268"/>
              <a:ext cx="3" cy="1"/>
            </a:xfrm>
            <a:custGeom>
              <a:avLst/>
              <a:gdLst>
                <a:gd name="T0" fmla="*/ 6 w 8"/>
                <a:gd name="T1" fmla="*/ 2 h 8"/>
                <a:gd name="T2" fmla="*/ 4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4 h 8"/>
                <a:gd name="T10" fmla="*/ 0 w 8"/>
                <a:gd name="T11" fmla="*/ 6 h 8"/>
                <a:gd name="T12" fmla="*/ 0 w 8"/>
                <a:gd name="T13" fmla="*/ 8 h 8"/>
                <a:gd name="T14" fmla="*/ 0 w 8"/>
                <a:gd name="T15" fmla="*/ 8 h 8"/>
                <a:gd name="T16" fmla="*/ 2 w 8"/>
                <a:gd name="T17" fmla="*/ 8 h 8"/>
                <a:gd name="T18" fmla="*/ 4 w 8"/>
                <a:gd name="T19" fmla="*/ 8 h 8"/>
                <a:gd name="T20" fmla="*/ 6 w 8"/>
                <a:gd name="T21" fmla="*/ 8 h 8"/>
                <a:gd name="T22" fmla="*/ 8 w 8"/>
                <a:gd name="T23" fmla="*/ 6 h 8"/>
                <a:gd name="T24" fmla="*/ 8 w 8"/>
                <a:gd name="T25" fmla="*/ 4 h 8"/>
                <a:gd name="T26" fmla="*/ 6 w 8"/>
                <a:gd name="T2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2" name="Freeform 580"/>
            <p:cNvSpPr>
              <a:spLocks/>
            </p:cNvSpPr>
            <p:nvPr/>
          </p:nvSpPr>
          <p:spPr bwMode="auto">
            <a:xfrm rot="1009465">
              <a:off x="3233" y="3270"/>
              <a:ext cx="2" cy="2"/>
            </a:xfrm>
            <a:custGeom>
              <a:avLst/>
              <a:gdLst>
                <a:gd name="T0" fmla="*/ 8 w 8"/>
                <a:gd name="T1" fmla="*/ 2 h 7"/>
                <a:gd name="T2" fmla="*/ 6 w 8"/>
                <a:gd name="T3" fmla="*/ 0 h 7"/>
                <a:gd name="T4" fmla="*/ 4 w 8"/>
                <a:gd name="T5" fmla="*/ 0 h 7"/>
                <a:gd name="T6" fmla="*/ 2 w 8"/>
                <a:gd name="T7" fmla="*/ 2 h 7"/>
                <a:gd name="T8" fmla="*/ 0 w 8"/>
                <a:gd name="T9" fmla="*/ 4 h 7"/>
                <a:gd name="T10" fmla="*/ 0 w 8"/>
                <a:gd name="T11" fmla="*/ 6 h 7"/>
                <a:gd name="T12" fmla="*/ 2 w 8"/>
                <a:gd name="T13" fmla="*/ 7 h 7"/>
                <a:gd name="T14" fmla="*/ 2 w 8"/>
                <a:gd name="T15" fmla="*/ 7 h 7"/>
                <a:gd name="T16" fmla="*/ 4 w 8"/>
                <a:gd name="T17" fmla="*/ 7 h 7"/>
                <a:gd name="T18" fmla="*/ 6 w 8"/>
                <a:gd name="T19" fmla="*/ 7 h 7"/>
                <a:gd name="T20" fmla="*/ 8 w 8"/>
                <a:gd name="T21" fmla="*/ 7 h 7"/>
                <a:gd name="T22" fmla="*/ 8 w 8"/>
                <a:gd name="T23" fmla="*/ 6 h 7"/>
                <a:gd name="T24" fmla="*/ 8 w 8"/>
                <a:gd name="T25" fmla="*/ 4 h 7"/>
                <a:gd name="T26" fmla="*/ 8 w 8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3" name="Freeform 581"/>
            <p:cNvSpPr>
              <a:spLocks/>
            </p:cNvSpPr>
            <p:nvPr/>
          </p:nvSpPr>
          <p:spPr bwMode="auto">
            <a:xfrm rot="1009465">
              <a:off x="3236" y="3274"/>
              <a:ext cx="2" cy="2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2 w 8"/>
                <a:gd name="T5" fmla="*/ 0 h 8"/>
                <a:gd name="T6" fmla="*/ 0 w 8"/>
                <a:gd name="T7" fmla="*/ 0 h 8"/>
                <a:gd name="T8" fmla="*/ 0 w 8"/>
                <a:gd name="T9" fmla="*/ 2 h 8"/>
                <a:gd name="T10" fmla="*/ 0 w 8"/>
                <a:gd name="T11" fmla="*/ 4 h 8"/>
                <a:gd name="T12" fmla="*/ 0 w 8"/>
                <a:gd name="T13" fmla="*/ 6 h 8"/>
                <a:gd name="T14" fmla="*/ 0 w 8"/>
                <a:gd name="T15" fmla="*/ 6 h 8"/>
                <a:gd name="T16" fmla="*/ 2 w 8"/>
                <a:gd name="T17" fmla="*/ 8 h 8"/>
                <a:gd name="T18" fmla="*/ 4 w 8"/>
                <a:gd name="T19" fmla="*/ 8 h 8"/>
                <a:gd name="T20" fmla="*/ 6 w 8"/>
                <a:gd name="T21" fmla="*/ 6 h 8"/>
                <a:gd name="T22" fmla="*/ 8 w 8"/>
                <a:gd name="T23" fmla="*/ 4 h 8"/>
                <a:gd name="T24" fmla="*/ 8 w 8"/>
                <a:gd name="T25" fmla="*/ 2 h 8"/>
                <a:gd name="T26" fmla="*/ 6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014" name="Freeform 582"/>
            <p:cNvSpPr>
              <a:spLocks/>
            </p:cNvSpPr>
            <p:nvPr/>
          </p:nvSpPr>
          <p:spPr bwMode="auto">
            <a:xfrm rot="1009465">
              <a:off x="3228" y="3280"/>
              <a:ext cx="2" cy="2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8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2 w 8"/>
                <a:gd name="T21" fmla="*/ 6 h 8"/>
                <a:gd name="T22" fmla="*/ 4 w 8"/>
                <a:gd name="T23" fmla="*/ 8 h 8"/>
                <a:gd name="T24" fmla="*/ 6 w 8"/>
                <a:gd name="T25" fmla="*/ 8 h 8"/>
                <a:gd name="T26" fmla="*/ 8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5" name="Freeform 583"/>
            <p:cNvSpPr>
              <a:spLocks/>
            </p:cNvSpPr>
            <p:nvPr/>
          </p:nvSpPr>
          <p:spPr bwMode="auto">
            <a:xfrm rot="1009465">
              <a:off x="3225" y="3283"/>
              <a:ext cx="2" cy="2"/>
            </a:xfrm>
            <a:custGeom>
              <a:avLst/>
              <a:gdLst>
                <a:gd name="T0" fmla="*/ 7 w 7"/>
                <a:gd name="T1" fmla="*/ 6 h 8"/>
                <a:gd name="T2" fmla="*/ 7 w 7"/>
                <a:gd name="T3" fmla="*/ 4 h 8"/>
                <a:gd name="T4" fmla="*/ 7 w 7"/>
                <a:gd name="T5" fmla="*/ 2 h 8"/>
                <a:gd name="T6" fmla="*/ 7 w 7"/>
                <a:gd name="T7" fmla="*/ 0 h 8"/>
                <a:gd name="T8" fmla="*/ 5 w 7"/>
                <a:gd name="T9" fmla="*/ 0 h 8"/>
                <a:gd name="T10" fmla="*/ 4 w 7"/>
                <a:gd name="T11" fmla="*/ 0 h 8"/>
                <a:gd name="T12" fmla="*/ 2 w 7"/>
                <a:gd name="T13" fmla="*/ 0 h 8"/>
                <a:gd name="T14" fmla="*/ 2 w 7"/>
                <a:gd name="T15" fmla="*/ 0 h 8"/>
                <a:gd name="T16" fmla="*/ 0 w 7"/>
                <a:gd name="T17" fmla="*/ 2 h 8"/>
                <a:gd name="T18" fmla="*/ 0 w 7"/>
                <a:gd name="T19" fmla="*/ 4 h 8"/>
                <a:gd name="T20" fmla="*/ 2 w 7"/>
                <a:gd name="T21" fmla="*/ 6 h 8"/>
                <a:gd name="T22" fmla="*/ 4 w 7"/>
                <a:gd name="T23" fmla="*/ 8 h 8"/>
                <a:gd name="T24" fmla="*/ 5 w 7"/>
                <a:gd name="T25" fmla="*/ 8 h 8"/>
                <a:gd name="T26" fmla="*/ 7 w 7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6" name="Freeform 584"/>
            <p:cNvSpPr>
              <a:spLocks/>
            </p:cNvSpPr>
            <p:nvPr/>
          </p:nvSpPr>
          <p:spPr bwMode="auto">
            <a:xfrm rot="1009465">
              <a:off x="3220" y="3285"/>
              <a:ext cx="3" cy="2"/>
            </a:xfrm>
            <a:custGeom>
              <a:avLst/>
              <a:gdLst>
                <a:gd name="T0" fmla="*/ 6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0 h 8"/>
                <a:gd name="T14" fmla="*/ 0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7" name="Freeform 585"/>
            <p:cNvSpPr>
              <a:spLocks/>
            </p:cNvSpPr>
            <p:nvPr/>
          </p:nvSpPr>
          <p:spPr bwMode="auto">
            <a:xfrm rot="1009465">
              <a:off x="3216" y="3286"/>
              <a:ext cx="2" cy="3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6 h 8"/>
                <a:gd name="T4" fmla="*/ 7 w 7"/>
                <a:gd name="T5" fmla="*/ 4 h 8"/>
                <a:gd name="T6" fmla="*/ 7 w 7"/>
                <a:gd name="T7" fmla="*/ 2 h 8"/>
                <a:gd name="T8" fmla="*/ 5 w 7"/>
                <a:gd name="T9" fmla="*/ 0 h 8"/>
                <a:gd name="T10" fmla="*/ 3 w 7"/>
                <a:gd name="T11" fmla="*/ 0 h 8"/>
                <a:gd name="T12" fmla="*/ 2 w 7"/>
                <a:gd name="T13" fmla="*/ 2 h 8"/>
                <a:gd name="T14" fmla="*/ 2 w 7"/>
                <a:gd name="T15" fmla="*/ 2 h 8"/>
                <a:gd name="T16" fmla="*/ 0 w 7"/>
                <a:gd name="T17" fmla="*/ 4 h 8"/>
                <a:gd name="T18" fmla="*/ 0 w 7"/>
                <a:gd name="T19" fmla="*/ 6 h 8"/>
                <a:gd name="T20" fmla="*/ 2 w 7"/>
                <a:gd name="T21" fmla="*/ 8 h 8"/>
                <a:gd name="T22" fmla="*/ 3 w 7"/>
                <a:gd name="T23" fmla="*/ 8 h 8"/>
                <a:gd name="T24" fmla="*/ 5 w 7"/>
                <a:gd name="T25" fmla="*/ 8 h 8"/>
                <a:gd name="T26" fmla="*/ 7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8" name="Freeform 586"/>
            <p:cNvSpPr>
              <a:spLocks/>
            </p:cNvSpPr>
            <p:nvPr/>
          </p:nvSpPr>
          <p:spPr bwMode="auto">
            <a:xfrm rot="1009465">
              <a:off x="3214" y="3289"/>
              <a:ext cx="1" cy="2"/>
            </a:xfrm>
            <a:custGeom>
              <a:avLst/>
              <a:gdLst>
                <a:gd name="T0" fmla="*/ 6 w 8"/>
                <a:gd name="T1" fmla="*/ 7 h 7"/>
                <a:gd name="T2" fmla="*/ 8 w 8"/>
                <a:gd name="T3" fmla="*/ 5 h 7"/>
                <a:gd name="T4" fmla="*/ 8 w 8"/>
                <a:gd name="T5" fmla="*/ 3 h 7"/>
                <a:gd name="T6" fmla="*/ 6 w 8"/>
                <a:gd name="T7" fmla="*/ 1 h 7"/>
                <a:gd name="T8" fmla="*/ 4 w 8"/>
                <a:gd name="T9" fmla="*/ 0 h 7"/>
                <a:gd name="T10" fmla="*/ 2 w 8"/>
                <a:gd name="T11" fmla="*/ 0 h 7"/>
                <a:gd name="T12" fmla="*/ 0 w 8"/>
                <a:gd name="T13" fmla="*/ 1 h 7"/>
                <a:gd name="T14" fmla="*/ 0 w 8"/>
                <a:gd name="T15" fmla="*/ 1 h 7"/>
                <a:gd name="T16" fmla="*/ 0 w 8"/>
                <a:gd name="T17" fmla="*/ 3 h 7"/>
                <a:gd name="T18" fmla="*/ 0 w 8"/>
                <a:gd name="T19" fmla="*/ 5 h 7"/>
                <a:gd name="T20" fmla="*/ 0 w 8"/>
                <a:gd name="T21" fmla="*/ 7 h 7"/>
                <a:gd name="T22" fmla="*/ 2 w 8"/>
                <a:gd name="T23" fmla="*/ 7 h 7"/>
                <a:gd name="T24" fmla="*/ 4 w 8"/>
                <a:gd name="T25" fmla="*/ 7 h 7"/>
                <a:gd name="T26" fmla="*/ 6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19" name="Freeform 587"/>
            <p:cNvSpPr>
              <a:spLocks/>
            </p:cNvSpPr>
            <p:nvPr/>
          </p:nvSpPr>
          <p:spPr bwMode="auto">
            <a:xfrm rot="1009465">
              <a:off x="3209" y="3291"/>
              <a:ext cx="3" cy="3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8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0" name="Freeform 588"/>
            <p:cNvSpPr>
              <a:spLocks/>
            </p:cNvSpPr>
            <p:nvPr/>
          </p:nvSpPr>
          <p:spPr bwMode="auto">
            <a:xfrm rot="1009465">
              <a:off x="3205" y="3294"/>
              <a:ext cx="2" cy="2"/>
            </a:xfrm>
            <a:custGeom>
              <a:avLst/>
              <a:gdLst>
                <a:gd name="T0" fmla="*/ 8 w 8"/>
                <a:gd name="T1" fmla="*/ 7 h 7"/>
                <a:gd name="T2" fmla="*/ 8 w 8"/>
                <a:gd name="T3" fmla="*/ 5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4 w 8"/>
                <a:gd name="T11" fmla="*/ 0 h 7"/>
                <a:gd name="T12" fmla="*/ 2 w 8"/>
                <a:gd name="T13" fmla="*/ 2 h 7"/>
                <a:gd name="T14" fmla="*/ 2 w 8"/>
                <a:gd name="T15" fmla="*/ 2 h 7"/>
                <a:gd name="T16" fmla="*/ 0 w 8"/>
                <a:gd name="T17" fmla="*/ 3 h 7"/>
                <a:gd name="T18" fmla="*/ 0 w 8"/>
                <a:gd name="T19" fmla="*/ 5 h 7"/>
                <a:gd name="T20" fmla="*/ 2 w 8"/>
                <a:gd name="T21" fmla="*/ 7 h 7"/>
                <a:gd name="T22" fmla="*/ 4 w 8"/>
                <a:gd name="T23" fmla="*/ 7 h 7"/>
                <a:gd name="T24" fmla="*/ 6 w 8"/>
                <a:gd name="T25" fmla="*/ 7 h 7"/>
                <a:gd name="T26" fmla="*/ 8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1" name="Freeform 589"/>
            <p:cNvSpPr>
              <a:spLocks/>
            </p:cNvSpPr>
            <p:nvPr/>
          </p:nvSpPr>
          <p:spPr bwMode="auto">
            <a:xfrm rot="1009465">
              <a:off x="3201" y="3296"/>
              <a:ext cx="2" cy="3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8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2" name="Freeform 590"/>
            <p:cNvSpPr>
              <a:spLocks/>
            </p:cNvSpPr>
            <p:nvPr/>
          </p:nvSpPr>
          <p:spPr bwMode="auto">
            <a:xfrm rot="1009465">
              <a:off x="3196" y="3299"/>
              <a:ext cx="2" cy="2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5 h 7"/>
                <a:gd name="T4" fmla="*/ 7 w 7"/>
                <a:gd name="T5" fmla="*/ 4 h 7"/>
                <a:gd name="T6" fmla="*/ 7 w 7"/>
                <a:gd name="T7" fmla="*/ 2 h 7"/>
                <a:gd name="T8" fmla="*/ 6 w 7"/>
                <a:gd name="T9" fmla="*/ 0 h 7"/>
                <a:gd name="T10" fmla="*/ 4 w 7"/>
                <a:gd name="T11" fmla="*/ 0 h 7"/>
                <a:gd name="T12" fmla="*/ 2 w 7"/>
                <a:gd name="T13" fmla="*/ 2 h 7"/>
                <a:gd name="T14" fmla="*/ 2 w 7"/>
                <a:gd name="T15" fmla="*/ 2 h 7"/>
                <a:gd name="T16" fmla="*/ 0 w 7"/>
                <a:gd name="T17" fmla="*/ 4 h 7"/>
                <a:gd name="T18" fmla="*/ 0 w 7"/>
                <a:gd name="T19" fmla="*/ 5 h 7"/>
                <a:gd name="T20" fmla="*/ 2 w 7"/>
                <a:gd name="T21" fmla="*/ 7 h 7"/>
                <a:gd name="T22" fmla="*/ 4 w 7"/>
                <a:gd name="T23" fmla="*/ 7 h 7"/>
                <a:gd name="T24" fmla="*/ 6 w 7"/>
                <a:gd name="T25" fmla="*/ 7 h 7"/>
                <a:gd name="T26" fmla="*/ 7 w 7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3" name="Freeform 591"/>
            <p:cNvSpPr>
              <a:spLocks/>
            </p:cNvSpPr>
            <p:nvPr/>
          </p:nvSpPr>
          <p:spPr bwMode="auto">
            <a:xfrm rot="1009465">
              <a:off x="3193" y="3301"/>
              <a:ext cx="2" cy="1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8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2 w 8"/>
                <a:gd name="T21" fmla="*/ 6 h 8"/>
                <a:gd name="T22" fmla="*/ 4 w 8"/>
                <a:gd name="T23" fmla="*/ 8 h 8"/>
                <a:gd name="T24" fmla="*/ 6 w 8"/>
                <a:gd name="T25" fmla="*/ 8 h 8"/>
                <a:gd name="T26" fmla="*/ 8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4" name="Freeform 592"/>
            <p:cNvSpPr>
              <a:spLocks/>
            </p:cNvSpPr>
            <p:nvPr/>
          </p:nvSpPr>
          <p:spPr bwMode="auto">
            <a:xfrm rot="1009465">
              <a:off x="3190" y="3303"/>
              <a:ext cx="3" cy="2"/>
            </a:xfrm>
            <a:custGeom>
              <a:avLst/>
              <a:gdLst>
                <a:gd name="T0" fmla="*/ 5 w 7"/>
                <a:gd name="T1" fmla="*/ 5 h 7"/>
                <a:gd name="T2" fmla="*/ 7 w 7"/>
                <a:gd name="T3" fmla="*/ 4 h 7"/>
                <a:gd name="T4" fmla="*/ 7 w 7"/>
                <a:gd name="T5" fmla="*/ 2 h 7"/>
                <a:gd name="T6" fmla="*/ 5 w 7"/>
                <a:gd name="T7" fmla="*/ 0 h 7"/>
                <a:gd name="T8" fmla="*/ 3 w 7"/>
                <a:gd name="T9" fmla="*/ 0 h 7"/>
                <a:gd name="T10" fmla="*/ 1 w 7"/>
                <a:gd name="T11" fmla="*/ 0 h 7"/>
                <a:gd name="T12" fmla="*/ 0 w 7"/>
                <a:gd name="T13" fmla="*/ 0 h 7"/>
                <a:gd name="T14" fmla="*/ 0 w 7"/>
                <a:gd name="T15" fmla="*/ 0 h 7"/>
                <a:gd name="T16" fmla="*/ 0 w 7"/>
                <a:gd name="T17" fmla="*/ 2 h 7"/>
                <a:gd name="T18" fmla="*/ 0 w 7"/>
                <a:gd name="T19" fmla="*/ 4 h 7"/>
                <a:gd name="T20" fmla="*/ 0 w 7"/>
                <a:gd name="T21" fmla="*/ 5 h 7"/>
                <a:gd name="T22" fmla="*/ 1 w 7"/>
                <a:gd name="T23" fmla="*/ 7 h 7"/>
                <a:gd name="T24" fmla="*/ 3 w 7"/>
                <a:gd name="T25" fmla="*/ 7 h 7"/>
                <a:gd name="T26" fmla="*/ 5 w 7"/>
                <a:gd name="T2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5" name="Freeform 593"/>
            <p:cNvSpPr>
              <a:spLocks/>
            </p:cNvSpPr>
            <p:nvPr/>
          </p:nvSpPr>
          <p:spPr bwMode="auto">
            <a:xfrm rot="1009465">
              <a:off x="3185" y="3304"/>
              <a:ext cx="2" cy="4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8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2 w 8"/>
                <a:gd name="T21" fmla="*/ 6 h 8"/>
                <a:gd name="T22" fmla="*/ 4 w 8"/>
                <a:gd name="T23" fmla="*/ 8 h 8"/>
                <a:gd name="T24" fmla="*/ 6 w 8"/>
                <a:gd name="T25" fmla="*/ 8 h 8"/>
                <a:gd name="T26" fmla="*/ 8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6" name="Freeform 594"/>
            <p:cNvSpPr>
              <a:spLocks/>
            </p:cNvSpPr>
            <p:nvPr/>
          </p:nvSpPr>
          <p:spPr bwMode="auto">
            <a:xfrm rot="1009465">
              <a:off x="3182" y="3309"/>
              <a:ext cx="2" cy="2"/>
            </a:xfrm>
            <a:custGeom>
              <a:avLst/>
              <a:gdLst>
                <a:gd name="T0" fmla="*/ 6 w 8"/>
                <a:gd name="T1" fmla="*/ 6 h 7"/>
                <a:gd name="T2" fmla="*/ 8 w 8"/>
                <a:gd name="T3" fmla="*/ 4 h 7"/>
                <a:gd name="T4" fmla="*/ 8 w 8"/>
                <a:gd name="T5" fmla="*/ 2 h 7"/>
                <a:gd name="T6" fmla="*/ 6 w 8"/>
                <a:gd name="T7" fmla="*/ 0 h 7"/>
                <a:gd name="T8" fmla="*/ 4 w 8"/>
                <a:gd name="T9" fmla="*/ 0 h 7"/>
                <a:gd name="T10" fmla="*/ 2 w 8"/>
                <a:gd name="T11" fmla="*/ 0 h 7"/>
                <a:gd name="T12" fmla="*/ 0 w 8"/>
                <a:gd name="T13" fmla="*/ 0 h 7"/>
                <a:gd name="T14" fmla="*/ 0 w 8"/>
                <a:gd name="T15" fmla="*/ 0 h 7"/>
                <a:gd name="T16" fmla="*/ 0 w 8"/>
                <a:gd name="T17" fmla="*/ 2 h 7"/>
                <a:gd name="T18" fmla="*/ 0 w 8"/>
                <a:gd name="T19" fmla="*/ 4 h 7"/>
                <a:gd name="T20" fmla="*/ 0 w 8"/>
                <a:gd name="T21" fmla="*/ 6 h 7"/>
                <a:gd name="T22" fmla="*/ 2 w 8"/>
                <a:gd name="T23" fmla="*/ 7 h 7"/>
                <a:gd name="T24" fmla="*/ 4 w 8"/>
                <a:gd name="T25" fmla="*/ 7 h 7"/>
                <a:gd name="T26" fmla="*/ 6 w 8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7" name="Freeform 595"/>
            <p:cNvSpPr>
              <a:spLocks/>
            </p:cNvSpPr>
            <p:nvPr/>
          </p:nvSpPr>
          <p:spPr bwMode="auto">
            <a:xfrm rot="1009465">
              <a:off x="3178" y="3311"/>
              <a:ext cx="2" cy="2"/>
            </a:xfrm>
            <a:custGeom>
              <a:avLst/>
              <a:gdLst>
                <a:gd name="T0" fmla="*/ 6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6 w 8"/>
                <a:gd name="T7" fmla="*/ 0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0 h 8"/>
                <a:gd name="T14" fmla="*/ 0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0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8" name="Freeform 596"/>
            <p:cNvSpPr>
              <a:spLocks/>
            </p:cNvSpPr>
            <p:nvPr/>
          </p:nvSpPr>
          <p:spPr bwMode="auto">
            <a:xfrm rot="1009465">
              <a:off x="3174" y="3313"/>
              <a:ext cx="2" cy="2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4 h 8"/>
                <a:gd name="T4" fmla="*/ 8 w 8"/>
                <a:gd name="T5" fmla="*/ 2 h 8"/>
                <a:gd name="T6" fmla="*/ 8 w 8"/>
                <a:gd name="T7" fmla="*/ 0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0 h 8"/>
                <a:gd name="T14" fmla="*/ 2 w 8"/>
                <a:gd name="T15" fmla="*/ 0 h 8"/>
                <a:gd name="T16" fmla="*/ 0 w 8"/>
                <a:gd name="T17" fmla="*/ 2 h 8"/>
                <a:gd name="T18" fmla="*/ 0 w 8"/>
                <a:gd name="T19" fmla="*/ 4 h 8"/>
                <a:gd name="T20" fmla="*/ 2 w 8"/>
                <a:gd name="T21" fmla="*/ 6 h 8"/>
                <a:gd name="T22" fmla="*/ 4 w 8"/>
                <a:gd name="T23" fmla="*/ 8 h 8"/>
                <a:gd name="T24" fmla="*/ 6 w 8"/>
                <a:gd name="T25" fmla="*/ 8 h 8"/>
                <a:gd name="T26" fmla="*/ 8 w 8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29" name="Freeform 597"/>
            <p:cNvSpPr>
              <a:spLocks/>
            </p:cNvSpPr>
            <p:nvPr/>
          </p:nvSpPr>
          <p:spPr bwMode="auto">
            <a:xfrm rot="1009465">
              <a:off x="3171" y="3316"/>
              <a:ext cx="2" cy="2"/>
            </a:xfrm>
            <a:custGeom>
              <a:avLst/>
              <a:gdLst>
                <a:gd name="T0" fmla="*/ 5 w 7"/>
                <a:gd name="T1" fmla="*/ 6 h 8"/>
                <a:gd name="T2" fmla="*/ 7 w 7"/>
                <a:gd name="T3" fmla="*/ 4 h 8"/>
                <a:gd name="T4" fmla="*/ 7 w 7"/>
                <a:gd name="T5" fmla="*/ 2 h 8"/>
                <a:gd name="T6" fmla="*/ 5 w 7"/>
                <a:gd name="T7" fmla="*/ 0 h 8"/>
                <a:gd name="T8" fmla="*/ 4 w 7"/>
                <a:gd name="T9" fmla="*/ 0 h 8"/>
                <a:gd name="T10" fmla="*/ 2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2 h 8"/>
                <a:gd name="T18" fmla="*/ 0 w 7"/>
                <a:gd name="T19" fmla="*/ 4 h 8"/>
                <a:gd name="T20" fmla="*/ 0 w 7"/>
                <a:gd name="T21" fmla="*/ 6 h 8"/>
                <a:gd name="T22" fmla="*/ 2 w 7"/>
                <a:gd name="T23" fmla="*/ 8 h 8"/>
                <a:gd name="T24" fmla="*/ 4 w 7"/>
                <a:gd name="T25" fmla="*/ 8 h 8"/>
                <a:gd name="T26" fmla="*/ 5 w 7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5" y="6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0" name="Freeform 598"/>
            <p:cNvSpPr>
              <a:spLocks/>
            </p:cNvSpPr>
            <p:nvPr/>
          </p:nvSpPr>
          <p:spPr bwMode="auto">
            <a:xfrm rot="1009465">
              <a:off x="3167" y="3317"/>
              <a:ext cx="2" cy="2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8 w 8"/>
                <a:gd name="T7" fmla="*/ 2 h 8"/>
                <a:gd name="T8" fmla="*/ 6 w 8"/>
                <a:gd name="T9" fmla="*/ 0 h 8"/>
                <a:gd name="T10" fmla="*/ 4 w 8"/>
                <a:gd name="T11" fmla="*/ 0 h 8"/>
                <a:gd name="T12" fmla="*/ 2 w 8"/>
                <a:gd name="T13" fmla="*/ 2 h 8"/>
                <a:gd name="T14" fmla="*/ 2 w 8"/>
                <a:gd name="T15" fmla="*/ 2 h 8"/>
                <a:gd name="T16" fmla="*/ 0 w 8"/>
                <a:gd name="T17" fmla="*/ 4 h 8"/>
                <a:gd name="T18" fmla="*/ 0 w 8"/>
                <a:gd name="T19" fmla="*/ 6 h 8"/>
                <a:gd name="T20" fmla="*/ 2 w 8"/>
                <a:gd name="T21" fmla="*/ 8 h 8"/>
                <a:gd name="T22" fmla="*/ 4 w 8"/>
                <a:gd name="T23" fmla="*/ 8 h 8"/>
                <a:gd name="T24" fmla="*/ 6 w 8"/>
                <a:gd name="T25" fmla="*/ 8 h 8"/>
                <a:gd name="T26" fmla="*/ 8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1" name="Freeform 599"/>
            <p:cNvSpPr>
              <a:spLocks/>
            </p:cNvSpPr>
            <p:nvPr/>
          </p:nvSpPr>
          <p:spPr bwMode="auto">
            <a:xfrm rot="1009465">
              <a:off x="3162" y="3319"/>
              <a:ext cx="2" cy="3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6 h 8"/>
                <a:gd name="T4" fmla="*/ 7 w 7"/>
                <a:gd name="T5" fmla="*/ 4 h 8"/>
                <a:gd name="T6" fmla="*/ 7 w 7"/>
                <a:gd name="T7" fmla="*/ 2 h 8"/>
                <a:gd name="T8" fmla="*/ 5 w 7"/>
                <a:gd name="T9" fmla="*/ 0 h 8"/>
                <a:gd name="T10" fmla="*/ 3 w 7"/>
                <a:gd name="T11" fmla="*/ 0 h 8"/>
                <a:gd name="T12" fmla="*/ 2 w 7"/>
                <a:gd name="T13" fmla="*/ 2 h 8"/>
                <a:gd name="T14" fmla="*/ 2 w 7"/>
                <a:gd name="T15" fmla="*/ 2 h 8"/>
                <a:gd name="T16" fmla="*/ 0 w 7"/>
                <a:gd name="T17" fmla="*/ 4 h 8"/>
                <a:gd name="T18" fmla="*/ 0 w 7"/>
                <a:gd name="T19" fmla="*/ 6 h 8"/>
                <a:gd name="T20" fmla="*/ 2 w 7"/>
                <a:gd name="T21" fmla="*/ 8 h 8"/>
                <a:gd name="T22" fmla="*/ 3 w 7"/>
                <a:gd name="T23" fmla="*/ 8 h 8"/>
                <a:gd name="T24" fmla="*/ 5 w 7"/>
                <a:gd name="T25" fmla="*/ 8 h 8"/>
                <a:gd name="T26" fmla="*/ 7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2" name="Freeform 600"/>
            <p:cNvSpPr>
              <a:spLocks/>
            </p:cNvSpPr>
            <p:nvPr/>
          </p:nvSpPr>
          <p:spPr bwMode="auto">
            <a:xfrm rot="1009465">
              <a:off x="3160" y="3322"/>
              <a:ext cx="1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8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3" name="Freeform 601"/>
            <p:cNvSpPr>
              <a:spLocks/>
            </p:cNvSpPr>
            <p:nvPr/>
          </p:nvSpPr>
          <p:spPr bwMode="auto">
            <a:xfrm rot="1009465">
              <a:off x="3156" y="3324"/>
              <a:ext cx="2" cy="3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5 h 7"/>
                <a:gd name="T4" fmla="*/ 7 w 7"/>
                <a:gd name="T5" fmla="*/ 3 h 7"/>
                <a:gd name="T6" fmla="*/ 7 w 7"/>
                <a:gd name="T7" fmla="*/ 1 h 7"/>
                <a:gd name="T8" fmla="*/ 5 w 7"/>
                <a:gd name="T9" fmla="*/ 0 h 7"/>
                <a:gd name="T10" fmla="*/ 3 w 7"/>
                <a:gd name="T11" fmla="*/ 0 h 7"/>
                <a:gd name="T12" fmla="*/ 1 w 7"/>
                <a:gd name="T13" fmla="*/ 1 h 7"/>
                <a:gd name="T14" fmla="*/ 1 w 7"/>
                <a:gd name="T15" fmla="*/ 1 h 7"/>
                <a:gd name="T16" fmla="*/ 0 w 7"/>
                <a:gd name="T17" fmla="*/ 3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7 h 7"/>
                <a:gd name="T24" fmla="*/ 5 w 7"/>
                <a:gd name="T25" fmla="*/ 7 h 7"/>
                <a:gd name="T26" fmla="*/ 7 w 7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4" name="Freeform 602"/>
            <p:cNvSpPr>
              <a:spLocks/>
            </p:cNvSpPr>
            <p:nvPr/>
          </p:nvSpPr>
          <p:spPr bwMode="auto">
            <a:xfrm rot="1009465">
              <a:off x="3151" y="3327"/>
              <a:ext cx="2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6 w 8"/>
                <a:gd name="T7" fmla="*/ 2 h 8"/>
                <a:gd name="T8" fmla="*/ 4 w 8"/>
                <a:gd name="T9" fmla="*/ 0 h 8"/>
                <a:gd name="T10" fmla="*/ 2 w 8"/>
                <a:gd name="T11" fmla="*/ 0 h 8"/>
                <a:gd name="T12" fmla="*/ 0 w 8"/>
                <a:gd name="T13" fmla="*/ 2 h 8"/>
                <a:gd name="T14" fmla="*/ 0 w 8"/>
                <a:gd name="T15" fmla="*/ 2 h 8"/>
                <a:gd name="T16" fmla="*/ 0 w 8"/>
                <a:gd name="T17" fmla="*/ 4 h 8"/>
                <a:gd name="T18" fmla="*/ 0 w 8"/>
                <a:gd name="T19" fmla="*/ 6 h 8"/>
                <a:gd name="T20" fmla="*/ 0 w 8"/>
                <a:gd name="T21" fmla="*/ 8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5" name="Freeform 603"/>
            <p:cNvSpPr>
              <a:spLocks/>
            </p:cNvSpPr>
            <p:nvPr/>
          </p:nvSpPr>
          <p:spPr bwMode="auto">
            <a:xfrm rot="1009465">
              <a:off x="3105" y="3328"/>
              <a:ext cx="2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8 w 8"/>
                <a:gd name="T7" fmla="*/ 2 h 8"/>
                <a:gd name="T8" fmla="*/ 8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0 h 8"/>
                <a:gd name="T18" fmla="*/ 0 w 8"/>
                <a:gd name="T19" fmla="*/ 2 h 8"/>
                <a:gd name="T20" fmla="*/ 0 w 8"/>
                <a:gd name="T21" fmla="*/ 4 h 8"/>
                <a:gd name="T22" fmla="*/ 2 w 8"/>
                <a:gd name="T23" fmla="*/ 6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6" name="Freeform 604"/>
            <p:cNvSpPr>
              <a:spLocks/>
            </p:cNvSpPr>
            <p:nvPr/>
          </p:nvSpPr>
          <p:spPr bwMode="auto">
            <a:xfrm rot="1009465">
              <a:off x="3101" y="3327"/>
              <a:ext cx="2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8 h 8"/>
                <a:gd name="T4" fmla="*/ 8 w 8"/>
                <a:gd name="T5" fmla="*/ 6 h 8"/>
                <a:gd name="T6" fmla="*/ 8 w 8"/>
                <a:gd name="T7" fmla="*/ 4 h 8"/>
                <a:gd name="T8" fmla="*/ 8 w 8"/>
                <a:gd name="T9" fmla="*/ 2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6 h 8"/>
                <a:gd name="T22" fmla="*/ 2 w 8"/>
                <a:gd name="T23" fmla="*/ 8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7" name="Freeform 605"/>
            <p:cNvSpPr>
              <a:spLocks/>
            </p:cNvSpPr>
            <p:nvPr/>
          </p:nvSpPr>
          <p:spPr bwMode="auto">
            <a:xfrm rot="1009465">
              <a:off x="3096" y="3327"/>
              <a:ext cx="2" cy="2"/>
            </a:xfrm>
            <a:custGeom>
              <a:avLst/>
              <a:gdLst>
                <a:gd name="T0" fmla="*/ 5 w 7"/>
                <a:gd name="T1" fmla="*/ 8 h 8"/>
                <a:gd name="T2" fmla="*/ 7 w 7"/>
                <a:gd name="T3" fmla="*/ 8 h 8"/>
                <a:gd name="T4" fmla="*/ 7 w 7"/>
                <a:gd name="T5" fmla="*/ 6 h 8"/>
                <a:gd name="T6" fmla="*/ 7 w 7"/>
                <a:gd name="T7" fmla="*/ 4 h 8"/>
                <a:gd name="T8" fmla="*/ 7 w 7"/>
                <a:gd name="T9" fmla="*/ 2 h 8"/>
                <a:gd name="T10" fmla="*/ 5 w 7"/>
                <a:gd name="T11" fmla="*/ 0 h 8"/>
                <a:gd name="T12" fmla="*/ 3 w 7"/>
                <a:gd name="T13" fmla="*/ 0 h 8"/>
                <a:gd name="T14" fmla="*/ 3 w 7"/>
                <a:gd name="T15" fmla="*/ 0 h 8"/>
                <a:gd name="T16" fmla="*/ 1 w 7"/>
                <a:gd name="T17" fmla="*/ 2 h 8"/>
                <a:gd name="T18" fmla="*/ 0 w 7"/>
                <a:gd name="T19" fmla="*/ 4 h 8"/>
                <a:gd name="T20" fmla="*/ 0 w 7"/>
                <a:gd name="T21" fmla="*/ 6 h 8"/>
                <a:gd name="T22" fmla="*/ 1 w 7"/>
                <a:gd name="T23" fmla="*/ 8 h 8"/>
                <a:gd name="T24" fmla="*/ 3 w 7"/>
                <a:gd name="T25" fmla="*/ 8 h 8"/>
                <a:gd name="T26" fmla="*/ 5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8" name="Freeform 606"/>
            <p:cNvSpPr>
              <a:spLocks/>
            </p:cNvSpPr>
            <p:nvPr/>
          </p:nvSpPr>
          <p:spPr bwMode="auto">
            <a:xfrm rot="1009465">
              <a:off x="3092" y="3325"/>
              <a:ext cx="2" cy="2"/>
            </a:xfrm>
            <a:custGeom>
              <a:avLst/>
              <a:gdLst>
                <a:gd name="T0" fmla="*/ 6 w 8"/>
                <a:gd name="T1" fmla="*/ 8 h 8"/>
                <a:gd name="T2" fmla="*/ 8 w 8"/>
                <a:gd name="T3" fmla="*/ 6 h 8"/>
                <a:gd name="T4" fmla="*/ 8 w 8"/>
                <a:gd name="T5" fmla="*/ 4 h 8"/>
                <a:gd name="T6" fmla="*/ 8 w 8"/>
                <a:gd name="T7" fmla="*/ 2 h 8"/>
                <a:gd name="T8" fmla="*/ 8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4 w 8"/>
                <a:gd name="T15" fmla="*/ 0 h 8"/>
                <a:gd name="T16" fmla="*/ 2 w 8"/>
                <a:gd name="T17" fmla="*/ 0 h 8"/>
                <a:gd name="T18" fmla="*/ 0 w 8"/>
                <a:gd name="T19" fmla="*/ 2 h 8"/>
                <a:gd name="T20" fmla="*/ 0 w 8"/>
                <a:gd name="T21" fmla="*/ 4 h 8"/>
                <a:gd name="T22" fmla="*/ 2 w 8"/>
                <a:gd name="T23" fmla="*/ 6 h 8"/>
                <a:gd name="T24" fmla="*/ 4 w 8"/>
                <a:gd name="T25" fmla="*/ 8 h 8"/>
                <a:gd name="T26" fmla="*/ 6 w 8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39" name="Freeform 607"/>
            <p:cNvSpPr>
              <a:spLocks/>
            </p:cNvSpPr>
            <p:nvPr/>
          </p:nvSpPr>
          <p:spPr bwMode="auto">
            <a:xfrm rot="1009465">
              <a:off x="3087" y="3324"/>
              <a:ext cx="3" cy="2"/>
            </a:xfrm>
            <a:custGeom>
              <a:avLst/>
              <a:gdLst>
                <a:gd name="T0" fmla="*/ 6 w 7"/>
                <a:gd name="T1" fmla="*/ 8 h 8"/>
                <a:gd name="T2" fmla="*/ 7 w 7"/>
                <a:gd name="T3" fmla="*/ 8 h 8"/>
                <a:gd name="T4" fmla="*/ 7 w 7"/>
                <a:gd name="T5" fmla="*/ 6 h 8"/>
                <a:gd name="T6" fmla="*/ 7 w 7"/>
                <a:gd name="T7" fmla="*/ 4 h 8"/>
                <a:gd name="T8" fmla="*/ 7 w 7"/>
                <a:gd name="T9" fmla="*/ 2 h 8"/>
                <a:gd name="T10" fmla="*/ 6 w 7"/>
                <a:gd name="T11" fmla="*/ 0 h 8"/>
                <a:gd name="T12" fmla="*/ 4 w 7"/>
                <a:gd name="T13" fmla="*/ 0 h 8"/>
                <a:gd name="T14" fmla="*/ 4 w 7"/>
                <a:gd name="T15" fmla="*/ 0 h 8"/>
                <a:gd name="T16" fmla="*/ 2 w 7"/>
                <a:gd name="T17" fmla="*/ 2 h 8"/>
                <a:gd name="T18" fmla="*/ 0 w 7"/>
                <a:gd name="T19" fmla="*/ 4 h 8"/>
                <a:gd name="T20" fmla="*/ 0 w 7"/>
                <a:gd name="T21" fmla="*/ 6 h 8"/>
                <a:gd name="T22" fmla="*/ 2 w 7"/>
                <a:gd name="T23" fmla="*/ 8 h 8"/>
                <a:gd name="T24" fmla="*/ 4 w 7"/>
                <a:gd name="T25" fmla="*/ 8 h 8"/>
                <a:gd name="T26" fmla="*/ 6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0" name="Freeform 608"/>
            <p:cNvSpPr>
              <a:spLocks/>
            </p:cNvSpPr>
            <p:nvPr/>
          </p:nvSpPr>
          <p:spPr bwMode="auto">
            <a:xfrm rot="1009465">
              <a:off x="3083" y="3324"/>
              <a:ext cx="2" cy="2"/>
            </a:xfrm>
            <a:custGeom>
              <a:avLst/>
              <a:gdLst>
                <a:gd name="T0" fmla="*/ 6 w 8"/>
                <a:gd name="T1" fmla="*/ 7 h 7"/>
                <a:gd name="T2" fmla="*/ 8 w 8"/>
                <a:gd name="T3" fmla="*/ 6 h 7"/>
                <a:gd name="T4" fmla="*/ 8 w 8"/>
                <a:gd name="T5" fmla="*/ 4 h 7"/>
                <a:gd name="T6" fmla="*/ 8 w 8"/>
                <a:gd name="T7" fmla="*/ 2 h 7"/>
                <a:gd name="T8" fmla="*/ 8 w 8"/>
                <a:gd name="T9" fmla="*/ 0 h 7"/>
                <a:gd name="T10" fmla="*/ 6 w 8"/>
                <a:gd name="T11" fmla="*/ 0 h 7"/>
                <a:gd name="T12" fmla="*/ 4 w 8"/>
                <a:gd name="T13" fmla="*/ 0 h 7"/>
                <a:gd name="T14" fmla="*/ 4 w 8"/>
                <a:gd name="T15" fmla="*/ 0 h 7"/>
                <a:gd name="T16" fmla="*/ 2 w 8"/>
                <a:gd name="T17" fmla="*/ 0 h 7"/>
                <a:gd name="T18" fmla="*/ 0 w 8"/>
                <a:gd name="T19" fmla="*/ 2 h 7"/>
                <a:gd name="T20" fmla="*/ 0 w 8"/>
                <a:gd name="T21" fmla="*/ 4 h 7"/>
                <a:gd name="T22" fmla="*/ 2 w 8"/>
                <a:gd name="T23" fmla="*/ 6 h 7"/>
                <a:gd name="T24" fmla="*/ 4 w 8"/>
                <a:gd name="T25" fmla="*/ 7 h 7"/>
                <a:gd name="T26" fmla="*/ 6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1" name="Freeform 609"/>
            <p:cNvSpPr>
              <a:spLocks/>
            </p:cNvSpPr>
            <p:nvPr/>
          </p:nvSpPr>
          <p:spPr bwMode="auto">
            <a:xfrm rot="1009465">
              <a:off x="3079" y="3323"/>
              <a:ext cx="2" cy="2"/>
            </a:xfrm>
            <a:custGeom>
              <a:avLst/>
              <a:gdLst>
                <a:gd name="T0" fmla="*/ 6 w 8"/>
                <a:gd name="T1" fmla="*/ 7 h 7"/>
                <a:gd name="T2" fmla="*/ 8 w 8"/>
                <a:gd name="T3" fmla="*/ 5 h 7"/>
                <a:gd name="T4" fmla="*/ 8 w 8"/>
                <a:gd name="T5" fmla="*/ 4 h 7"/>
                <a:gd name="T6" fmla="*/ 8 w 8"/>
                <a:gd name="T7" fmla="*/ 2 h 7"/>
                <a:gd name="T8" fmla="*/ 8 w 8"/>
                <a:gd name="T9" fmla="*/ 0 h 7"/>
                <a:gd name="T10" fmla="*/ 6 w 8"/>
                <a:gd name="T11" fmla="*/ 0 h 7"/>
                <a:gd name="T12" fmla="*/ 4 w 8"/>
                <a:gd name="T13" fmla="*/ 0 h 7"/>
                <a:gd name="T14" fmla="*/ 4 w 8"/>
                <a:gd name="T15" fmla="*/ 0 h 7"/>
                <a:gd name="T16" fmla="*/ 2 w 8"/>
                <a:gd name="T17" fmla="*/ 0 h 7"/>
                <a:gd name="T18" fmla="*/ 0 w 8"/>
                <a:gd name="T19" fmla="*/ 2 h 7"/>
                <a:gd name="T20" fmla="*/ 0 w 8"/>
                <a:gd name="T21" fmla="*/ 4 h 7"/>
                <a:gd name="T22" fmla="*/ 2 w 8"/>
                <a:gd name="T23" fmla="*/ 5 h 7"/>
                <a:gd name="T24" fmla="*/ 4 w 8"/>
                <a:gd name="T25" fmla="*/ 7 h 7"/>
                <a:gd name="T26" fmla="*/ 6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2" name="Freeform 610"/>
            <p:cNvSpPr>
              <a:spLocks/>
            </p:cNvSpPr>
            <p:nvPr/>
          </p:nvSpPr>
          <p:spPr bwMode="auto">
            <a:xfrm rot="1009465">
              <a:off x="3075" y="3322"/>
              <a:ext cx="2" cy="2"/>
            </a:xfrm>
            <a:custGeom>
              <a:avLst/>
              <a:gdLst>
                <a:gd name="T0" fmla="*/ 3 w 7"/>
                <a:gd name="T1" fmla="*/ 7 h 7"/>
                <a:gd name="T2" fmla="*/ 5 w 7"/>
                <a:gd name="T3" fmla="*/ 7 h 7"/>
                <a:gd name="T4" fmla="*/ 7 w 7"/>
                <a:gd name="T5" fmla="*/ 5 h 7"/>
                <a:gd name="T6" fmla="*/ 7 w 7"/>
                <a:gd name="T7" fmla="*/ 4 h 7"/>
                <a:gd name="T8" fmla="*/ 5 w 7"/>
                <a:gd name="T9" fmla="*/ 2 h 7"/>
                <a:gd name="T10" fmla="*/ 3 w 7"/>
                <a:gd name="T11" fmla="*/ 0 h 7"/>
                <a:gd name="T12" fmla="*/ 2 w 7"/>
                <a:gd name="T13" fmla="*/ 0 h 7"/>
                <a:gd name="T14" fmla="*/ 2 w 7"/>
                <a:gd name="T15" fmla="*/ 0 h 7"/>
                <a:gd name="T16" fmla="*/ 0 w 7"/>
                <a:gd name="T17" fmla="*/ 2 h 7"/>
                <a:gd name="T18" fmla="*/ 0 w 7"/>
                <a:gd name="T19" fmla="*/ 4 h 7"/>
                <a:gd name="T20" fmla="*/ 0 w 7"/>
                <a:gd name="T21" fmla="*/ 5 h 7"/>
                <a:gd name="T22" fmla="*/ 0 w 7"/>
                <a:gd name="T23" fmla="*/ 7 h 7"/>
                <a:gd name="T24" fmla="*/ 2 w 7"/>
                <a:gd name="T25" fmla="*/ 7 h 7"/>
                <a:gd name="T26" fmla="*/ 3 w 7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3" name="Freeform 611"/>
            <p:cNvSpPr>
              <a:spLocks/>
            </p:cNvSpPr>
            <p:nvPr/>
          </p:nvSpPr>
          <p:spPr bwMode="auto">
            <a:xfrm rot="1009465">
              <a:off x="3071" y="3322"/>
              <a:ext cx="1" cy="2"/>
            </a:xfrm>
            <a:custGeom>
              <a:avLst/>
              <a:gdLst>
                <a:gd name="T0" fmla="*/ 4 w 8"/>
                <a:gd name="T1" fmla="*/ 7 h 7"/>
                <a:gd name="T2" fmla="*/ 6 w 8"/>
                <a:gd name="T3" fmla="*/ 5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2 w 8"/>
                <a:gd name="T15" fmla="*/ 0 h 7"/>
                <a:gd name="T16" fmla="*/ 0 w 8"/>
                <a:gd name="T17" fmla="*/ 0 h 7"/>
                <a:gd name="T18" fmla="*/ 0 w 8"/>
                <a:gd name="T19" fmla="*/ 2 h 7"/>
                <a:gd name="T20" fmla="*/ 0 w 8"/>
                <a:gd name="T21" fmla="*/ 3 h 7"/>
                <a:gd name="T22" fmla="*/ 0 w 8"/>
                <a:gd name="T23" fmla="*/ 5 h 7"/>
                <a:gd name="T24" fmla="*/ 2 w 8"/>
                <a:gd name="T25" fmla="*/ 7 h 7"/>
                <a:gd name="T26" fmla="*/ 4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lnTo>
                    <a:pt x="6" y="5"/>
                  </a:lnTo>
                  <a:lnTo>
                    <a:pt x="8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4" name="Oval 612"/>
            <p:cNvSpPr>
              <a:spLocks noChangeArrowheads="1"/>
            </p:cNvSpPr>
            <p:nvPr/>
          </p:nvSpPr>
          <p:spPr bwMode="auto">
            <a:xfrm rot="1009465">
              <a:off x="3037" y="3291"/>
              <a:ext cx="25" cy="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5" name="Oval 613"/>
            <p:cNvSpPr>
              <a:spLocks noChangeArrowheads="1"/>
            </p:cNvSpPr>
            <p:nvPr/>
          </p:nvSpPr>
          <p:spPr bwMode="auto">
            <a:xfrm rot="1009465">
              <a:off x="3060" y="3311"/>
              <a:ext cx="23" cy="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6" name="Oval 614"/>
            <p:cNvSpPr>
              <a:spLocks noChangeArrowheads="1"/>
            </p:cNvSpPr>
            <p:nvPr/>
          </p:nvSpPr>
          <p:spPr bwMode="auto">
            <a:xfrm rot="1009465">
              <a:off x="3037" y="3311"/>
              <a:ext cx="24" cy="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7" name="Oval 615"/>
            <p:cNvSpPr>
              <a:spLocks noChangeArrowheads="1"/>
            </p:cNvSpPr>
            <p:nvPr/>
          </p:nvSpPr>
          <p:spPr bwMode="auto">
            <a:xfrm rot="1009465">
              <a:off x="3228" y="3221"/>
              <a:ext cx="24" cy="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7048" name="Oval 616"/>
            <p:cNvSpPr>
              <a:spLocks noChangeArrowheads="1"/>
            </p:cNvSpPr>
            <p:nvPr/>
          </p:nvSpPr>
          <p:spPr bwMode="auto">
            <a:xfrm rot="1009465">
              <a:off x="3039" y="3025"/>
              <a:ext cx="24" cy="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7049" name="Group 617"/>
            <p:cNvGrpSpPr>
              <a:grpSpLocks/>
            </p:cNvGrpSpPr>
            <p:nvPr/>
          </p:nvGrpSpPr>
          <p:grpSpPr bwMode="auto">
            <a:xfrm rot="-18408658">
              <a:off x="3414" y="3254"/>
              <a:ext cx="131" cy="145"/>
              <a:chOff x="1999" y="2018"/>
              <a:chExt cx="131" cy="145"/>
            </a:xfrm>
          </p:grpSpPr>
          <p:sp>
            <p:nvSpPr>
              <p:cNvPr id="787050" name="Oval 618"/>
              <p:cNvSpPr>
                <a:spLocks noChangeArrowheads="1"/>
              </p:cNvSpPr>
              <p:nvPr/>
            </p:nvSpPr>
            <p:spPr bwMode="auto">
              <a:xfrm rot="1009465">
                <a:off x="2054" y="2018"/>
                <a:ext cx="69" cy="7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051" name="Oval 619"/>
              <p:cNvSpPr>
                <a:spLocks noChangeArrowheads="1"/>
              </p:cNvSpPr>
              <p:nvPr/>
            </p:nvSpPr>
            <p:spPr bwMode="auto">
              <a:xfrm rot="1009465">
                <a:off x="2062" y="2079"/>
                <a:ext cx="68" cy="8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052" name="Oval 620"/>
              <p:cNvSpPr>
                <a:spLocks noChangeArrowheads="1"/>
              </p:cNvSpPr>
              <p:nvPr/>
            </p:nvSpPr>
            <p:spPr bwMode="auto">
              <a:xfrm rot="1009465">
                <a:off x="1999" y="2035"/>
                <a:ext cx="68" cy="7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053" name="Oval 621"/>
              <p:cNvSpPr>
                <a:spLocks noChangeArrowheads="1"/>
              </p:cNvSpPr>
              <p:nvPr/>
            </p:nvSpPr>
            <p:spPr bwMode="auto">
              <a:xfrm rot="1009465">
                <a:off x="2005" y="2080"/>
                <a:ext cx="68" cy="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87054" name="Line 622"/>
            <p:cNvSpPr>
              <a:spLocks noChangeShapeType="1"/>
            </p:cNvSpPr>
            <p:nvPr/>
          </p:nvSpPr>
          <p:spPr bwMode="auto">
            <a:xfrm>
              <a:off x="1651" y="1637"/>
              <a:ext cx="7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055" name="Line 623"/>
            <p:cNvSpPr>
              <a:spLocks noChangeShapeType="1"/>
            </p:cNvSpPr>
            <p:nvPr/>
          </p:nvSpPr>
          <p:spPr bwMode="auto">
            <a:xfrm>
              <a:off x="3469" y="1681"/>
              <a:ext cx="682" cy="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056" name="Line 624"/>
            <p:cNvSpPr>
              <a:spLocks noChangeShapeType="1"/>
            </p:cNvSpPr>
            <p:nvPr/>
          </p:nvSpPr>
          <p:spPr bwMode="auto">
            <a:xfrm rot="11010014" flipV="1">
              <a:off x="1614" y="2976"/>
              <a:ext cx="749" cy="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057" name="Line 625"/>
            <p:cNvSpPr>
              <a:spLocks noChangeShapeType="1"/>
            </p:cNvSpPr>
            <p:nvPr/>
          </p:nvSpPr>
          <p:spPr bwMode="auto">
            <a:xfrm rot="9831460" flipV="1">
              <a:off x="3393" y="2577"/>
              <a:ext cx="781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5355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28575"/>
            <a:ext cx="5029200" cy="1023937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Mechanismen der Strahlungswirkung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524000"/>
            <a:ext cx="4648200" cy="4572000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Zerstörung chemischer Bindungen</a:t>
            </a:r>
          </a:p>
          <a:p>
            <a:r>
              <a:rPr lang="de-DE" altLang="de-DE" b="1" i="1" dirty="0">
                <a:solidFill>
                  <a:srgbClr val="FF0000"/>
                </a:solidFill>
              </a:rPr>
              <a:t>Folgen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  <a:r>
              <a:rPr lang="de-DE" altLang="de-DE" dirty="0">
                <a:solidFill>
                  <a:srgbClr val="3366FF"/>
                </a:solidFill>
              </a:rPr>
              <a:t> 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DNS Schäden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Mutation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Chromosomenaberration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Zelltod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Krebsinduktion</a:t>
            </a:r>
          </a:p>
          <a:p>
            <a:endParaRPr lang="de-DE" altLang="de-DE" dirty="0">
              <a:solidFill>
                <a:srgbClr val="3366FF"/>
              </a:solidFill>
            </a:endParaRPr>
          </a:p>
        </p:txBody>
      </p:sp>
      <p:sp>
        <p:nvSpPr>
          <p:cNvPr id="787460" name="Oval 4"/>
          <p:cNvSpPr>
            <a:spLocks noChangeArrowheads="1"/>
          </p:cNvSpPr>
          <p:nvPr/>
        </p:nvSpPr>
        <p:spPr bwMode="auto">
          <a:xfrm>
            <a:off x="2857500" y="2378075"/>
            <a:ext cx="320675" cy="3206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3197225" y="2239963"/>
            <a:ext cx="66524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altLang="de-DE" sz="2000" dirty="0">
                <a:solidFill>
                  <a:schemeClr val="accent1"/>
                </a:solidFill>
                <a:effectLst/>
              </a:rPr>
              <a:t>H</a:t>
            </a:r>
            <a:r>
              <a:rPr lang="de-DE" altLang="de-DE" sz="2000" baseline="-25000" dirty="0">
                <a:solidFill>
                  <a:schemeClr val="accent1"/>
                </a:solidFill>
                <a:effectLst/>
              </a:rPr>
              <a:t>2</a:t>
            </a:r>
            <a:r>
              <a:rPr lang="de-DE" altLang="de-DE" sz="2000" dirty="0">
                <a:solidFill>
                  <a:schemeClr val="accent1"/>
                </a:solidFill>
                <a:effectLst/>
              </a:rPr>
              <a:t>O</a:t>
            </a:r>
          </a:p>
        </p:txBody>
      </p:sp>
      <p:sp>
        <p:nvSpPr>
          <p:cNvPr id="787462" name="Oval 6"/>
          <p:cNvSpPr>
            <a:spLocks noChangeArrowheads="1"/>
          </p:cNvSpPr>
          <p:nvPr/>
        </p:nvSpPr>
        <p:spPr bwMode="auto">
          <a:xfrm>
            <a:off x="3133725" y="2749550"/>
            <a:ext cx="130175" cy="130175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463" name="Oval 7"/>
          <p:cNvSpPr>
            <a:spLocks noChangeArrowheads="1"/>
          </p:cNvSpPr>
          <p:nvPr/>
        </p:nvSpPr>
        <p:spPr bwMode="auto">
          <a:xfrm>
            <a:off x="2730500" y="2689225"/>
            <a:ext cx="130175" cy="130175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464" name="Line 8"/>
          <p:cNvSpPr>
            <a:spLocks noChangeShapeType="1"/>
          </p:cNvSpPr>
          <p:nvPr/>
        </p:nvSpPr>
        <p:spPr bwMode="auto">
          <a:xfrm flipH="1" flipV="1">
            <a:off x="2341099" y="2239962"/>
            <a:ext cx="493743" cy="3240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7465" name="Group 9"/>
          <p:cNvGrpSpPr>
            <a:grpSpLocks/>
          </p:cNvGrpSpPr>
          <p:nvPr/>
        </p:nvGrpSpPr>
        <p:grpSpPr bwMode="auto">
          <a:xfrm>
            <a:off x="494637" y="2679700"/>
            <a:ext cx="1457325" cy="3448050"/>
            <a:chOff x="547" y="1522"/>
            <a:chExt cx="918" cy="2172"/>
          </a:xfrm>
        </p:grpSpPr>
        <p:sp>
          <p:nvSpPr>
            <p:cNvPr id="787466" name="Arc 10"/>
            <p:cNvSpPr>
              <a:spLocks/>
            </p:cNvSpPr>
            <p:nvPr/>
          </p:nvSpPr>
          <p:spPr bwMode="auto">
            <a:xfrm>
              <a:off x="585" y="2194"/>
              <a:ext cx="329" cy="109"/>
            </a:xfrm>
            <a:custGeom>
              <a:avLst/>
              <a:gdLst>
                <a:gd name="G0" fmla="+- 21570 0 0"/>
                <a:gd name="G1" fmla="+- 17688 0 0"/>
                <a:gd name="G2" fmla="+- 21600 0 0"/>
                <a:gd name="T0" fmla="*/ 0 w 21570"/>
                <a:gd name="T1" fmla="*/ 16550 h 17688"/>
                <a:gd name="T2" fmla="*/ 9172 w 21570"/>
                <a:gd name="T3" fmla="*/ 0 h 17688"/>
                <a:gd name="T4" fmla="*/ 21570 w 21570"/>
                <a:gd name="T5" fmla="*/ 17688 h 17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0" h="17688" fill="none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</a:path>
                <a:path w="21570" h="17688" stroke="0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  <a:lnTo>
                    <a:pt x="21570" y="1768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67" name="Arc 11"/>
            <p:cNvSpPr>
              <a:spLocks/>
            </p:cNvSpPr>
            <p:nvPr/>
          </p:nvSpPr>
          <p:spPr bwMode="auto">
            <a:xfrm>
              <a:off x="581" y="2289"/>
              <a:ext cx="330" cy="112"/>
            </a:xfrm>
            <a:custGeom>
              <a:avLst/>
              <a:gdLst>
                <a:gd name="G0" fmla="+- 21600 0 0"/>
                <a:gd name="G1" fmla="+- 163 0 0"/>
                <a:gd name="G2" fmla="+- 21600 0 0"/>
                <a:gd name="T0" fmla="*/ 9681 w 21600"/>
                <a:gd name="T1" fmla="*/ 18177 h 18177"/>
                <a:gd name="T2" fmla="*/ 1 w 21600"/>
                <a:gd name="T3" fmla="*/ 0 h 18177"/>
                <a:gd name="T4" fmla="*/ 21600 w 21600"/>
                <a:gd name="T5" fmla="*/ 163 h 18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77" fill="none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</a:path>
                <a:path w="21600" h="18177" stroke="0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  <a:lnTo>
                    <a:pt x="21600" y="163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68" name="Line 12"/>
            <p:cNvSpPr>
              <a:spLocks noChangeShapeType="1"/>
            </p:cNvSpPr>
            <p:nvPr/>
          </p:nvSpPr>
          <p:spPr bwMode="auto">
            <a:xfrm flipV="1">
              <a:off x="720" y="2122"/>
              <a:ext cx="312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69" name="Line 13"/>
            <p:cNvSpPr>
              <a:spLocks noChangeShapeType="1"/>
            </p:cNvSpPr>
            <p:nvPr/>
          </p:nvSpPr>
          <p:spPr bwMode="auto">
            <a:xfrm>
              <a:off x="736" y="2396"/>
              <a:ext cx="282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0" name="Arc 14"/>
            <p:cNvSpPr>
              <a:spLocks/>
            </p:cNvSpPr>
            <p:nvPr/>
          </p:nvSpPr>
          <p:spPr bwMode="auto">
            <a:xfrm rot="10800000">
              <a:off x="1117" y="1852"/>
              <a:ext cx="330" cy="10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9046 w 21585"/>
                <a:gd name="T1" fmla="*/ 17588 h 17588"/>
                <a:gd name="T2" fmla="*/ 0 w 21585"/>
                <a:gd name="T3" fmla="*/ 815 h 17588"/>
                <a:gd name="T4" fmla="*/ 21585 w 21585"/>
                <a:gd name="T5" fmla="*/ 0 h 17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5" h="17588" fill="none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</a:path>
                <a:path w="21585" h="17588" stroke="0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1" name="Arc 15"/>
            <p:cNvSpPr>
              <a:spLocks/>
            </p:cNvSpPr>
            <p:nvPr/>
          </p:nvSpPr>
          <p:spPr bwMode="auto">
            <a:xfrm rot="10800000">
              <a:off x="1120" y="1948"/>
              <a:ext cx="330" cy="111"/>
            </a:xfrm>
            <a:custGeom>
              <a:avLst/>
              <a:gdLst>
                <a:gd name="G0" fmla="+- 21600 0 0"/>
                <a:gd name="G1" fmla="+- 18092 0 0"/>
                <a:gd name="G2" fmla="+- 21600 0 0"/>
                <a:gd name="T0" fmla="*/ 0 w 21600"/>
                <a:gd name="T1" fmla="*/ 18092 h 18092"/>
                <a:gd name="T2" fmla="*/ 9800 w 21600"/>
                <a:gd name="T3" fmla="*/ 0 h 18092"/>
                <a:gd name="T4" fmla="*/ 21600 w 21600"/>
                <a:gd name="T5" fmla="*/ 18092 h 18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92" fill="none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</a:path>
                <a:path w="21600" h="18092" stroke="0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  <a:lnTo>
                    <a:pt x="21600" y="18092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2" name="Line 16"/>
            <p:cNvSpPr>
              <a:spLocks noChangeShapeType="1"/>
            </p:cNvSpPr>
            <p:nvPr/>
          </p:nvSpPr>
          <p:spPr bwMode="auto">
            <a:xfrm flipH="1" flipV="1">
              <a:off x="997" y="1784"/>
              <a:ext cx="295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3" name="Line 17"/>
            <p:cNvSpPr>
              <a:spLocks noChangeShapeType="1"/>
            </p:cNvSpPr>
            <p:nvPr/>
          </p:nvSpPr>
          <p:spPr bwMode="auto">
            <a:xfrm flipH="1">
              <a:off x="1020" y="2050"/>
              <a:ext cx="252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4" name="Arc 18"/>
            <p:cNvSpPr>
              <a:spLocks/>
            </p:cNvSpPr>
            <p:nvPr/>
          </p:nvSpPr>
          <p:spPr bwMode="auto">
            <a:xfrm>
              <a:off x="600" y="2880"/>
              <a:ext cx="329" cy="109"/>
            </a:xfrm>
            <a:custGeom>
              <a:avLst/>
              <a:gdLst>
                <a:gd name="G0" fmla="+- 21570 0 0"/>
                <a:gd name="G1" fmla="+- 17688 0 0"/>
                <a:gd name="G2" fmla="+- 21600 0 0"/>
                <a:gd name="T0" fmla="*/ 0 w 21570"/>
                <a:gd name="T1" fmla="*/ 16550 h 17688"/>
                <a:gd name="T2" fmla="*/ 9172 w 21570"/>
                <a:gd name="T3" fmla="*/ 0 h 17688"/>
                <a:gd name="T4" fmla="*/ 21570 w 21570"/>
                <a:gd name="T5" fmla="*/ 17688 h 17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0" h="17688" fill="none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</a:path>
                <a:path w="21570" h="17688" stroke="0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  <a:lnTo>
                    <a:pt x="21570" y="1768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5" name="Arc 19"/>
            <p:cNvSpPr>
              <a:spLocks/>
            </p:cNvSpPr>
            <p:nvPr/>
          </p:nvSpPr>
          <p:spPr bwMode="auto">
            <a:xfrm>
              <a:off x="596" y="2975"/>
              <a:ext cx="330" cy="112"/>
            </a:xfrm>
            <a:custGeom>
              <a:avLst/>
              <a:gdLst>
                <a:gd name="G0" fmla="+- 21600 0 0"/>
                <a:gd name="G1" fmla="+- 163 0 0"/>
                <a:gd name="G2" fmla="+- 21600 0 0"/>
                <a:gd name="T0" fmla="*/ 9681 w 21600"/>
                <a:gd name="T1" fmla="*/ 18177 h 18177"/>
                <a:gd name="T2" fmla="*/ 1 w 21600"/>
                <a:gd name="T3" fmla="*/ 0 h 18177"/>
                <a:gd name="T4" fmla="*/ 21600 w 21600"/>
                <a:gd name="T5" fmla="*/ 163 h 18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77" fill="none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</a:path>
                <a:path w="21600" h="18177" stroke="0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  <a:lnTo>
                    <a:pt x="21600" y="163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6" name="Line 20"/>
            <p:cNvSpPr>
              <a:spLocks noChangeShapeType="1"/>
            </p:cNvSpPr>
            <p:nvPr/>
          </p:nvSpPr>
          <p:spPr bwMode="auto">
            <a:xfrm flipV="1">
              <a:off x="732" y="2808"/>
              <a:ext cx="315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7" name="Line 21"/>
            <p:cNvSpPr>
              <a:spLocks noChangeShapeType="1"/>
            </p:cNvSpPr>
            <p:nvPr/>
          </p:nvSpPr>
          <p:spPr bwMode="auto">
            <a:xfrm>
              <a:off x="748" y="3084"/>
              <a:ext cx="284" cy="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8" name="Arc 22"/>
            <p:cNvSpPr>
              <a:spLocks/>
            </p:cNvSpPr>
            <p:nvPr/>
          </p:nvSpPr>
          <p:spPr bwMode="auto">
            <a:xfrm rot="10800000">
              <a:off x="1132" y="2538"/>
              <a:ext cx="330" cy="10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9046 w 21585"/>
                <a:gd name="T1" fmla="*/ 17588 h 17588"/>
                <a:gd name="T2" fmla="*/ 0 w 21585"/>
                <a:gd name="T3" fmla="*/ 815 h 17588"/>
                <a:gd name="T4" fmla="*/ 21585 w 21585"/>
                <a:gd name="T5" fmla="*/ 0 h 17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5" h="17588" fill="none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</a:path>
                <a:path w="21585" h="17588" stroke="0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79" name="Arc 23"/>
            <p:cNvSpPr>
              <a:spLocks/>
            </p:cNvSpPr>
            <p:nvPr/>
          </p:nvSpPr>
          <p:spPr bwMode="auto">
            <a:xfrm rot="10800000">
              <a:off x="1135" y="2634"/>
              <a:ext cx="330" cy="111"/>
            </a:xfrm>
            <a:custGeom>
              <a:avLst/>
              <a:gdLst>
                <a:gd name="G0" fmla="+- 21600 0 0"/>
                <a:gd name="G1" fmla="+- 18092 0 0"/>
                <a:gd name="G2" fmla="+- 21600 0 0"/>
                <a:gd name="T0" fmla="*/ 0 w 21600"/>
                <a:gd name="T1" fmla="*/ 18092 h 18092"/>
                <a:gd name="T2" fmla="*/ 9800 w 21600"/>
                <a:gd name="T3" fmla="*/ 0 h 18092"/>
                <a:gd name="T4" fmla="*/ 21600 w 21600"/>
                <a:gd name="T5" fmla="*/ 18092 h 18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92" fill="none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</a:path>
                <a:path w="21600" h="18092" stroke="0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  <a:lnTo>
                    <a:pt x="21600" y="18092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0" name="Line 24"/>
            <p:cNvSpPr>
              <a:spLocks noChangeShapeType="1"/>
            </p:cNvSpPr>
            <p:nvPr/>
          </p:nvSpPr>
          <p:spPr bwMode="auto">
            <a:xfrm flipH="1" flipV="1">
              <a:off x="1012" y="2466"/>
              <a:ext cx="310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1" name="Line 25"/>
            <p:cNvSpPr>
              <a:spLocks noChangeShapeType="1"/>
            </p:cNvSpPr>
            <p:nvPr/>
          </p:nvSpPr>
          <p:spPr bwMode="auto">
            <a:xfrm flipH="1">
              <a:off x="1026" y="2732"/>
              <a:ext cx="286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2" name="Arc 26"/>
            <p:cNvSpPr>
              <a:spLocks/>
            </p:cNvSpPr>
            <p:nvPr/>
          </p:nvSpPr>
          <p:spPr bwMode="auto">
            <a:xfrm>
              <a:off x="551" y="2350"/>
              <a:ext cx="329" cy="109"/>
            </a:xfrm>
            <a:custGeom>
              <a:avLst/>
              <a:gdLst>
                <a:gd name="G0" fmla="+- 21570 0 0"/>
                <a:gd name="G1" fmla="+- 17688 0 0"/>
                <a:gd name="G2" fmla="+- 21600 0 0"/>
                <a:gd name="T0" fmla="*/ 0 w 21570"/>
                <a:gd name="T1" fmla="*/ 16550 h 17688"/>
                <a:gd name="T2" fmla="*/ 9172 w 21570"/>
                <a:gd name="T3" fmla="*/ 0 h 17688"/>
                <a:gd name="T4" fmla="*/ 21570 w 21570"/>
                <a:gd name="T5" fmla="*/ 17688 h 17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0" h="17688" fill="none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</a:path>
                <a:path w="21570" h="17688" stroke="0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  <a:lnTo>
                    <a:pt x="21570" y="1768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3" name="Arc 27"/>
            <p:cNvSpPr>
              <a:spLocks/>
            </p:cNvSpPr>
            <p:nvPr/>
          </p:nvSpPr>
          <p:spPr bwMode="auto">
            <a:xfrm>
              <a:off x="547" y="2445"/>
              <a:ext cx="330" cy="112"/>
            </a:xfrm>
            <a:custGeom>
              <a:avLst/>
              <a:gdLst>
                <a:gd name="G0" fmla="+- 21600 0 0"/>
                <a:gd name="G1" fmla="+- 163 0 0"/>
                <a:gd name="G2" fmla="+- 21600 0 0"/>
                <a:gd name="T0" fmla="*/ 9681 w 21600"/>
                <a:gd name="T1" fmla="*/ 18177 h 18177"/>
                <a:gd name="T2" fmla="*/ 1 w 21600"/>
                <a:gd name="T3" fmla="*/ 0 h 18177"/>
                <a:gd name="T4" fmla="*/ 21600 w 21600"/>
                <a:gd name="T5" fmla="*/ 163 h 18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77" fill="none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</a:path>
                <a:path w="21600" h="18177" stroke="0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  <a:lnTo>
                    <a:pt x="21600" y="163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4" name="Line 28"/>
            <p:cNvSpPr>
              <a:spLocks noChangeShapeType="1"/>
            </p:cNvSpPr>
            <p:nvPr/>
          </p:nvSpPr>
          <p:spPr bwMode="auto">
            <a:xfrm flipV="1">
              <a:off x="686" y="2278"/>
              <a:ext cx="312" cy="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5" name="Line 29"/>
            <p:cNvSpPr>
              <a:spLocks noChangeShapeType="1"/>
            </p:cNvSpPr>
            <p:nvPr/>
          </p:nvSpPr>
          <p:spPr bwMode="auto">
            <a:xfrm>
              <a:off x="702" y="2552"/>
              <a:ext cx="282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6" name="Arc 30"/>
            <p:cNvSpPr>
              <a:spLocks/>
            </p:cNvSpPr>
            <p:nvPr/>
          </p:nvSpPr>
          <p:spPr bwMode="auto">
            <a:xfrm rot="10800000">
              <a:off x="1083" y="2008"/>
              <a:ext cx="330" cy="10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9046 w 21585"/>
                <a:gd name="T1" fmla="*/ 17588 h 17588"/>
                <a:gd name="T2" fmla="*/ 0 w 21585"/>
                <a:gd name="T3" fmla="*/ 815 h 17588"/>
                <a:gd name="T4" fmla="*/ 21585 w 21585"/>
                <a:gd name="T5" fmla="*/ 0 h 17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5" h="17588" fill="none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</a:path>
                <a:path w="21585" h="17588" stroke="0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7" name="Arc 31"/>
            <p:cNvSpPr>
              <a:spLocks/>
            </p:cNvSpPr>
            <p:nvPr/>
          </p:nvSpPr>
          <p:spPr bwMode="auto">
            <a:xfrm rot="10800000">
              <a:off x="1086" y="2104"/>
              <a:ext cx="330" cy="111"/>
            </a:xfrm>
            <a:custGeom>
              <a:avLst/>
              <a:gdLst>
                <a:gd name="G0" fmla="+- 21600 0 0"/>
                <a:gd name="G1" fmla="+- 18092 0 0"/>
                <a:gd name="G2" fmla="+- 21600 0 0"/>
                <a:gd name="T0" fmla="*/ 0 w 21600"/>
                <a:gd name="T1" fmla="*/ 18092 h 18092"/>
                <a:gd name="T2" fmla="*/ 9800 w 21600"/>
                <a:gd name="T3" fmla="*/ 0 h 18092"/>
                <a:gd name="T4" fmla="*/ 21600 w 21600"/>
                <a:gd name="T5" fmla="*/ 18092 h 18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92" fill="none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</a:path>
                <a:path w="21600" h="18092" stroke="0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  <a:lnTo>
                    <a:pt x="21600" y="18092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8" name="Line 32"/>
            <p:cNvSpPr>
              <a:spLocks noChangeShapeType="1"/>
            </p:cNvSpPr>
            <p:nvPr/>
          </p:nvSpPr>
          <p:spPr bwMode="auto">
            <a:xfrm flipH="1" flipV="1">
              <a:off x="963" y="1940"/>
              <a:ext cx="295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89" name="Line 33"/>
            <p:cNvSpPr>
              <a:spLocks noChangeShapeType="1"/>
            </p:cNvSpPr>
            <p:nvPr/>
          </p:nvSpPr>
          <p:spPr bwMode="auto">
            <a:xfrm flipH="1">
              <a:off x="986" y="2230"/>
              <a:ext cx="202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0" name="Arc 34"/>
            <p:cNvSpPr>
              <a:spLocks/>
            </p:cNvSpPr>
            <p:nvPr/>
          </p:nvSpPr>
          <p:spPr bwMode="auto">
            <a:xfrm>
              <a:off x="566" y="3036"/>
              <a:ext cx="329" cy="109"/>
            </a:xfrm>
            <a:custGeom>
              <a:avLst/>
              <a:gdLst>
                <a:gd name="G0" fmla="+- 21570 0 0"/>
                <a:gd name="G1" fmla="+- 17688 0 0"/>
                <a:gd name="G2" fmla="+- 21600 0 0"/>
                <a:gd name="T0" fmla="*/ 0 w 21570"/>
                <a:gd name="T1" fmla="*/ 16550 h 17688"/>
                <a:gd name="T2" fmla="*/ 9172 w 21570"/>
                <a:gd name="T3" fmla="*/ 0 h 17688"/>
                <a:gd name="T4" fmla="*/ 21570 w 21570"/>
                <a:gd name="T5" fmla="*/ 17688 h 17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0" h="17688" fill="none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</a:path>
                <a:path w="21570" h="17688" stroke="0" extrusionOk="0">
                  <a:moveTo>
                    <a:pt x="-1" y="16549"/>
                  </a:moveTo>
                  <a:cubicBezTo>
                    <a:pt x="349" y="9916"/>
                    <a:pt x="3732" y="3813"/>
                    <a:pt x="9172" y="0"/>
                  </a:cubicBezTo>
                  <a:lnTo>
                    <a:pt x="21570" y="1768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1" name="Arc 35"/>
            <p:cNvSpPr>
              <a:spLocks/>
            </p:cNvSpPr>
            <p:nvPr/>
          </p:nvSpPr>
          <p:spPr bwMode="auto">
            <a:xfrm>
              <a:off x="562" y="3131"/>
              <a:ext cx="330" cy="112"/>
            </a:xfrm>
            <a:custGeom>
              <a:avLst/>
              <a:gdLst>
                <a:gd name="G0" fmla="+- 21600 0 0"/>
                <a:gd name="G1" fmla="+- 163 0 0"/>
                <a:gd name="G2" fmla="+- 21600 0 0"/>
                <a:gd name="T0" fmla="*/ 9681 w 21600"/>
                <a:gd name="T1" fmla="*/ 18177 h 18177"/>
                <a:gd name="T2" fmla="*/ 1 w 21600"/>
                <a:gd name="T3" fmla="*/ 0 h 18177"/>
                <a:gd name="T4" fmla="*/ 21600 w 21600"/>
                <a:gd name="T5" fmla="*/ 163 h 18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77" fill="none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</a:path>
                <a:path w="21600" h="18177" stroke="0" extrusionOk="0">
                  <a:moveTo>
                    <a:pt x="9681" y="18176"/>
                  </a:moveTo>
                  <a:cubicBezTo>
                    <a:pt x="3635" y="14177"/>
                    <a:pt x="0" y="7411"/>
                    <a:pt x="0" y="163"/>
                  </a:cubicBezTo>
                  <a:cubicBezTo>
                    <a:pt x="0" y="108"/>
                    <a:pt x="0" y="54"/>
                    <a:pt x="0" y="-1"/>
                  </a:cubicBezTo>
                  <a:lnTo>
                    <a:pt x="21600" y="163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2" name="Line 36"/>
            <p:cNvSpPr>
              <a:spLocks noChangeShapeType="1"/>
            </p:cNvSpPr>
            <p:nvPr/>
          </p:nvSpPr>
          <p:spPr bwMode="auto">
            <a:xfrm flipV="1">
              <a:off x="698" y="2964"/>
              <a:ext cx="315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3" name="Line 37"/>
            <p:cNvSpPr>
              <a:spLocks noChangeShapeType="1"/>
            </p:cNvSpPr>
            <p:nvPr/>
          </p:nvSpPr>
          <p:spPr bwMode="auto">
            <a:xfrm>
              <a:off x="714" y="3240"/>
              <a:ext cx="284" cy="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4" name="Arc 38"/>
            <p:cNvSpPr>
              <a:spLocks/>
            </p:cNvSpPr>
            <p:nvPr/>
          </p:nvSpPr>
          <p:spPr bwMode="auto">
            <a:xfrm rot="10800000">
              <a:off x="1098" y="2694"/>
              <a:ext cx="330" cy="10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9046 w 21585"/>
                <a:gd name="T1" fmla="*/ 17588 h 17588"/>
                <a:gd name="T2" fmla="*/ 0 w 21585"/>
                <a:gd name="T3" fmla="*/ 815 h 17588"/>
                <a:gd name="T4" fmla="*/ 21585 w 21585"/>
                <a:gd name="T5" fmla="*/ 0 h 17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5" h="17588" fill="none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</a:path>
                <a:path w="21585" h="17588" stroke="0" extrusionOk="0">
                  <a:moveTo>
                    <a:pt x="9046" y="17587"/>
                  </a:moveTo>
                  <a:cubicBezTo>
                    <a:pt x="3594" y="13701"/>
                    <a:pt x="253" y="7505"/>
                    <a:pt x="0" y="81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5" name="Arc 39"/>
            <p:cNvSpPr>
              <a:spLocks/>
            </p:cNvSpPr>
            <p:nvPr/>
          </p:nvSpPr>
          <p:spPr bwMode="auto">
            <a:xfrm rot="10800000">
              <a:off x="1101" y="2790"/>
              <a:ext cx="330" cy="111"/>
            </a:xfrm>
            <a:custGeom>
              <a:avLst/>
              <a:gdLst>
                <a:gd name="G0" fmla="+- 21600 0 0"/>
                <a:gd name="G1" fmla="+- 18092 0 0"/>
                <a:gd name="G2" fmla="+- 21600 0 0"/>
                <a:gd name="T0" fmla="*/ 0 w 21600"/>
                <a:gd name="T1" fmla="*/ 18092 h 18092"/>
                <a:gd name="T2" fmla="*/ 9800 w 21600"/>
                <a:gd name="T3" fmla="*/ 0 h 18092"/>
                <a:gd name="T4" fmla="*/ 21600 w 21600"/>
                <a:gd name="T5" fmla="*/ 18092 h 18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092" fill="none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</a:path>
                <a:path w="21600" h="18092" stroke="0" extrusionOk="0">
                  <a:moveTo>
                    <a:pt x="0" y="18092"/>
                  </a:moveTo>
                  <a:cubicBezTo>
                    <a:pt x="0" y="10792"/>
                    <a:pt x="3686" y="3987"/>
                    <a:pt x="9800" y="0"/>
                  </a:cubicBezTo>
                  <a:lnTo>
                    <a:pt x="21600" y="18092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6" name="Line 40"/>
            <p:cNvSpPr>
              <a:spLocks noChangeShapeType="1"/>
            </p:cNvSpPr>
            <p:nvPr/>
          </p:nvSpPr>
          <p:spPr bwMode="auto">
            <a:xfrm flipH="1" flipV="1">
              <a:off x="978" y="2622"/>
              <a:ext cx="310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7" name="Line 41"/>
            <p:cNvSpPr>
              <a:spLocks noChangeShapeType="1"/>
            </p:cNvSpPr>
            <p:nvPr/>
          </p:nvSpPr>
          <p:spPr bwMode="auto">
            <a:xfrm flipH="1">
              <a:off x="992" y="2920"/>
              <a:ext cx="21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8" name="Line 42"/>
            <p:cNvSpPr>
              <a:spLocks noChangeShapeType="1"/>
            </p:cNvSpPr>
            <p:nvPr/>
          </p:nvSpPr>
          <p:spPr bwMode="auto">
            <a:xfrm>
              <a:off x="1080" y="1950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499" name="Line 43"/>
            <p:cNvSpPr>
              <a:spLocks noChangeShapeType="1"/>
            </p:cNvSpPr>
            <p:nvPr/>
          </p:nvSpPr>
          <p:spPr bwMode="auto">
            <a:xfrm>
              <a:off x="1160" y="2090"/>
              <a:ext cx="2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0" name="Line 44"/>
            <p:cNvSpPr>
              <a:spLocks noChangeShapeType="1"/>
            </p:cNvSpPr>
            <p:nvPr/>
          </p:nvSpPr>
          <p:spPr bwMode="auto">
            <a:xfrm>
              <a:off x="858" y="2170"/>
              <a:ext cx="4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1" name="Line 45"/>
            <p:cNvSpPr>
              <a:spLocks noChangeShapeType="1"/>
            </p:cNvSpPr>
            <p:nvPr/>
          </p:nvSpPr>
          <p:spPr bwMode="auto">
            <a:xfrm>
              <a:off x="606" y="2248"/>
              <a:ext cx="4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2" name="Line 46"/>
            <p:cNvSpPr>
              <a:spLocks noChangeShapeType="1"/>
            </p:cNvSpPr>
            <p:nvPr/>
          </p:nvSpPr>
          <p:spPr bwMode="auto">
            <a:xfrm>
              <a:off x="600" y="2404"/>
              <a:ext cx="1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3" name="Line 47"/>
            <p:cNvSpPr>
              <a:spLocks noChangeShapeType="1"/>
            </p:cNvSpPr>
            <p:nvPr/>
          </p:nvSpPr>
          <p:spPr bwMode="auto">
            <a:xfrm>
              <a:off x="642" y="2524"/>
              <a:ext cx="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4" name="Line 48"/>
            <p:cNvSpPr>
              <a:spLocks noChangeShapeType="1"/>
            </p:cNvSpPr>
            <p:nvPr/>
          </p:nvSpPr>
          <p:spPr bwMode="auto">
            <a:xfrm>
              <a:off x="972" y="2620"/>
              <a:ext cx="4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5" name="Line 49"/>
            <p:cNvSpPr>
              <a:spLocks noChangeShapeType="1"/>
            </p:cNvSpPr>
            <p:nvPr/>
          </p:nvSpPr>
          <p:spPr bwMode="auto">
            <a:xfrm>
              <a:off x="1212" y="2770"/>
              <a:ext cx="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6" name="Line 50"/>
            <p:cNvSpPr>
              <a:spLocks noChangeShapeType="1"/>
            </p:cNvSpPr>
            <p:nvPr/>
          </p:nvSpPr>
          <p:spPr bwMode="auto">
            <a:xfrm>
              <a:off x="894" y="286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7" name="Line 51"/>
            <p:cNvSpPr>
              <a:spLocks noChangeShapeType="1"/>
            </p:cNvSpPr>
            <p:nvPr/>
          </p:nvSpPr>
          <p:spPr bwMode="auto">
            <a:xfrm>
              <a:off x="612" y="2980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8" name="Line 52"/>
            <p:cNvSpPr>
              <a:spLocks noChangeShapeType="1"/>
            </p:cNvSpPr>
            <p:nvPr/>
          </p:nvSpPr>
          <p:spPr bwMode="auto">
            <a:xfrm>
              <a:off x="570" y="315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09" name="Line 53"/>
            <p:cNvSpPr>
              <a:spLocks noChangeShapeType="1"/>
            </p:cNvSpPr>
            <p:nvPr/>
          </p:nvSpPr>
          <p:spPr bwMode="auto">
            <a:xfrm>
              <a:off x="960" y="1846"/>
              <a:ext cx="3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10" name="Line 54"/>
            <p:cNvSpPr>
              <a:spLocks noChangeShapeType="1"/>
            </p:cNvSpPr>
            <p:nvPr/>
          </p:nvSpPr>
          <p:spPr bwMode="auto">
            <a:xfrm>
              <a:off x="834" y="3274"/>
              <a:ext cx="2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11" name="Line 55"/>
            <p:cNvSpPr>
              <a:spLocks noChangeShapeType="1"/>
            </p:cNvSpPr>
            <p:nvPr/>
          </p:nvSpPr>
          <p:spPr bwMode="auto">
            <a:xfrm>
              <a:off x="990" y="1522"/>
              <a:ext cx="0" cy="2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7512" name="Line 56"/>
          <p:cNvSpPr>
            <a:spLocks noChangeShapeType="1"/>
          </p:cNvSpPr>
          <p:nvPr/>
        </p:nvSpPr>
        <p:spPr bwMode="auto">
          <a:xfrm>
            <a:off x="1905000" y="4724400"/>
            <a:ext cx="193675" cy="55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13" name="Rectangle 57"/>
          <p:cNvSpPr>
            <a:spLocks noChangeArrowheads="1"/>
          </p:cNvSpPr>
          <p:nvPr/>
        </p:nvSpPr>
        <p:spPr bwMode="auto">
          <a:xfrm>
            <a:off x="36050" y="1714265"/>
            <a:ext cx="22860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de-DE" altLang="de-DE" sz="2000" dirty="0">
                <a:solidFill>
                  <a:srgbClr val="FF0000"/>
                </a:solidFill>
                <a:effectLst/>
              </a:rPr>
              <a:t>indirekte</a:t>
            </a:r>
          </a:p>
          <a:p>
            <a:r>
              <a:rPr lang="de-DE" altLang="de-DE" sz="2000" dirty="0">
                <a:solidFill>
                  <a:srgbClr val="FF0000"/>
                </a:solidFill>
                <a:effectLst/>
              </a:rPr>
              <a:t>Strahlungswirkung</a:t>
            </a:r>
          </a:p>
        </p:txBody>
      </p:sp>
      <p:sp>
        <p:nvSpPr>
          <p:cNvPr id="787514" name="Oval 58"/>
          <p:cNvSpPr>
            <a:spLocks noChangeArrowheads="1"/>
          </p:cNvSpPr>
          <p:nvPr/>
        </p:nvSpPr>
        <p:spPr bwMode="auto">
          <a:xfrm>
            <a:off x="2628900" y="3721100"/>
            <a:ext cx="320675" cy="3206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15" name="Rectangle 59"/>
          <p:cNvSpPr>
            <a:spLocks noChangeArrowheads="1"/>
          </p:cNvSpPr>
          <p:nvPr/>
        </p:nvSpPr>
        <p:spPr bwMode="auto">
          <a:xfrm>
            <a:off x="2509432" y="4187123"/>
            <a:ext cx="65081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altLang="de-DE" sz="2000" dirty="0">
                <a:solidFill>
                  <a:schemeClr val="accent1"/>
                </a:solidFill>
                <a:effectLst/>
              </a:rPr>
              <a:t>OH</a:t>
            </a:r>
            <a:r>
              <a:rPr lang="de-DE" altLang="de-DE" sz="2800" baseline="30000" dirty="0">
                <a:solidFill>
                  <a:schemeClr val="accent1"/>
                </a:solidFill>
                <a:effectLst/>
              </a:rPr>
              <a:t>-</a:t>
            </a:r>
          </a:p>
        </p:txBody>
      </p:sp>
      <p:sp>
        <p:nvSpPr>
          <p:cNvPr id="787516" name="Oval 60"/>
          <p:cNvSpPr>
            <a:spLocks noChangeArrowheads="1"/>
          </p:cNvSpPr>
          <p:nvPr/>
        </p:nvSpPr>
        <p:spPr bwMode="auto">
          <a:xfrm>
            <a:off x="2936875" y="4057650"/>
            <a:ext cx="130175" cy="130175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7517" name="Group 61"/>
          <p:cNvGrpSpPr>
            <a:grpSpLocks/>
          </p:cNvGrpSpPr>
          <p:nvPr/>
        </p:nvGrpSpPr>
        <p:grpSpPr bwMode="auto">
          <a:xfrm>
            <a:off x="3282950" y="3695700"/>
            <a:ext cx="571500" cy="471488"/>
            <a:chOff x="2068" y="2328"/>
            <a:chExt cx="360" cy="297"/>
          </a:xfrm>
        </p:grpSpPr>
        <p:sp>
          <p:nvSpPr>
            <p:cNvPr id="787518" name="Oval 62"/>
            <p:cNvSpPr>
              <a:spLocks noChangeArrowheads="1"/>
            </p:cNvSpPr>
            <p:nvPr/>
          </p:nvSpPr>
          <p:spPr bwMode="auto">
            <a:xfrm>
              <a:off x="2068" y="2328"/>
              <a:ext cx="82" cy="8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7519" name="Rectangle 63"/>
            <p:cNvSpPr>
              <a:spLocks noChangeArrowheads="1"/>
            </p:cNvSpPr>
            <p:nvPr/>
          </p:nvSpPr>
          <p:spPr bwMode="auto">
            <a:xfrm>
              <a:off x="2106" y="2373"/>
              <a:ext cx="3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de-DE" altLang="de-DE" sz="2000" dirty="0">
                  <a:solidFill>
                    <a:schemeClr val="accent1"/>
                  </a:solidFill>
                  <a:effectLst/>
                </a:rPr>
                <a:t>H</a:t>
              </a:r>
              <a:r>
                <a:rPr lang="de-DE" altLang="de-DE" sz="2800" baseline="30000" dirty="0">
                  <a:solidFill>
                    <a:schemeClr val="accent1"/>
                  </a:solidFill>
                  <a:effectLst/>
                </a:rPr>
                <a:t>+</a:t>
              </a:r>
            </a:p>
          </p:txBody>
        </p:sp>
      </p:grpSp>
      <p:sp>
        <p:nvSpPr>
          <p:cNvPr id="787520" name="Line 64"/>
          <p:cNvSpPr>
            <a:spLocks noChangeShapeType="1"/>
          </p:cNvSpPr>
          <p:nvPr/>
        </p:nvSpPr>
        <p:spPr bwMode="auto">
          <a:xfrm>
            <a:off x="3032125" y="2984500"/>
            <a:ext cx="26987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1" name="Line 65"/>
          <p:cNvSpPr>
            <a:spLocks noChangeShapeType="1"/>
          </p:cNvSpPr>
          <p:nvPr/>
        </p:nvSpPr>
        <p:spPr bwMode="auto">
          <a:xfrm flipH="1">
            <a:off x="2746375" y="2994025"/>
            <a:ext cx="136525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2" name="Line 66"/>
          <p:cNvSpPr>
            <a:spLocks noChangeShapeType="1"/>
          </p:cNvSpPr>
          <p:nvPr/>
        </p:nvSpPr>
        <p:spPr bwMode="auto">
          <a:xfrm flipH="1" flipV="1">
            <a:off x="2032000" y="3556000"/>
            <a:ext cx="5556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3" name="AutoShape 67"/>
          <p:cNvSpPr>
            <a:spLocks noChangeArrowheads="1"/>
          </p:cNvSpPr>
          <p:nvPr/>
        </p:nvSpPr>
        <p:spPr bwMode="auto">
          <a:xfrm>
            <a:off x="1816100" y="3371850"/>
            <a:ext cx="225425" cy="225425"/>
          </a:xfrm>
          <a:prstGeom prst="star5">
            <a:avLst/>
          </a:prstGeom>
          <a:solidFill>
            <a:srgbClr val="FD533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4" name="AutoShape 68"/>
          <p:cNvSpPr>
            <a:spLocks noChangeArrowheads="1"/>
          </p:cNvSpPr>
          <p:nvPr/>
        </p:nvSpPr>
        <p:spPr bwMode="auto">
          <a:xfrm>
            <a:off x="1809750" y="4476750"/>
            <a:ext cx="225425" cy="225425"/>
          </a:xfrm>
          <a:prstGeom prst="star5">
            <a:avLst/>
          </a:prstGeom>
          <a:solidFill>
            <a:srgbClr val="FD533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5" name="Rectangle 69"/>
          <p:cNvSpPr>
            <a:spLocks noChangeArrowheads="1"/>
          </p:cNvSpPr>
          <p:nvPr/>
        </p:nvSpPr>
        <p:spPr bwMode="auto">
          <a:xfrm>
            <a:off x="397337" y="2888548"/>
            <a:ext cx="89058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de-DE" altLang="de-DE" sz="2000" dirty="0">
                <a:solidFill>
                  <a:schemeClr val="accent2"/>
                </a:solidFill>
                <a:effectLst/>
              </a:rPr>
              <a:t>DNS</a:t>
            </a:r>
          </a:p>
        </p:txBody>
      </p:sp>
      <p:sp>
        <p:nvSpPr>
          <p:cNvPr id="787526" name="Line 70"/>
          <p:cNvSpPr>
            <a:spLocks noChangeShapeType="1"/>
          </p:cNvSpPr>
          <p:nvPr/>
        </p:nvSpPr>
        <p:spPr bwMode="auto">
          <a:xfrm>
            <a:off x="3111500" y="2679700"/>
            <a:ext cx="50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7" name="Line 71"/>
          <p:cNvSpPr>
            <a:spLocks noChangeShapeType="1"/>
          </p:cNvSpPr>
          <p:nvPr/>
        </p:nvSpPr>
        <p:spPr bwMode="auto">
          <a:xfrm flipH="1">
            <a:off x="2838450" y="2647950"/>
            <a:ext cx="5715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8" name="Line 72"/>
          <p:cNvSpPr>
            <a:spLocks noChangeShapeType="1"/>
          </p:cNvSpPr>
          <p:nvPr/>
        </p:nvSpPr>
        <p:spPr bwMode="auto">
          <a:xfrm>
            <a:off x="2895600" y="4006850"/>
            <a:ext cx="635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29" name="Line 73"/>
          <p:cNvSpPr>
            <a:spLocks noChangeShapeType="1"/>
          </p:cNvSpPr>
          <p:nvPr/>
        </p:nvSpPr>
        <p:spPr bwMode="auto">
          <a:xfrm flipH="1">
            <a:off x="2616200" y="4013200"/>
            <a:ext cx="6985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7530" name="Text Box 74"/>
          <p:cNvSpPr txBox="1">
            <a:spLocks noChangeArrowheads="1"/>
          </p:cNvSpPr>
          <p:nvPr/>
        </p:nvSpPr>
        <p:spPr bwMode="auto">
          <a:xfrm>
            <a:off x="1828800" y="5257800"/>
            <a:ext cx="236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solidFill>
                  <a:srgbClr val="FF0000"/>
                </a:solidFill>
                <a:effectLst/>
              </a:rPr>
              <a:t>direkte Strahlungswirkung</a:t>
            </a:r>
          </a:p>
        </p:txBody>
      </p:sp>
    </p:spTree>
    <p:extLst>
      <p:ext uri="{BB962C8B-B14F-4D97-AF65-F5344CB8AC3E}">
        <p14:creationId xmlns:p14="http://schemas.microsoft.com/office/powerpoint/2010/main" val="51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16632"/>
            <a:ext cx="4367436" cy="48895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Einfluss des </a:t>
            </a:r>
            <a:r>
              <a:rPr lang="de-DE" altLang="de-DE" i="1" dirty="0" smtClean="0">
                <a:solidFill>
                  <a:srgbClr val="FF0000"/>
                </a:solidFill>
              </a:rPr>
              <a:t>LET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05000"/>
            <a:ext cx="4608512" cy="4332312"/>
          </a:xfrm>
        </p:spPr>
        <p:txBody>
          <a:bodyPr/>
          <a:lstStyle/>
          <a:p>
            <a:r>
              <a:rPr lang="de-DE" altLang="de-DE" i="1" dirty="0"/>
              <a:t>L</a:t>
            </a:r>
            <a:r>
              <a:rPr lang="de-DE" altLang="de-DE" dirty="0">
                <a:solidFill>
                  <a:srgbClr val="3366FF"/>
                </a:solidFill>
              </a:rPr>
              <a:t> </a:t>
            </a:r>
            <a:r>
              <a:rPr lang="de-DE" altLang="de-DE" dirty="0"/>
              <a:t>(</a:t>
            </a:r>
            <a:r>
              <a:rPr lang="de-DE" altLang="de-DE" i="1" dirty="0"/>
              <a:t>LET</a:t>
            </a:r>
            <a:r>
              <a:rPr lang="de-DE" altLang="de-DE" dirty="0"/>
              <a:t>)</a:t>
            </a:r>
            <a:r>
              <a:rPr lang="de-DE" altLang="de-DE" dirty="0">
                <a:solidFill>
                  <a:srgbClr val="3366FF"/>
                </a:solidFill>
              </a:rPr>
              <a:t> </a:t>
            </a:r>
            <a:r>
              <a:rPr lang="de-DE" altLang="de-DE" dirty="0">
                <a:solidFill>
                  <a:srgbClr val="0000CC"/>
                </a:solidFill>
              </a:rPr>
              <a:t>bezeichnet den linearen Energieverlust eines geladenen Teilchens</a:t>
            </a:r>
            <a:r>
              <a:rPr lang="de-DE" altLang="de-DE" dirty="0" smtClean="0">
                <a:solidFill>
                  <a:srgbClr val="0000CC"/>
                </a:solidFill>
              </a:rPr>
              <a:t>. </a:t>
            </a:r>
          </a:p>
          <a:p>
            <a:r>
              <a:rPr lang="de-DE" altLang="de-DE" dirty="0" smtClean="0">
                <a:solidFill>
                  <a:srgbClr val="0000CC"/>
                </a:solidFill>
              </a:rPr>
              <a:t>Einheit: </a:t>
            </a:r>
            <a:r>
              <a:rPr lang="de-DE" altLang="de-DE" dirty="0" smtClean="0"/>
              <a:t>1 </a:t>
            </a:r>
            <a:r>
              <a:rPr lang="de-DE" altLang="de-DE" dirty="0" err="1" smtClean="0"/>
              <a:t>keV</a:t>
            </a:r>
            <a:r>
              <a:rPr lang="de-D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de-DE" altLang="de-DE" dirty="0" smtClean="0"/>
              <a:t>µm</a:t>
            </a:r>
            <a:r>
              <a:rPr lang="de-DE" altLang="de-DE" baseline="30000" dirty="0" smtClean="0"/>
              <a:t>-1</a:t>
            </a:r>
            <a:endParaRPr lang="de-DE" altLang="de-DE" baseline="30000" dirty="0"/>
          </a:p>
          <a:p>
            <a:r>
              <a:rPr lang="de-DE" altLang="de-DE" i="1" dirty="0"/>
              <a:t>L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rgbClr val="008000"/>
                </a:solidFill>
              </a:rPr>
              <a:t>entspricht (</a:t>
            </a:r>
            <a:r>
              <a:rPr lang="de-DE" altLang="de-DE" dirty="0" smtClean="0">
                <a:solidFill>
                  <a:srgbClr val="008000"/>
                </a:solidFill>
              </a:rPr>
              <a:t>näherungsweise</a:t>
            </a:r>
            <a:r>
              <a:rPr lang="de-DE" altLang="de-DE" dirty="0">
                <a:solidFill>
                  <a:srgbClr val="008000"/>
                </a:solidFill>
              </a:rPr>
              <a:t>) der </a:t>
            </a:r>
            <a:r>
              <a:rPr lang="de-DE" altLang="de-DE" dirty="0" smtClean="0">
                <a:solidFill>
                  <a:srgbClr val="008000"/>
                </a:solidFill>
              </a:rPr>
              <a:t>Ionisationsdichte entlang der Bahn geladener Teilchen.  </a:t>
            </a:r>
            <a:endParaRPr lang="de-DE" altLang="de-DE" dirty="0">
              <a:solidFill>
                <a:srgbClr val="008000"/>
              </a:solidFill>
            </a:endParaRPr>
          </a:p>
          <a:p>
            <a:r>
              <a:rPr lang="de-DE" altLang="de-DE" dirty="0">
                <a:solidFill>
                  <a:srgbClr val="FF0000"/>
                </a:solidFill>
              </a:rPr>
              <a:t>Der Qualitätsfaktor </a:t>
            </a:r>
            <a:r>
              <a:rPr lang="de-DE" altLang="de-DE" i="1" dirty="0"/>
              <a:t>Q</a:t>
            </a:r>
            <a:r>
              <a:rPr lang="de-DE" altLang="de-DE" dirty="0"/>
              <a:t>(</a:t>
            </a:r>
            <a:r>
              <a:rPr lang="de-DE" altLang="de-DE" i="1" dirty="0"/>
              <a:t>L</a:t>
            </a:r>
            <a:r>
              <a:rPr lang="de-DE" altLang="de-DE" dirty="0"/>
              <a:t>)</a:t>
            </a:r>
            <a:r>
              <a:rPr lang="de-DE" altLang="de-DE" dirty="0">
                <a:solidFill>
                  <a:srgbClr val="FF0000"/>
                </a:solidFill>
              </a:rPr>
              <a:t> wird </a:t>
            </a:r>
            <a:r>
              <a:rPr lang="de-DE" altLang="de-DE" dirty="0" smtClean="0">
                <a:solidFill>
                  <a:srgbClr val="FF0000"/>
                </a:solidFill>
              </a:rPr>
              <a:t>wesentlich durch </a:t>
            </a:r>
            <a:r>
              <a:rPr lang="de-DE" altLang="de-DE" i="1" dirty="0" smtClean="0"/>
              <a:t>L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>
                <a:solidFill>
                  <a:srgbClr val="FF0000"/>
                </a:solidFill>
              </a:rPr>
              <a:t>bestimmt</a:t>
            </a:r>
            <a:r>
              <a:rPr lang="de-DE" altLang="de-DE" dirty="0" smtClean="0">
                <a:solidFill>
                  <a:srgbClr val="FF0000"/>
                </a:solidFill>
              </a:rPr>
              <a:t>.</a:t>
            </a:r>
            <a:endParaRPr lang="de-DE" altLang="de-DE" dirty="0"/>
          </a:p>
        </p:txBody>
      </p:sp>
      <p:graphicFrame>
        <p:nvGraphicFramePr>
          <p:cNvPr id="80282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499992" y="667790"/>
          <a:ext cx="4644008" cy="60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5" name="Clip" r:id="rId3" imgW="8190476" imgH="10742857" progId="MS_ClipArt_Gallery.5">
                  <p:embed/>
                </p:oleObj>
              </mc:Choice>
              <mc:Fallback>
                <p:oleObj name="Clip" r:id="rId3" imgW="8190476" imgH="10742857" progId="MS_ClipArt_Gallery.5">
                  <p:embed/>
                  <p:pic>
                    <p:nvPicPr>
                      <p:cNvPr id="802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667790"/>
                        <a:ext cx="4644008" cy="60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04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0090" y="116632"/>
            <a:ext cx="4529583" cy="576064"/>
          </a:xfrm>
        </p:spPr>
        <p:txBody>
          <a:bodyPr/>
          <a:lstStyle/>
          <a:p>
            <a:r>
              <a:rPr lang="de-DE" dirty="0" smtClean="0"/>
              <a:t>Biologische Zellen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512" y="2391318"/>
            <a:ext cx="3253183" cy="3932050"/>
          </a:xfrm>
        </p:spPr>
        <p:txBody>
          <a:bodyPr/>
          <a:lstStyle/>
          <a:p>
            <a:r>
              <a:rPr lang="de-DE" dirty="0" smtClean="0">
                <a:solidFill>
                  <a:srgbClr val="0000CC"/>
                </a:solidFill>
              </a:rPr>
              <a:t>Biologische Objekte bestehen aus Zellen. Um die  Wirkung von Strahlung auf den ein Lebewesen  verstehen zu können, muss man die Strahlungswirkung in Zellen betrachten. </a:t>
            </a:r>
            <a:endParaRPr lang="de-DE" dirty="0">
              <a:solidFill>
                <a:srgbClr val="0000CC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5645224" cy="4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8" name="Picture 4" descr="C:\WINDOWS\Profiles\UJS\Anwendungsdaten\Microsoft\Media Catalog\Vogt_Schultz_7_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4343" y="1770694"/>
            <a:ext cx="5408251" cy="3748660"/>
          </a:xfrm>
        </p:spPr>
      </p:pic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Strahlungswirkung in biologischen Zellen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9491" y="1229152"/>
            <a:ext cx="5920660" cy="796332"/>
          </a:xfrm>
        </p:spPr>
        <p:txBody>
          <a:bodyPr/>
          <a:lstStyle/>
          <a:p>
            <a:r>
              <a:rPr lang="de-DE" altLang="de-DE" sz="2000" dirty="0"/>
              <a:t>1</a:t>
            </a:r>
            <a:r>
              <a:rPr lang="de-DE" altLang="de-DE" sz="2000" dirty="0">
                <a:solidFill>
                  <a:srgbClr val="0000CC"/>
                </a:solidFill>
              </a:rPr>
              <a:t> - Zellmembran, </a:t>
            </a:r>
            <a:r>
              <a:rPr lang="de-DE" altLang="de-DE" sz="2000" dirty="0"/>
              <a:t>2</a:t>
            </a:r>
            <a:r>
              <a:rPr lang="de-DE" altLang="de-DE" sz="2000" dirty="0">
                <a:solidFill>
                  <a:srgbClr val="0000CC"/>
                </a:solidFill>
              </a:rPr>
              <a:t> – Grundplasma, </a:t>
            </a:r>
            <a:r>
              <a:rPr lang="de-DE" altLang="de-DE" sz="2000" dirty="0"/>
              <a:t>3</a:t>
            </a:r>
            <a:r>
              <a:rPr lang="de-DE" altLang="de-DE" sz="2000" dirty="0">
                <a:solidFill>
                  <a:srgbClr val="0000CC"/>
                </a:solidFill>
              </a:rPr>
              <a:t> – </a:t>
            </a:r>
            <a:r>
              <a:rPr lang="de-DE" altLang="de-DE" sz="2000" dirty="0" smtClean="0">
                <a:solidFill>
                  <a:srgbClr val="0000CC"/>
                </a:solidFill>
              </a:rPr>
              <a:t>Kernmembran</a:t>
            </a:r>
            <a:r>
              <a:rPr lang="de-DE" altLang="de-DE" sz="2000" dirty="0">
                <a:solidFill>
                  <a:srgbClr val="0000CC"/>
                </a:solidFill>
              </a:rPr>
              <a:t>, </a:t>
            </a:r>
            <a:endParaRPr lang="de-DE" altLang="de-DE" sz="2000" dirty="0" smtClean="0">
              <a:solidFill>
                <a:srgbClr val="0000CC"/>
              </a:solidFill>
            </a:endParaRPr>
          </a:p>
          <a:p>
            <a:r>
              <a:rPr lang="de-DE" altLang="de-DE" sz="2000" dirty="0" smtClean="0"/>
              <a:t>4</a:t>
            </a:r>
            <a:r>
              <a:rPr lang="de-DE" altLang="de-DE" sz="2000" dirty="0" smtClean="0">
                <a:solidFill>
                  <a:srgbClr val="0000CC"/>
                </a:solidFill>
              </a:rPr>
              <a:t> </a:t>
            </a:r>
            <a:r>
              <a:rPr lang="de-DE" altLang="de-DE" sz="2000" dirty="0">
                <a:solidFill>
                  <a:srgbClr val="0000CC"/>
                </a:solidFill>
              </a:rPr>
              <a:t>– Zellkern, </a:t>
            </a:r>
            <a:r>
              <a:rPr lang="de-DE" altLang="de-DE" sz="2000" dirty="0" smtClean="0"/>
              <a:t>5</a:t>
            </a:r>
            <a:r>
              <a:rPr lang="de-DE" altLang="de-DE" sz="2000" dirty="0" smtClean="0">
                <a:solidFill>
                  <a:srgbClr val="0000CC"/>
                </a:solidFill>
              </a:rPr>
              <a:t> </a:t>
            </a:r>
            <a:r>
              <a:rPr lang="de-DE" altLang="de-DE" sz="2000" dirty="0">
                <a:solidFill>
                  <a:srgbClr val="0000CC"/>
                </a:solidFill>
              </a:rPr>
              <a:t>– </a:t>
            </a:r>
            <a:r>
              <a:rPr lang="de-DE" altLang="de-DE" sz="2000" b="1" dirty="0">
                <a:solidFill>
                  <a:srgbClr val="FF0000"/>
                </a:solidFill>
              </a:rPr>
              <a:t>Chromosom</a:t>
            </a:r>
            <a:r>
              <a:rPr lang="de-DE" altLang="de-DE" sz="2000" dirty="0">
                <a:solidFill>
                  <a:srgbClr val="0000CC"/>
                </a:solidFill>
              </a:rPr>
              <a:t>, </a:t>
            </a:r>
            <a:r>
              <a:rPr lang="de-DE" altLang="de-DE" sz="2000" dirty="0"/>
              <a:t>6</a:t>
            </a:r>
            <a:r>
              <a:rPr lang="de-DE" altLang="de-DE" sz="2000" dirty="0">
                <a:solidFill>
                  <a:srgbClr val="0000CC"/>
                </a:solidFill>
              </a:rPr>
              <a:t> – </a:t>
            </a:r>
            <a:r>
              <a:rPr lang="de-DE" altLang="de-DE" sz="2000" dirty="0" smtClean="0">
                <a:solidFill>
                  <a:srgbClr val="0000CC"/>
                </a:solidFill>
              </a:rPr>
              <a:t>Zellorganellen</a:t>
            </a:r>
            <a:endParaRPr lang="de-DE" altLang="de-DE" sz="2000" dirty="0">
              <a:solidFill>
                <a:srgbClr val="0000CC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2678986" y="3501008"/>
            <a:ext cx="5709438" cy="1139202"/>
          </a:xfrm>
          <a:prstGeom prst="straightConnector1">
            <a:avLst/>
          </a:prstGeom>
          <a:ln w="444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2766450" y="1916832"/>
            <a:ext cx="6144038" cy="3456384"/>
          </a:xfrm>
          <a:prstGeom prst="straightConnector1">
            <a:avLst/>
          </a:prstGeom>
          <a:ln w="9525">
            <a:solidFill>
              <a:srgbClr val="008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flipH="1">
            <a:off x="134430" y="1976216"/>
            <a:ext cx="3259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Bahnspur</a:t>
            </a:r>
            <a:r>
              <a:rPr lang="de-DE" sz="20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 </a:t>
            </a:r>
            <a:r>
              <a:rPr lang="de-DE" sz="2000" dirty="0" smtClean="0">
                <a:effectLst/>
                <a:latin typeface="+mn-lt"/>
                <a:sym typeface="Symbol" panose="05050102010706020507" pitchFamily="18" charset="2"/>
              </a:rPr>
              <a:t>e</a:t>
            </a:r>
            <a:r>
              <a:rPr lang="de-DE" sz="2000" baseline="30000" dirty="0" smtClean="0">
                <a:effectLst/>
                <a:latin typeface="+mn-lt"/>
                <a:sym typeface="Symbol" panose="05050102010706020507" pitchFamily="18" charset="2"/>
              </a:rPr>
              <a:t>-</a:t>
            </a:r>
            <a:r>
              <a:rPr lang="de-DE" sz="20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-Teilchen: </a:t>
            </a:r>
          </a:p>
          <a:p>
            <a:r>
              <a:rPr lang="de-DE" sz="20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lockere Ionisierung, </a:t>
            </a:r>
            <a:r>
              <a:rPr lang="de-DE" sz="2000" i="1" dirty="0" smtClean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20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  etwa </a:t>
            </a:r>
            <a:r>
              <a:rPr lang="de-DE" sz="2000" dirty="0" smtClean="0">
                <a:effectLst/>
                <a:latin typeface="+mn-lt"/>
                <a:sym typeface="Symbol" panose="05050102010706020507" pitchFamily="18" charset="2"/>
              </a:rPr>
              <a:t>0,1 - 10 </a:t>
            </a:r>
            <a:r>
              <a:rPr lang="de-DE" sz="2000" dirty="0" err="1" smtClean="0">
                <a:effectLst/>
                <a:latin typeface="+mn-lt"/>
                <a:sym typeface="Symbol" panose="05050102010706020507" pitchFamily="18" charset="2"/>
              </a:rPr>
              <a:t>keV</a:t>
            </a:r>
            <a:r>
              <a:rPr lang="de-DE" sz="2000" dirty="0" smtClean="0">
                <a:effectLst/>
                <a:latin typeface="+mn-lt"/>
                <a:sym typeface="Symbol" panose="05050102010706020507" pitchFamily="18" charset="2"/>
              </a:rPr>
              <a:t> µm</a:t>
            </a:r>
            <a:r>
              <a:rPr lang="de-DE" sz="2000" baseline="30000" dirty="0" smtClean="0">
                <a:effectLst/>
                <a:latin typeface="+mn-lt"/>
                <a:sym typeface="Symbol" panose="05050102010706020507" pitchFamily="18" charset="2"/>
              </a:rPr>
              <a:t>-1</a:t>
            </a:r>
            <a:r>
              <a:rPr lang="de-DE" sz="2000" dirty="0" smtClean="0">
                <a:solidFill>
                  <a:srgbClr val="008000"/>
                </a:solidFill>
                <a:effectLst/>
                <a:latin typeface="+mn-lt"/>
                <a:sym typeface="Symbol" panose="05050102010706020507" pitchFamily="18" charset="2"/>
              </a:rPr>
              <a:t>, Wahrscheinlichkeit eines Zellschadens gering.  </a:t>
            </a:r>
          </a:p>
        </p:txBody>
      </p:sp>
      <p:sp>
        <p:nvSpPr>
          <p:cNvPr id="16" name="Textfeld 15"/>
          <p:cNvSpPr txBox="1"/>
          <p:nvPr/>
        </p:nvSpPr>
        <p:spPr>
          <a:xfrm flipH="1">
            <a:off x="107504" y="3607432"/>
            <a:ext cx="3508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Bahnspur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 </a:t>
            </a:r>
            <a:r>
              <a:rPr lang="el-GR" sz="2000" dirty="0" smtClean="0">
                <a:effectLst/>
                <a:latin typeface="+mn-lt"/>
                <a:sym typeface="Symbol" panose="05050102010706020507" pitchFamily="18" charset="2"/>
              </a:rPr>
              <a:t>α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-Teilchen: </a:t>
            </a:r>
          </a:p>
          <a:p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dichte Ionisierung, </a:t>
            </a:r>
            <a:r>
              <a:rPr lang="de-DE" sz="2000" i="1" dirty="0" smtClean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 zwischen </a:t>
            </a:r>
            <a:r>
              <a:rPr lang="de-DE" sz="2000" dirty="0" smtClean="0">
                <a:effectLst/>
                <a:latin typeface="+mn-lt"/>
                <a:sym typeface="Symbol" panose="05050102010706020507" pitchFamily="18" charset="2"/>
              </a:rPr>
              <a:t>5 – 300 </a:t>
            </a:r>
            <a:r>
              <a:rPr lang="de-DE" sz="2000" dirty="0" err="1" smtClean="0">
                <a:effectLst/>
                <a:latin typeface="+mn-lt"/>
                <a:sym typeface="Symbol" panose="05050102010706020507" pitchFamily="18" charset="2"/>
              </a:rPr>
              <a:t>keV</a:t>
            </a:r>
            <a:r>
              <a:rPr lang="de-DE" sz="2000" dirty="0" smtClean="0">
                <a:effectLst/>
                <a:latin typeface="+mn-lt"/>
                <a:sym typeface="Symbol" panose="05050102010706020507" pitchFamily="18" charset="2"/>
              </a:rPr>
              <a:t> µm</a:t>
            </a:r>
            <a:r>
              <a:rPr lang="de-DE" sz="2000" baseline="30000" dirty="0" smtClean="0">
                <a:effectLst/>
                <a:latin typeface="+mn-lt"/>
                <a:sym typeface="Symbol" panose="05050102010706020507" pitchFamily="18" charset="2"/>
              </a:rPr>
              <a:t>-1</a:t>
            </a:r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, Wahrscheinlichkeit für Zellschaden hoch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5387" y="5218409"/>
            <a:ext cx="880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effectLst/>
                <a:latin typeface="+mn-lt"/>
                <a:sym typeface="Symbol" panose="05050102010706020507" pitchFamily="18" charset="2"/>
              </a:rPr>
              <a:t>Bei geladenen Teilchen ist die Zahl der  pro Längeneinheit gebildeten Ionenpaare ein geeigneter Parameter, um die Wahrscheinlichkeit für Zellveränderungen abzuschätzen. </a:t>
            </a:r>
          </a:p>
        </p:txBody>
      </p:sp>
      <p:sp>
        <p:nvSpPr>
          <p:cNvPr id="13" name="Ellipse 12"/>
          <p:cNvSpPr/>
          <p:nvPr/>
        </p:nvSpPr>
        <p:spPr>
          <a:xfrm>
            <a:off x="5209736" y="3539394"/>
            <a:ext cx="874432" cy="821555"/>
          </a:xfrm>
          <a:prstGeom prst="ellipse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20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660232" cy="54868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Struktur der Chromosomen</a:t>
            </a:r>
          </a:p>
        </p:txBody>
      </p:sp>
      <p:pic>
        <p:nvPicPr>
          <p:cNvPr id="785412" name="Picture 4" descr="C:\WINDOWS\Profiles\UJS\Anwendungsdaten\Microsoft\Media Catalog\Struktur_Chromoso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68760"/>
            <a:ext cx="6781800" cy="5543550"/>
          </a:xfr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9" y="1844824"/>
            <a:ext cx="2448272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34" y="4186531"/>
            <a:ext cx="2376264" cy="15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Ionisationsspur_DN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980" y="715258"/>
            <a:ext cx="4349750" cy="5943600"/>
          </a:xfrm>
          <a:ln/>
        </p:spPr>
      </p:pic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4868"/>
            <a:ext cx="6751575" cy="1028543"/>
          </a:xfrm>
        </p:spPr>
        <p:txBody>
          <a:bodyPr/>
          <a:lstStyle/>
          <a:p>
            <a:pPr algn="l"/>
            <a:r>
              <a:rPr lang="de-DE" altLang="de-DE" dirty="0" smtClean="0"/>
              <a:t>Ionisationsspuren </a:t>
            </a:r>
            <a:r>
              <a:rPr lang="de-DE" altLang="de-DE" dirty="0"/>
              <a:t>in </a:t>
            </a:r>
            <a:r>
              <a:rPr lang="de-DE" altLang="de-DE" dirty="0" err="1" smtClean="0"/>
              <a:t>Nukleo-somen</a:t>
            </a:r>
            <a:r>
              <a:rPr lang="de-DE" altLang="de-DE" dirty="0" smtClean="0"/>
              <a:t> </a:t>
            </a:r>
            <a:r>
              <a:rPr lang="de-DE" altLang="de-DE" dirty="0"/>
              <a:t>und in DNA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67" y="1828854"/>
            <a:ext cx="2833338" cy="4379484"/>
          </a:xfrm>
        </p:spPr>
        <p:txBody>
          <a:bodyPr/>
          <a:lstStyle/>
          <a:p>
            <a:r>
              <a:rPr lang="de-DE" altLang="de-DE" sz="2800" dirty="0" smtClean="0">
                <a:solidFill>
                  <a:srgbClr val="0000CC"/>
                </a:solidFill>
              </a:rPr>
              <a:t>Dichte Spuren der </a:t>
            </a:r>
            <a:r>
              <a:rPr lang="de-DE" altLang="de-DE" sz="2800" dirty="0" smtClean="0">
                <a:latin typeface="Symbol" panose="05050102010706020507" pitchFamily="18" charset="2"/>
              </a:rPr>
              <a:t>a</a:t>
            </a:r>
            <a:r>
              <a:rPr lang="de-DE" altLang="de-DE" dirty="0" smtClean="0">
                <a:solidFill>
                  <a:srgbClr val="0000CC"/>
                </a:solidFill>
              </a:rPr>
              <a:t>-</a:t>
            </a:r>
            <a:r>
              <a:rPr lang="de-DE" altLang="de-DE" sz="2800" dirty="0" smtClean="0">
                <a:solidFill>
                  <a:srgbClr val="0000CC"/>
                </a:solidFill>
              </a:rPr>
              <a:t>Teilchen erzeugen  </a:t>
            </a:r>
            <a:r>
              <a:rPr lang="de-DE" altLang="de-DE" sz="2800" dirty="0">
                <a:solidFill>
                  <a:srgbClr val="0000CC"/>
                </a:solidFill>
              </a:rPr>
              <a:t>häufiger </a:t>
            </a:r>
            <a:r>
              <a:rPr lang="de-DE" altLang="de-DE" sz="2800" dirty="0" smtClean="0">
                <a:solidFill>
                  <a:srgbClr val="0000CC"/>
                </a:solidFill>
              </a:rPr>
              <a:t>irreparable </a:t>
            </a:r>
            <a:r>
              <a:rPr lang="de-DE" altLang="de-DE" sz="2800" dirty="0">
                <a:solidFill>
                  <a:srgbClr val="0000CC"/>
                </a:solidFill>
              </a:rPr>
              <a:t>DNA Schäden </a:t>
            </a:r>
            <a:r>
              <a:rPr lang="de-DE" altLang="de-DE" sz="2800" dirty="0" smtClean="0">
                <a:solidFill>
                  <a:srgbClr val="0000CC"/>
                </a:solidFill>
              </a:rPr>
              <a:t>(z. B. Doppelstrang-brüche) </a:t>
            </a:r>
            <a:r>
              <a:rPr lang="de-DE" altLang="de-DE" sz="2800" dirty="0">
                <a:solidFill>
                  <a:srgbClr val="0000CC"/>
                </a:solidFill>
              </a:rPr>
              <a:t>als die lockere </a:t>
            </a:r>
            <a:r>
              <a:rPr lang="de-DE" altLang="de-DE" sz="2800" dirty="0" smtClean="0">
                <a:solidFill>
                  <a:srgbClr val="0000CC"/>
                </a:solidFill>
              </a:rPr>
              <a:t>Ionisierung des</a:t>
            </a:r>
          </a:p>
          <a:p>
            <a:r>
              <a:rPr lang="de-DE" altLang="de-DE" sz="2800" dirty="0" smtClean="0">
                <a:solidFill>
                  <a:srgbClr val="0000CC"/>
                </a:solidFill>
              </a:rPr>
              <a:t> </a:t>
            </a:r>
            <a:r>
              <a:rPr lang="de-DE" altLang="de-DE" sz="2800" dirty="0" smtClean="0"/>
              <a:t>e</a:t>
            </a:r>
            <a:r>
              <a:rPr lang="de-DE" altLang="de-DE" sz="2800" baseline="30000" dirty="0" smtClean="0"/>
              <a:t>-</a:t>
            </a:r>
            <a:r>
              <a:rPr lang="de-DE" altLang="de-DE" sz="2800" dirty="0" smtClean="0">
                <a:solidFill>
                  <a:srgbClr val="0000CC"/>
                </a:solidFill>
              </a:rPr>
              <a:t>-Teilchen.</a:t>
            </a:r>
            <a:endParaRPr lang="de-DE" altLang="de-DE" sz="2800" dirty="0">
              <a:solidFill>
                <a:srgbClr val="0000CC"/>
              </a:solidFill>
            </a:endParaRP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4572000" y="2681288"/>
            <a:ext cx="1224136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effectLst/>
              </a:rPr>
              <a:t>1 </a:t>
            </a:r>
            <a:r>
              <a:rPr lang="de-DE" altLang="de-DE" sz="2000" dirty="0" err="1">
                <a:effectLst/>
              </a:rPr>
              <a:t>MeV</a:t>
            </a:r>
            <a:r>
              <a:rPr lang="de-DE" altLang="de-DE" sz="2000" dirty="0">
                <a:effectLst/>
              </a:rPr>
              <a:t> e</a:t>
            </a:r>
            <a:r>
              <a:rPr lang="de-DE" altLang="de-DE" sz="2000" baseline="30000" dirty="0">
                <a:effectLst/>
              </a:rPr>
              <a:t>-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4441798" y="6021248"/>
            <a:ext cx="1449436" cy="40011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effectLst/>
                <a:latin typeface="+mn-lt"/>
              </a:rPr>
              <a:t>3,5 </a:t>
            </a:r>
            <a:r>
              <a:rPr lang="de-DE" altLang="de-DE" sz="2000" dirty="0" err="1">
                <a:effectLst/>
                <a:latin typeface="+mn-lt"/>
              </a:rPr>
              <a:t>MeV</a:t>
            </a:r>
            <a:r>
              <a:rPr lang="de-DE" altLang="de-DE" sz="2000" dirty="0">
                <a:effectLst/>
                <a:latin typeface="+mn-lt"/>
              </a:rPr>
              <a:t> </a:t>
            </a:r>
            <a:r>
              <a:rPr lang="de-DE" altLang="de-DE" sz="2000" dirty="0">
                <a:effectLst/>
                <a:latin typeface="+mn-lt"/>
                <a:sym typeface="Symbol" panose="05050102010706020507" pitchFamily="18" charset="2"/>
              </a:rPr>
              <a:t></a:t>
            </a:r>
            <a:endParaRPr lang="de-DE" altLang="de-DE" sz="2000" baseline="30000" dirty="0">
              <a:effectLst/>
              <a:latin typeface="+mn-lt"/>
            </a:endParaRP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4568980" y="4215636"/>
            <a:ext cx="111569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effectLst/>
                <a:latin typeface="+mn-lt"/>
              </a:rPr>
              <a:t>5 </a:t>
            </a:r>
            <a:r>
              <a:rPr lang="de-DE" altLang="de-DE" sz="2000" dirty="0" err="1">
                <a:effectLst/>
                <a:latin typeface="+mn-lt"/>
              </a:rPr>
              <a:t>keV</a:t>
            </a:r>
            <a:r>
              <a:rPr lang="de-DE" altLang="de-DE" sz="2000" dirty="0">
                <a:effectLst/>
                <a:latin typeface="+mn-lt"/>
              </a:rPr>
              <a:t> e</a:t>
            </a:r>
            <a:r>
              <a:rPr lang="de-DE" altLang="de-DE" sz="2000" baseline="30000" dirty="0">
                <a:effectLst/>
                <a:latin typeface="+mn-lt"/>
              </a:rPr>
              <a:t>-</a:t>
            </a: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 flipV="1">
            <a:off x="5796136" y="2681286"/>
            <a:ext cx="360041" cy="171649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 flipV="1">
            <a:off x="5569494" y="4158913"/>
            <a:ext cx="914400" cy="3048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7841890" y="1628799"/>
            <a:ext cx="112259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effectLst/>
                <a:latin typeface="+mn-lt"/>
              </a:rPr>
              <a:t>1 </a:t>
            </a:r>
            <a:r>
              <a:rPr lang="de-DE" altLang="de-DE" sz="2000" dirty="0" err="1">
                <a:effectLst/>
                <a:latin typeface="+mn-lt"/>
              </a:rPr>
              <a:t>keV</a:t>
            </a:r>
            <a:r>
              <a:rPr lang="de-DE" altLang="de-DE" sz="2000" dirty="0">
                <a:effectLst/>
                <a:latin typeface="+mn-lt"/>
              </a:rPr>
              <a:t> e</a:t>
            </a:r>
            <a:r>
              <a:rPr lang="de-DE" altLang="de-DE" sz="2000" baseline="30000" dirty="0">
                <a:effectLst/>
                <a:latin typeface="+mn-lt"/>
              </a:rPr>
              <a:t>-</a:t>
            </a: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3459330" y="1904218"/>
            <a:ext cx="222534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 err="1" smtClean="0">
                <a:solidFill>
                  <a:srgbClr val="FF0000"/>
                </a:solidFill>
                <a:effectLst/>
                <a:latin typeface="+mn-lt"/>
              </a:rPr>
              <a:t>low</a:t>
            </a:r>
            <a:r>
              <a:rPr lang="de-DE" altLang="de-DE" sz="2000" dirty="0" smtClean="0">
                <a:solidFill>
                  <a:srgbClr val="FF0000"/>
                </a:solidFill>
                <a:effectLst/>
                <a:latin typeface="+mn-lt"/>
              </a:rPr>
              <a:t>-LET-Strahlung</a:t>
            </a:r>
            <a:endParaRPr lang="de-DE" altLang="de-DE" sz="20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2982866" y="5157192"/>
            <a:ext cx="1586114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 dirty="0" smtClean="0">
                <a:solidFill>
                  <a:srgbClr val="FF0000"/>
                </a:solidFill>
                <a:effectLst/>
                <a:latin typeface="+mn-lt"/>
              </a:rPr>
              <a:t>high-LET-Strahlung</a:t>
            </a:r>
            <a:endParaRPr lang="de-DE" altLang="de-DE" sz="240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05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604" y="116632"/>
            <a:ext cx="4680521" cy="792088"/>
          </a:xfrm>
        </p:spPr>
        <p:txBody>
          <a:bodyPr/>
          <a:lstStyle/>
          <a:p>
            <a:pPr algn="r"/>
            <a:r>
              <a:rPr lang="de-DE" altLang="de-DE" dirty="0"/>
              <a:t>Inhaltsverzeichnis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11760" y="1700808"/>
            <a:ext cx="5184130" cy="45608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 smtClean="0"/>
              <a:t>Einleitung</a:t>
            </a:r>
          </a:p>
          <a:p>
            <a:pPr marL="514350" indent="-514350">
              <a:buAutoNum type="arabicPeriod"/>
            </a:pPr>
            <a:r>
              <a:rPr lang="de-DE" dirty="0" smtClean="0"/>
              <a:t>Grundlagen Atomphysik</a:t>
            </a:r>
          </a:p>
          <a:p>
            <a:pPr marL="514350" indent="-514350">
              <a:buAutoNum type="arabicPeriod"/>
            </a:pPr>
            <a:r>
              <a:rPr lang="de-DE" dirty="0" smtClean="0"/>
              <a:t>Basiswissen Kernphysik</a:t>
            </a:r>
          </a:p>
          <a:p>
            <a:pPr marL="514350" indent="-514350">
              <a:buAutoNum type="arabicPeriod"/>
            </a:pPr>
            <a:r>
              <a:rPr lang="de-DE" dirty="0" smtClean="0"/>
              <a:t>Röntgenstrahlung</a:t>
            </a:r>
          </a:p>
          <a:p>
            <a:pPr marL="514350" indent="-514350">
              <a:buAutoNum type="arabicPeriod"/>
            </a:pPr>
            <a:r>
              <a:rPr lang="de-DE" dirty="0" smtClean="0"/>
              <a:t>Strahlungswechselwirkung</a:t>
            </a:r>
          </a:p>
          <a:p>
            <a:pPr marL="514350" indent="-514350">
              <a:buAutoNum type="arabicPeriod"/>
            </a:pPr>
            <a:r>
              <a:rPr lang="de-DE" dirty="0" smtClean="0"/>
              <a:t>Strahlungsnachweis</a:t>
            </a:r>
          </a:p>
          <a:p>
            <a:pPr marL="514350" indent="-514350">
              <a:buAutoNum type="arabicPeriod"/>
            </a:pPr>
            <a:r>
              <a:rPr lang="de-DE" dirty="0" smtClean="0"/>
              <a:t>Anwendungen</a:t>
            </a:r>
          </a:p>
          <a:p>
            <a:pPr marL="514350" indent="-514350">
              <a:buAutoNum type="arabicPeriod"/>
            </a:pPr>
            <a:r>
              <a:rPr lang="de-DE" dirty="0" smtClean="0"/>
              <a:t>Grundlagen Strahlenschutz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7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553765"/>
          </a:xfrm>
        </p:spPr>
        <p:txBody>
          <a:bodyPr/>
          <a:lstStyle/>
          <a:p>
            <a:r>
              <a:rPr lang="de-DE" dirty="0" smtClean="0"/>
              <a:t>Qualitätsfaktorfunktion </a:t>
            </a:r>
            <a:r>
              <a:rPr lang="de-DE" i="1" dirty="0" smtClean="0"/>
              <a:t>Q</a:t>
            </a:r>
            <a:r>
              <a:rPr lang="de-DE" dirty="0" smtClean="0"/>
              <a:t>(</a:t>
            </a:r>
            <a:r>
              <a:rPr lang="de-DE" i="1" dirty="0" smtClean="0"/>
              <a:t>L</a:t>
            </a:r>
            <a:r>
              <a:rPr lang="de-DE" dirty="0" smtClean="0"/>
              <a:t>)</a:t>
            </a:r>
            <a:endParaRPr lang="de-DE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83781"/>
              </p:ext>
            </p:extLst>
          </p:nvPr>
        </p:nvGraphicFramePr>
        <p:xfrm>
          <a:off x="1547664" y="1059067"/>
          <a:ext cx="7818907" cy="576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8" name="Graph" r:id="rId3" imgW="3771360" imgH="2867040" progId="Origin50.Graph">
                  <p:embed/>
                </p:oleObj>
              </mc:Choice>
              <mc:Fallback>
                <p:oleObj name="Graph" r:id="rId3" imgW="3771360" imgH="2867040" progId="Origin50.Graph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059067"/>
                        <a:ext cx="7818907" cy="5769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843808" y="854408"/>
            <a:ext cx="2376264" cy="52322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effectLst/>
                <a:latin typeface="+mn-lt"/>
                <a:sym typeface="Symbol" panose="05050102010706020507" pitchFamily="18" charset="2"/>
              </a:rPr>
              <a:t>Elektronen, - und  Röntgen-strahlung, Myonen….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88024" y="1471745"/>
            <a:ext cx="1656184" cy="33855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effectLst/>
                <a:latin typeface="+mn-lt"/>
                <a:sym typeface="Wingdings" panose="05000000000000000000" pitchFamily="2" charset="2"/>
              </a:rPr>
              <a:t>--</a:t>
            </a:r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Protonen--</a:t>
            </a:r>
            <a:r>
              <a:rPr lang="de-DE" sz="1600" dirty="0" smtClean="0">
                <a:effectLst/>
                <a:latin typeface="+mn-lt"/>
                <a:sym typeface="Wingdings" panose="05000000000000000000" pitchFamily="2" charset="2"/>
              </a:rPr>
              <a:t></a:t>
            </a:r>
            <a:endParaRPr lang="de-DE" sz="1600" dirty="0" smtClean="0">
              <a:effectLst/>
              <a:latin typeface="+mn-lt"/>
              <a:sym typeface="Symbol" panose="05050102010706020507" pitchFamily="18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01590" y="4559097"/>
            <a:ext cx="1837362" cy="338554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effectLst/>
                <a:latin typeface="+mn-lt"/>
                <a:sym typeface="Wingdings" panose="05000000000000000000" pitchFamily="2" charset="2"/>
              </a:rPr>
              <a:t>--</a:t>
            </a:r>
            <a:r>
              <a:rPr lang="el-GR" sz="1600" dirty="0" smtClean="0">
                <a:effectLst/>
                <a:latin typeface="+mn-lt"/>
                <a:sym typeface="Symbol" panose="05050102010706020507" pitchFamily="18" charset="2"/>
              </a:rPr>
              <a:t>α</a:t>
            </a:r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-Strahlung--</a:t>
            </a:r>
            <a:r>
              <a:rPr lang="de-DE" sz="1600" dirty="0" smtClean="0">
                <a:effectLst/>
                <a:latin typeface="+mn-lt"/>
                <a:sym typeface="Wingdings" panose="05000000000000000000" pitchFamily="2" charset="2"/>
              </a:rPr>
              <a:t></a:t>
            </a:r>
            <a:endParaRPr lang="de-DE" sz="1600" dirty="0" smtClean="0">
              <a:effectLst/>
              <a:latin typeface="+mn-lt"/>
              <a:sym typeface="Symbol" panose="05050102010706020507" pitchFamily="18" charset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20072" y="854408"/>
            <a:ext cx="3600399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Neutronen erzeugen verschiedene geladene Sekundärteilchen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00193" y="2289717"/>
            <a:ext cx="2376264" cy="33855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effectLst/>
                <a:latin typeface="+mn-lt"/>
                <a:sym typeface="Wingdings" panose="05000000000000000000" pitchFamily="2" charset="2"/>
              </a:rPr>
              <a:t>----</a:t>
            </a:r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Schwere Ionen----</a:t>
            </a:r>
            <a:r>
              <a:rPr lang="de-DE" sz="1600" dirty="0" smtClean="0">
                <a:effectLst/>
                <a:latin typeface="+mn-lt"/>
                <a:sym typeface="Wingdings" panose="05000000000000000000" pitchFamily="2" charset="2"/>
              </a:rPr>
              <a:t></a:t>
            </a:r>
            <a:endParaRPr lang="de-DE" sz="1600" dirty="0" smtClean="0">
              <a:effectLst/>
              <a:latin typeface="+mn-lt"/>
              <a:sym typeface="Symbol" panose="05050102010706020507" pitchFamily="18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15816" y="5301208"/>
            <a:ext cx="2304256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Low – </a:t>
            </a:r>
            <a:r>
              <a:rPr lang="de-DE" sz="1600" i="1" dirty="0" smtClean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- Strahlung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53323" y="5301208"/>
            <a:ext cx="3423134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High – </a:t>
            </a:r>
            <a:r>
              <a:rPr lang="de-DE" sz="1600" i="1" dirty="0" smtClean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- Strahlung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2326701"/>
            <a:ext cx="180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Hinsichtlich der Strahlungs-wirkung ist weniger die Teilchenart sondern mehr die Ionisierungs-dichte entlang der </a:t>
            </a:r>
            <a:r>
              <a:rPr lang="de-DE" sz="2000" dirty="0" err="1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Bahnspur</a:t>
            </a:r>
            <a:r>
              <a:rPr lang="de-DE" sz="20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 relevant (</a:t>
            </a:r>
            <a:r>
              <a:rPr lang="de-DE" sz="2000" i="1" dirty="0" smtClean="0">
                <a:effectLst/>
                <a:latin typeface="+mn-lt"/>
                <a:sym typeface="Symbol" panose="05050102010706020507" pitchFamily="18" charset="2"/>
              </a:rPr>
              <a:t>LET</a:t>
            </a:r>
            <a:r>
              <a:rPr lang="de-DE" sz="20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).</a:t>
            </a:r>
            <a:endParaRPr lang="de-DE" sz="1600" dirty="0" smtClean="0">
              <a:solidFill>
                <a:srgbClr val="0000CC"/>
              </a:solidFill>
              <a:effectLst/>
              <a:latin typeface="+mn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076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0"/>
            <a:ext cx="4067944" cy="12192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Deterministische Strahlenschäden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58" y="1844824"/>
            <a:ext cx="9144000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Eine große Strahlungsdosis </a:t>
            </a:r>
            <a:r>
              <a:rPr lang="de-DE" altLang="de-DE" dirty="0" smtClean="0"/>
              <a:t>(</a:t>
            </a:r>
            <a:r>
              <a:rPr lang="de-DE" altLang="de-DE" i="1" dirty="0" smtClean="0"/>
              <a:t>D</a:t>
            </a:r>
            <a:r>
              <a:rPr lang="de-DE" altLang="de-DE" dirty="0" smtClean="0"/>
              <a:t> &gt; 0,25 Gy</a:t>
            </a:r>
            <a:r>
              <a:rPr lang="de-DE" altLang="de-DE" dirty="0" smtClean="0">
                <a:solidFill>
                  <a:srgbClr val="0000CC"/>
                </a:solidFill>
              </a:rPr>
              <a:t>) erzeugt </a:t>
            </a:r>
            <a:r>
              <a:rPr lang="de-DE" altLang="de-DE" u="sng" dirty="0">
                <a:solidFill>
                  <a:srgbClr val="0000CC"/>
                </a:solidFill>
              </a:rPr>
              <a:t>deterministische</a:t>
            </a:r>
            <a:r>
              <a:rPr lang="de-DE" altLang="de-DE" dirty="0">
                <a:solidFill>
                  <a:srgbClr val="0000CC"/>
                </a:solidFill>
              </a:rPr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Strahlungsschäden (Strahlensyndrom</a:t>
            </a:r>
            <a:r>
              <a:rPr lang="de-DE" altLang="de-DE" dirty="0">
                <a:solidFill>
                  <a:srgbClr val="0000CC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8000"/>
                </a:solidFill>
              </a:rPr>
              <a:t>Der Schadensverlauf </a:t>
            </a:r>
            <a:r>
              <a:rPr lang="de-DE" altLang="de-DE" dirty="0" smtClean="0">
                <a:solidFill>
                  <a:srgbClr val="008000"/>
                </a:solidFill>
              </a:rPr>
              <a:t>bei einer bestimmten Dosis ist bei </a:t>
            </a:r>
            <a:r>
              <a:rPr lang="de-DE" altLang="de-DE" dirty="0">
                <a:solidFill>
                  <a:srgbClr val="008000"/>
                </a:solidFill>
              </a:rPr>
              <a:t>allen Menschen </a:t>
            </a:r>
            <a:r>
              <a:rPr lang="de-DE" altLang="de-DE" dirty="0" smtClean="0">
                <a:solidFill>
                  <a:srgbClr val="008000"/>
                </a:solidFill>
              </a:rPr>
              <a:t>recht ähnlich</a:t>
            </a:r>
            <a:r>
              <a:rPr lang="de-DE" altLang="de-DE" dirty="0">
                <a:solidFill>
                  <a:srgbClr val="008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FF0000"/>
                </a:solidFill>
              </a:rPr>
              <a:t>Die Schwere des Schadens ist proportional zur Energiedosis </a:t>
            </a:r>
            <a:r>
              <a:rPr lang="de-DE" altLang="de-DE" i="1" dirty="0" smtClean="0"/>
              <a:t>D</a:t>
            </a:r>
          </a:p>
          <a:p>
            <a:pPr>
              <a:lnSpc>
                <a:spcPct val="90000"/>
              </a:lnSpc>
            </a:pPr>
            <a:endParaRPr lang="de-DE" altLang="de-DE" sz="800" i="1" dirty="0"/>
          </a:p>
          <a:p>
            <a:pPr>
              <a:lnSpc>
                <a:spcPct val="90000"/>
              </a:lnSpc>
            </a:pPr>
            <a:r>
              <a:rPr lang="de-DE" altLang="de-DE" sz="2400" dirty="0">
                <a:solidFill>
                  <a:srgbClr val="0000CC"/>
                </a:solidFill>
              </a:rPr>
              <a:t>Der Schadensverlauf wird von der Empfindlichkeit einzelner Organe bestimmt</a:t>
            </a:r>
            <a:r>
              <a:rPr lang="de-DE" altLang="de-DE" sz="2400" dirty="0" smtClean="0">
                <a:solidFill>
                  <a:srgbClr val="0000CC"/>
                </a:solidFill>
              </a:rPr>
              <a:t>. Besonders betroffen sind z. B. das Knochenmark und der Darm. Nicht zu große deterministische Schäden können wieder ausheilen.</a:t>
            </a:r>
            <a:endParaRPr lang="de-DE" altLang="de-DE" sz="2400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2400" dirty="0">
                <a:solidFill>
                  <a:srgbClr val="008000"/>
                </a:solidFill>
              </a:rPr>
              <a:t>Teile des Körpers (z. B. </a:t>
            </a:r>
            <a:r>
              <a:rPr lang="de-DE" altLang="de-DE" sz="2400" dirty="0" smtClean="0">
                <a:solidFill>
                  <a:srgbClr val="008000"/>
                </a:solidFill>
              </a:rPr>
              <a:t>die Extremitäten</a:t>
            </a:r>
            <a:r>
              <a:rPr lang="de-DE" altLang="de-DE" sz="2400" dirty="0">
                <a:solidFill>
                  <a:srgbClr val="008000"/>
                </a:solidFill>
              </a:rPr>
              <a:t>) können wesentlich höhere </a:t>
            </a:r>
            <a:r>
              <a:rPr lang="de-DE" altLang="de-DE" sz="2400" dirty="0" smtClean="0">
                <a:solidFill>
                  <a:srgbClr val="008000"/>
                </a:solidFill>
              </a:rPr>
              <a:t>Strahlungsdosis tolerieren als andere. </a:t>
            </a:r>
            <a:endParaRPr lang="de-DE" altLang="de-DE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3" y="22470"/>
            <a:ext cx="6444208" cy="115212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Skala der deterministischen Strahlungswirkungen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464496"/>
          </a:xfrm>
        </p:spPr>
        <p:txBody>
          <a:bodyPr/>
          <a:lstStyle/>
          <a:p>
            <a:r>
              <a:rPr lang="de-DE" altLang="de-DE" sz="2800" dirty="0">
                <a:solidFill>
                  <a:srgbClr val="0000CC"/>
                </a:solidFill>
              </a:rPr>
              <a:t>Dosis     Latenz-  betroffenes         Überlebens-  Todes-</a:t>
            </a:r>
          </a:p>
          <a:p>
            <a:r>
              <a:rPr lang="de-DE" altLang="de-DE" sz="2800" dirty="0">
                <a:solidFill>
                  <a:srgbClr val="0000CC"/>
                </a:solidFill>
              </a:rPr>
              <a:t>   </a:t>
            </a:r>
            <a:r>
              <a:rPr lang="de-DE" altLang="de-DE" sz="2800" dirty="0"/>
              <a:t>Gy </a:t>
            </a:r>
            <a:r>
              <a:rPr lang="de-DE" altLang="de-DE" sz="2800" dirty="0">
                <a:solidFill>
                  <a:srgbClr val="0000CC"/>
                </a:solidFill>
              </a:rPr>
              <a:t>      zeit        Organ                 </a:t>
            </a:r>
            <a:r>
              <a:rPr lang="de-DE" altLang="de-DE" sz="2800" dirty="0" err="1">
                <a:solidFill>
                  <a:srgbClr val="0000CC"/>
                </a:solidFill>
              </a:rPr>
              <a:t>chance</a:t>
            </a:r>
            <a:r>
              <a:rPr lang="de-DE" altLang="de-DE" sz="2800" dirty="0">
                <a:solidFill>
                  <a:srgbClr val="0000CC"/>
                </a:solidFill>
              </a:rPr>
              <a:t>           </a:t>
            </a:r>
            <a:r>
              <a:rPr lang="de-DE" altLang="de-DE" sz="2800" dirty="0" err="1">
                <a:solidFill>
                  <a:srgbClr val="0000CC"/>
                </a:solidFill>
              </a:rPr>
              <a:t>ursache</a:t>
            </a:r>
            <a:endParaRPr lang="de-DE" altLang="de-DE" sz="2800" dirty="0">
              <a:solidFill>
                <a:srgbClr val="0000CC"/>
              </a:solidFill>
            </a:endParaRPr>
          </a:p>
          <a:p>
            <a:endParaRPr lang="de-DE" altLang="de-DE" sz="800" dirty="0">
              <a:solidFill>
                <a:srgbClr val="3366FF"/>
              </a:solidFill>
            </a:endParaRPr>
          </a:p>
          <a:p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/>
              <a:t>  </a:t>
            </a:r>
            <a:r>
              <a:rPr lang="de-DE" altLang="de-DE" sz="2800" dirty="0" smtClean="0"/>
              <a:t>  &lt; </a:t>
            </a:r>
            <a:r>
              <a:rPr lang="de-DE" altLang="de-DE" sz="2800" dirty="0"/>
              <a:t>1</a:t>
            </a:r>
            <a:r>
              <a:rPr lang="de-DE" altLang="de-DE" sz="2800" dirty="0">
                <a:solidFill>
                  <a:schemeClr val="accent1"/>
                </a:solidFill>
              </a:rPr>
              <a:t>   </a:t>
            </a:r>
            <a:r>
              <a:rPr lang="de-DE" altLang="de-DE" sz="2800" dirty="0" smtClean="0">
                <a:solidFill>
                  <a:schemeClr val="accent1"/>
                </a:solidFill>
              </a:rPr>
              <a:t>   </a:t>
            </a:r>
            <a:r>
              <a:rPr lang="de-DE" altLang="de-DE" sz="2800" dirty="0" smtClean="0">
                <a:solidFill>
                  <a:srgbClr val="008000"/>
                </a:solidFill>
              </a:rPr>
              <a:t>5 </a:t>
            </a:r>
            <a:r>
              <a:rPr lang="de-DE" altLang="de-DE" sz="2800" dirty="0">
                <a:solidFill>
                  <a:srgbClr val="008000"/>
                </a:solidFill>
              </a:rPr>
              <a:t>h      Knochenmark     </a:t>
            </a:r>
            <a:r>
              <a:rPr lang="de-DE" altLang="de-DE" sz="2800" dirty="0">
                <a:solidFill>
                  <a:srgbClr val="FF0000"/>
                </a:solidFill>
              </a:rPr>
              <a:t>sehr gut</a:t>
            </a:r>
          </a:p>
          <a:p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/>
              <a:t>1 – </a:t>
            </a:r>
            <a:r>
              <a:rPr lang="de-DE" altLang="de-DE" sz="2800" dirty="0" smtClean="0"/>
              <a:t> 2      </a:t>
            </a:r>
            <a:r>
              <a:rPr lang="de-DE" altLang="de-DE" sz="2800" dirty="0">
                <a:solidFill>
                  <a:srgbClr val="008000"/>
                </a:solidFill>
              </a:rPr>
              <a:t>3 h      Knochenmark     </a:t>
            </a:r>
            <a:r>
              <a:rPr lang="de-DE" altLang="de-DE" sz="2800" dirty="0">
                <a:solidFill>
                  <a:srgbClr val="FF7C80"/>
                </a:solidFill>
              </a:rPr>
              <a:t>gut</a:t>
            </a:r>
            <a:r>
              <a:rPr lang="de-DE" altLang="de-DE" sz="2800" dirty="0">
                <a:solidFill>
                  <a:schemeClr val="accent1"/>
                </a:solidFill>
              </a:rPr>
              <a:t>             </a:t>
            </a:r>
            <a:r>
              <a:rPr lang="de-DE" altLang="de-DE" sz="2800" dirty="0">
                <a:solidFill>
                  <a:srgbClr val="008000"/>
                </a:solidFill>
              </a:rPr>
              <a:t>Infektion</a:t>
            </a:r>
          </a:p>
          <a:p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/>
              <a:t>2 – </a:t>
            </a:r>
            <a:r>
              <a:rPr lang="de-DE" altLang="de-DE" sz="2800" dirty="0" smtClean="0"/>
              <a:t> 8    </a:t>
            </a:r>
            <a:r>
              <a:rPr lang="de-DE" altLang="de-DE" sz="2800" dirty="0">
                <a:solidFill>
                  <a:srgbClr val="008000"/>
                </a:solidFill>
              </a:rPr>
              <a:t>~1 h      Knochenmark     </a:t>
            </a:r>
            <a:r>
              <a:rPr lang="de-DE" altLang="de-DE" sz="2800" dirty="0">
                <a:solidFill>
                  <a:srgbClr val="0000FF"/>
                </a:solidFill>
              </a:rPr>
              <a:t>unsicher</a:t>
            </a:r>
            <a:r>
              <a:rPr lang="de-DE" altLang="de-DE" sz="2800" dirty="0">
                <a:solidFill>
                  <a:schemeClr val="accent1"/>
                </a:solidFill>
              </a:rPr>
              <a:t>    </a:t>
            </a:r>
            <a:r>
              <a:rPr lang="de-DE" altLang="de-DE" dirty="0">
                <a:solidFill>
                  <a:schemeClr val="accent1"/>
                </a:solidFill>
              </a:rPr>
              <a:t> </a:t>
            </a:r>
            <a:r>
              <a:rPr lang="de-DE" altLang="de-DE" sz="2800" dirty="0" smtClean="0">
                <a:solidFill>
                  <a:srgbClr val="008000"/>
                </a:solidFill>
              </a:rPr>
              <a:t>Infektion</a:t>
            </a:r>
            <a:endParaRPr lang="de-DE" altLang="de-DE" sz="2800" dirty="0">
              <a:solidFill>
                <a:srgbClr val="008000"/>
              </a:solidFill>
            </a:endParaRPr>
          </a:p>
          <a:p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>
                <a:solidFill>
                  <a:schemeClr val="accent1"/>
                </a:solidFill>
              </a:rPr>
              <a:t>                                                                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Blutungen</a:t>
            </a:r>
            <a:endParaRPr lang="de-DE" altLang="de-DE" sz="2800" dirty="0">
              <a:solidFill>
                <a:srgbClr val="008000"/>
              </a:solidFill>
            </a:endParaRPr>
          </a:p>
          <a:p>
            <a:r>
              <a:rPr lang="de-DE" altLang="de-DE" dirty="0" smtClean="0"/>
              <a:t> 8</a:t>
            </a:r>
            <a:r>
              <a:rPr lang="de-DE" altLang="de-DE" sz="2800" dirty="0" smtClean="0"/>
              <a:t> - 15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0,5 </a:t>
            </a:r>
            <a:r>
              <a:rPr lang="de-DE" altLang="de-DE" sz="2800" dirty="0">
                <a:solidFill>
                  <a:srgbClr val="008000"/>
                </a:solidFill>
              </a:rPr>
              <a:t>h   </a:t>
            </a:r>
            <a:r>
              <a:rPr lang="de-DE" altLang="de-DE" sz="2800" dirty="0" smtClean="0">
                <a:solidFill>
                  <a:srgbClr val="008000"/>
                </a:solidFill>
              </a:rPr>
              <a:t>Darm              </a:t>
            </a:r>
            <a:r>
              <a:rPr lang="de-DE" altLang="de-DE" sz="2800" dirty="0">
                <a:solidFill>
                  <a:schemeClr val="bg2"/>
                </a:solidFill>
              </a:rPr>
              <a:t>sehr schlecht</a:t>
            </a:r>
            <a:r>
              <a:rPr lang="de-DE" altLang="de-DE" sz="2800" dirty="0">
                <a:solidFill>
                  <a:schemeClr val="accent1"/>
                </a:solidFill>
              </a:rPr>
              <a:t>  </a:t>
            </a:r>
            <a:r>
              <a:rPr lang="de-DE" altLang="de-DE" sz="2800" dirty="0">
                <a:solidFill>
                  <a:srgbClr val="008000"/>
                </a:solidFill>
              </a:rPr>
              <a:t>Darmschäden</a:t>
            </a:r>
            <a:r>
              <a:rPr lang="de-DE" altLang="de-DE" sz="2800" dirty="0">
                <a:solidFill>
                  <a:schemeClr val="accent1"/>
                </a:solidFill>
              </a:rPr>
              <a:t> </a:t>
            </a:r>
          </a:p>
          <a:p>
            <a:r>
              <a:rPr lang="de-DE" altLang="de-DE" sz="2800" dirty="0">
                <a:solidFill>
                  <a:srgbClr val="FF0000"/>
                </a:solidFill>
              </a:rPr>
              <a:t>  </a:t>
            </a:r>
            <a:r>
              <a:rPr lang="de-DE" altLang="de-DE" sz="2800" dirty="0" smtClean="0">
                <a:solidFill>
                  <a:srgbClr val="FF0000"/>
                </a:solidFill>
              </a:rPr>
              <a:t> </a:t>
            </a:r>
            <a:r>
              <a:rPr lang="de-DE" altLang="de-DE" sz="2800" dirty="0" smtClean="0"/>
              <a:t>&gt; </a:t>
            </a:r>
            <a:r>
              <a:rPr lang="de-DE" altLang="de-DE" sz="2800" dirty="0"/>
              <a:t>50     </a:t>
            </a:r>
            <a:r>
              <a:rPr lang="de-DE" altLang="de-DE" sz="2800" dirty="0" smtClean="0"/>
              <a:t> </a:t>
            </a:r>
            <a:r>
              <a:rPr lang="de-DE" altLang="de-DE" sz="2800" dirty="0">
                <a:solidFill>
                  <a:srgbClr val="008000"/>
                </a:solidFill>
              </a:rPr>
              <a:t>min</a:t>
            </a:r>
            <a:r>
              <a:rPr lang="de-DE" altLang="de-DE" sz="2800" dirty="0">
                <a:solidFill>
                  <a:schemeClr val="accent1"/>
                </a:solidFill>
              </a:rPr>
              <a:t>   </a:t>
            </a:r>
            <a:r>
              <a:rPr lang="de-DE" altLang="de-DE" sz="2800" dirty="0" smtClean="0">
                <a:solidFill>
                  <a:schemeClr val="accent1"/>
                </a:solidFill>
              </a:rPr>
              <a:t>  </a:t>
            </a:r>
            <a:r>
              <a:rPr lang="de-DE" altLang="de-DE" sz="2800" dirty="0" smtClean="0">
                <a:solidFill>
                  <a:srgbClr val="008000"/>
                </a:solidFill>
              </a:rPr>
              <a:t>Nervensystem</a:t>
            </a:r>
            <a:r>
              <a:rPr lang="de-DE" altLang="de-DE" sz="2800" dirty="0" smtClean="0">
                <a:solidFill>
                  <a:schemeClr val="accent1"/>
                </a:solidFill>
              </a:rPr>
              <a:t>      </a:t>
            </a:r>
            <a:r>
              <a:rPr lang="de-DE" altLang="de-DE" sz="2800" dirty="0"/>
              <a:t>keine</a:t>
            </a:r>
            <a:r>
              <a:rPr lang="de-DE" altLang="de-DE" sz="2800" dirty="0">
                <a:solidFill>
                  <a:schemeClr val="accent1"/>
                </a:solidFill>
              </a:rPr>
              <a:t>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Hirnödeme</a:t>
            </a:r>
            <a:r>
              <a:rPr lang="de-DE" altLang="de-DE" sz="2800" dirty="0" smtClean="0"/>
              <a:t>                    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67632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4" name="Picture 4" descr="C:\WINDOWS\Profiles\UJS\Anwendungsdaten\Microsoft\Media Catalog\Vogt_Schultz_7_2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670175"/>
            <a:ext cx="7010400" cy="4137025"/>
          </a:xfr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8544" y="0"/>
            <a:ext cx="8295456" cy="54868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Dosis-Wirkungsbeziehung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00808"/>
            <a:ext cx="8928992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Bei deterministischer Strahlungswirkung existiert ein </a:t>
            </a:r>
            <a:r>
              <a:rPr lang="de-DE" altLang="de-DE" dirty="0" smtClean="0">
                <a:solidFill>
                  <a:srgbClr val="0000CC"/>
                </a:solidFill>
              </a:rPr>
              <a:t>Schwellenwert</a:t>
            </a:r>
            <a:r>
              <a:rPr lang="de-DE" altLang="de-DE" dirty="0">
                <a:solidFill>
                  <a:srgbClr val="0000CC"/>
                </a:solidFill>
              </a:rPr>
              <a:t>. Oberhalb der Schwelle steigt der </a:t>
            </a:r>
            <a:r>
              <a:rPr lang="de-DE" altLang="de-DE" dirty="0" smtClean="0">
                <a:solidFill>
                  <a:srgbClr val="0000CC"/>
                </a:solidFill>
              </a:rPr>
              <a:t>Schwere-grad </a:t>
            </a:r>
            <a:r>
              <a:rPr lang="de-DE" altLang="de-DE" dirty="0">
                <a:solidFill>
                  <a:srgbClr val="0000CC"/>
                </a:solidFill>
              </a:rPr>
              <a:t>des Schadens mit der </a:t>
            </a:r>
            <a:r>
              <a:rPr lang="de-DE" altLang="de-DE" dirty="0" smtClean="0">
                <a:solidFill>
                  <a:srgbClr val="0000CC"/>
                </a:solidFill>
              </a:rPr>
              <a:t>Dosis an.</a:t>
            </a:r>
            <a:endParaRPr lang="de-DE" altLang="de-DE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4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8" name="Picture 4" descr="C:\WINDOWS\Profiles\UJS\Anwendungsdaten\Microsoft\Media Catalog\Dosis_Wirkun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708920"/>
            <a:ext cx="7017149" cy="4077072"/>
          </a:xfrm>
        </p:spPr>
      </p:pic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4308"/>
            <a:ext cx="3923928" cy="1192444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Dosis-Wirkung in der Therapie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71496"/>
            <a:ext cx="9036496" cy="1440160"/>
          </a:xfrm>
        </p:spPr>
        <p:txBody>
          <a:bodyPr/>
          <a:lstStyle/>
          <a:p>
            <a:r>
              <a:rPr lang="de-DE" altLang="de-DE" sz="2400" dirty="0" smtClean="0">
                <a:solidFill>
                  <a:srgbClr val="0000CC"/>
                </a:solidFill>
              </a:rPr>
              <a:t>In der Tumortherapie </a:t>
            </a:r>
            <a:r>
              <a:rPr lang="de-DE" altLang="de-DE" sz="2400" dirty="0">
                <a:solidFill>
                  <a:srgbClr val="0000CC"/>
                </a:solidFill>
              </a:rPr>
              <a:t>nutzt </a:t>
            </a:r>
            <a:r>
              <a:rPr lang="de-DE" altLang="de-DE" sz="2400" dirty="0" smtClean="0">
                <a:solidFill>
                  <a:srgbClr val="0000CC"/>
                </a:solidFill>
              </a:rPr>
              <a:t>man Unterschiede in der Strahlungs-empfindlichkeit von Tumorgewebe </a:t>
            </a:r>
            <a:r>
              <a:rPr lang="de-DE" altLang="de-DE" sz="2400" i="1" dirty="0" smtClean="0"/>
              <a:t>P</a:t>
            </a:r>
            <a:r>
              <a:rPr lang="de-DE" altLang="de-DE" sz="2400" baseline="-25000" dirty="0" smtClean="0"/>
              <a:t>K</a:t>
            </a:r>
            <a:r>
              <a:rPr lang="de-DE" altLang="de-DE" sz="2400" dirty="0" smtClean="0">
                <a:solidFill>
                  <a:srgbClr val="0000CC"/>
                </a:solidFill>
              </a:rPr>
              <a:t> </a:t>
            </a:r>
            <a:r>
              <a:rPr lang="de-DE" altLang="de-DE" sz="2400" dirty="0">
                <a:solidFill>
                  <a:srgbClr val="0000CC"/>
                </a:solidFill>
              </a:rPr>
              <a:t>und </a:t>
            </a:r>
            <a:r>
              <a:rPr lang="de-DE" altLang="de-DE" sz="2400" dirty="0" smtClean="0">
                <a:solidFill>
                  <a:srgbClr val="0000CC"/>
                </a:solidFill>
              </a:rPr>
              <a:t>gesundem Gewebe </a:t>
            </a:r>
            <a:r>
              <a:rPr lang="de-DE" altLang="de-DE" sz="2400" i="1" dirty="0" smtClean="0"/>
              <a:t>P</a:t>
            </a:r>
            <a:r>
              <a:rPr lang="de-DE" altLang="de-DE" sz="2400" baseline="-25000" dirty="0" smtClean="0"/>
              <a:t>S</a:t>
            </a:r>
            <a:r>
              <a:rPr lang="de-DE" altLang="de-DE" sz="2400" dirty="0" smtClean="0">
                <a:solidFill>
                  <a:srgbClr val="0000CC"/>
                </a:solidFill>
              </a:rPr>
              <a:t>. </a:t>
            </a:r>
          </a:p>
          <a:p>
            <a:r>
              <a:rPr lang="de-DE" altLang="de-DE" sz="2400" b="1" dirty="0" smtClean="0">
                <a:solidFill>
                  <a:srgbClr val="FF0000"/>
                </a:solidFill>
              </a:rPr>
              <a:t>Ziel:</a:t>
            </a:r>
            <a:r>
              <a:rPr lang="de-DE" altLang="de-DE" sz="2400" dirty="0" smtClean="0">
                <a:solidFill>
                  <a:srgbClr val="0000CC"/>
                </a:solidFill>
              </a:rPr>
              <a:t> </a:t>
            </a:r>
            <a:r>
              <a:rPr lang="de-DE" altLang="de-DE" sz="2400" dirty="0" smtClean="0">
                <a:solidFill>
                  <a:srgbClr val="FF0000"/>
                </a:solidFill>
              </a:rPr>
              <a:t>Der Tumor soll maximal, gesundes Gewebe minimal geschädigt werden.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75856" y="4242740"/>
            <a:ext cx="15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effectLst/>
                <a:latin typeface="+mn-lt"/>
                <a:sym typeface="Symbol" panose="05050102010706020507" pitchFamily="18" charset="2"/>
              </a:rPr>
              <a:t>Tumorgewebe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40152" y="530120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effectLst/>
                <a:latin typeface="+mn-lt"/>
                <a:sym typeface="Symbol" panose="05050102010706020507" pitchFamily="18" charset="2"/>
              </a:rPr>
              <a:t>g</a:t>
            </a:r>
            <a:r>
              <a:rPr lang="de-DE" sz="1800" dirty="0" smtClean="0">
                <a:effectLst/>
                <a:latin typeface="+mn-lt"/>
                <a:sym typeface="Symbol" panose="05050102010706020507" pitchFamily="18" charset="2"/>
              </a:rPr>
              <a:t>esundes Gewebe</a:t>
            </a:r>
          </a:p>
        </p:txBody>
      </p:sp>
      <p:sp>
        <p:nvSpPr>
          <p:cNvPr id="3" name="Rechteck 2"/>
          <p:cNvSpPr/>
          <p:nvPr/>
        </p:nvSpPr>
        <p:spPr>
          <a:xfrm>
            <a:off x="5796136" y="2996952"/>
            <a:ext cx="216024" cy="3312368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532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1" y="0"/>
            <a:ext cx="7134323" cy="1124744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Schwellen für bestimmte klinische </a:t>
            </a:r>
            <a:r>
              <a:rPr lang="de-DE" altLang="de-DE" dirty="0">
                <a:solidFill>
                  <a:srgbClr val="FF0000"/>
                </a:solidFill>
              </a:rPr>
              <a:t>Effekte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352928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800" b="1" dirty="0">
                <a:solidFill>
                  <a:srgbClr val="0000CC"/>
                </a:solidFill>
              </a:rPr>
              <a:t>Dosis/Gy      </a:t>
            </a:r>
            <a:r>
              <a:rPr lang="de-DE" altLang="de-DE" sz="2800" b="1" dirty="0" smtClean="0">
                <a:solidFill>
                  <a:srgbClr val="0000CC"/>
                </a:solidFill>
              </a:rPr>
              <a:t>Organ (Schadensart</a:t>
            </a:r>
            <a:r>
              <a:rPr lang="de-DE" altLang="de-DE" sz="2800" b="1" dirty="0">
                <a:solidFill>
                  <a:srgbClr val="0000CC"/>
                </a:solidFill>
              </a:rPr>
              <a:t>)</a:t>
            </a:r>
            <a:r>
              <a:rPr lang="de-DE" altLang="de-DE" sz="2800" dirty="0">
                <a:solidFill>
                  <a:srgbClr val="0000CC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0000"/>
                </a:solidFill>
              </a:rPr>
              <a:t>   2  </a:t>
            </a:r>
            <a:r>
              <a:rPr lang="de-DE" altLang="de-DE" sz="2800" dirty="0">
                <a:solidFill>
                  <a:schemeClr val="accent1"/>
                </a:solidFill>
              </a:rPr>
              <a:t>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Knochenmark (</a:t>
            </a:r>
            <a:r>
              <a:rPr lang="de-DE" altLang="de-DE" sz="2800" dirty="0">
                <a:solidFill>
                  <a:srgbClr val="008000"/>
                </a:solidFill>
              </a:rPr>
              <a:t>Schwund), </a:t>
            </a:r>
            <a:r>
              <a:rPr lang="de-DE" altLang="de-DE" sz="2800" dirty="0" smtClean="0">
                <a:solidFill>
                  <a:srgbClr val="008000"/>
                </a:solidFill>
              </a:rPr>
              <a:t>Fötus (</a:t>
            </a:r>
            <a:r>
              <a:rPr lang="de-DE" altLang="de-DE" sz="2800" dirty="0">
                <a:solidFill>
                  <a:srgbClr val="008000"/>
                </a:solidFill>
              </a:rPr>
              <a:t>Tod)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 </a:t>
            </a:r>
            <a:r>
              <a:rPr lang="de-DE" altLang="de-DE" sz="2800" dirty="0"/>
              <a:t>3 </a:t>
            </a:r>
            <a:r>
              <a:rPr lang="de-DE" altLang="de-DE" sz="2800" dirty="0">
                <a:solidFill>
                  <a:srgbClr val="008000"/>
                </a:solidFill>
              </a:rPr>
              <a:t> 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Keimdrüsen (</a:t>
            </a:r>
            <a:r>
              <a:rPr lang="de-DE" altLang="de-DE" sz="2800" dirty="0">
                <a:solidFill>
                  <a:srgbClr val="008000"/>
                </a:solidFill>
              </a:rPr>
              <a:t>Sterilisation)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 </a:t>
            </a:r>
            <a:r>
              <a:rPr lang="de-DE" altLang="de-DE" sz="2800" dirty="0"/>
              <a:t>5  </a:t>
            </a:r>
            <a:r>
              <a:rPr lang="de-DE" altLang="de-DE" sz="2800" dirty="0">
                <a:solidFill>
                  <a:srgbClr val="008000"/>
                </a:solidFill>
              </a:rPr>
              <a:t>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Auge (</a:t>
            </a:r>
            <a:r>
              <a:rPr lang="de-DE" altLang="de-DE" sz="2800" dirty="0">
                <a:solidFill>
                  <a:srgbClr val="008000"/>
                </a:solidFill>
              </a:rPr>
              <a:t>grauer Star), </a:t>
            </a:r>
            <a:r>
              <a:rPr lang="de-DE" altLang="de-DE" sz="2800" dirty="0" smtClean="0">
                <a:solidFill>
                  <a:srgbClr val="008000"/>
                </a:solidFill>
              </a:rPr>
              <a:t>Haut (</a:t>
            </a:r>
            <a:r>
              <a:rPr lang="de-DE" altLang="de-DE" sz="2800" dirty="0">
                <a:solidFill>
                  <a:srgbClr val="008000"/>
                </a:solidFill>
              </a:rPr>
              <a:t>Entzündung)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</a:t>
            </a:r>
            <a:r>
              <a:rPr lang="de-DE" altLang="de-DE" sz="2800" dirty="0"/>
              <a:t>10</a:t>
            </a:r>
            <a:r>
              <a:rPr lang="de-DE" altLang="de-DE" sz="2800" dirty="0">
                <a:solidFill>
                  <a:srgbClr val="008000"/>
                </a:solidFill>
              </a:rPr>
              <a:t> 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Haar (</a:t>
            </a:r>
            <a:r>
              <a:rPr lang="de-DE" altLang="de-DE" sz="2800" dirty="0">
                <a:solidFill>
                  <a:srgbClr val="008000"/>
                </a:solidFill>
              </a:rPr>
              <a:t>dauernder Ausfall)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</a:t>
            </a:r>
            <a:r>
              <a:rPr lang="de-DE" altLang="de-DE" sz="2800" dirty="0"/>
              <a:t>20 </a:t>
            </a:r>
            <a:r>
              <a:rPr lang="de-DE" altLang="de-DE" sz="2800" dirty="0">
                <a:solidFill>
                  <a:srgbClr val="008000"/>
                </a:solidFill>
              </a:rPr>
              <a:t>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Kind (</a:t>
            </a:r>
            <a:r>
              <a:rPr lang="de-DE" altLang="de-DE" sz="2800" dirty="0">
                <a:solidFill>
                  <a:srgbClr val="008000"/>
                </a:solidFill>
              </a:rPr>
              <a:t>Muskel, Knochen</a:t>
            </a:r>
            <a:r>
              <a:rPr lang="de-DE" altLang="de-DE" sz="2800" dirty="0" smtClean="0">
                <a:solidFill>
                  <a:srgbClr val="008000"/>
                </a:solidFill>
              </a:rPr>
              <a:t>) (</a:t>
            </a:r>
            <a:r>
              <a:rPr lang="de-DE" altLang="de-DE" sz="2800" dirty="0">
                <a:solidFill>
                  <a:srgbClr val="008000"/>
                </a:solidFill>
              </a:rPr>
              <a:t>Wachstumsstörung)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</a:t>
            </a:r>
            <a:r>
              <a:rPr lang="de-DE" altLang="de-DE" sz="2800" dirty="0"/>
              <a:t>35</a:t>
            </a:r>
            <a:r>
              <a:rPr lang="de-DE" altLang="de-DE" sz="2800" dirty="0">
                <a:solidFill>
                  <a:srgbClr val="008000"/>
                </a:solidFill>
              </a:rPr>
              <a:t> 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Leber (</a:t>
            </a:r>
            <a:r>
              <a:rPr lang="de-DE" altLang="de-DE" sz="2800" dirty="0">
                <a:solidFill>
                  <a:srgbClr val="008000"/>
                </a:solidFill>
              </a:rPr>
              <a:t>Versagen)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</a:t>
            </a:r>
            <a:r>
              <a:rPr lang="de-DE" altLang="de-DE" sz="2800" dirty="0"/>
              <a:t>40</a:t>
            </a:r>
            <a:r>
              <a:rPr lang="de-DE" altLang="de-DE" sz="2800" dirty="0">
                <a:solidFill>
                  <a:srgbClr val="008000"/>
                </a:solidFill>
              </a:rPr>
              <a:t> 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Herz (</a:t>
            </a:r>
            <a:r>
              <a:rPr lang="de-DE" altLang="de-DE" sz="2800" dirty="0">
                <a:solidFill>
                  <a:srgbClr val="008000"/>
                </a:solidFill>
              </a:rPr>
              <a:t>Entzündung)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</a:t>
            </a:r>
            <a:r>
              <a:rPr lang="de-DE" altLang="de-DE" sz="2800" dirty="0"/>
              <a:t>55 </a:t>
            </a:r>
            <a:r>
              <a:rPr lang="de-DE" altLang="de-DE" sz="2800" dirty="0">
                <a:solidFill>
                  <a:srgbClr val="008000"/>
                </a:solidFill>
              </a:rPr>
              <a:t>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Haut (</a:t>
            </a:r>
            <a:r>
              <a:rPr lang="de-DE" altLang="de-DE" sz="2800" dirty="0">
                <a:solidFill>
                  <a:srgbClr val="008000"/>
                </a:solidFill>
              </a:rPr>
              <a:t>Geschwüre)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</a:rPr>
              <a:t>  </a:t>
            </a:r>
            <a:r>
              <a:rPr lang="de-DE" altLang="de-DE" sz="2800" dirty="0"/>
              <a:t>60 </a:t>
            </a:r>
            <a:r>
              <a:rPr lang="de-DE" altLang="de-DE" sz="2800" dirty="0">
                <a:solidFill>
                  <a:srgbClr val="008000"/>
                </a:solidFill>
              </a:rPr>
              <a:t>        </a:t>
            </a:r>
            <a:r>
              <a:rPr lang="de-DE" altLang="de-DE" sz="2800" dirty="0" smtClean="0">
                <a:solidFill>
                  <a:srgbClr val="008000"/>
                </a:solidFill>
              </a:rPr>
              <a:t>Knochen (</a:t>
            </a:r>
            <a:r>
              <a:rPr lang="de-DE" altLang="de-DE" sz="2800" dirty="0">
                <a:solidFill>
                  <a:srgbClr val="008000"/>
                </a:solidFill>
              </a:rPr>
              <a:t>Nekrose) </a:t>
            </a:r>
          </a:p>
        </p:txBody>
      </p:sp>
    </p:spTree>
    <p:extLst>
      <p:ext uri="{BB962C8B-B14F-4D97-AF65-F5344CB8AC3E}">
        <p14:creationId xmlns:p14="http://schemas.microsoft.com/office/powerpoint/2010/main" val="110456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5" y="12482"/>
            <a:ext cx="4396655" cy="11430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Stochastische Strahlenschäden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743940"/>
            <a:ext cx="9081442" cy="4876800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Neben </a:t>
            </a:r>
            <a:r>
              <a:rPr lang="de-DE" altLang="de-DE" u="sng" dirty="0" smtClean="0">
                <a:solidFill>
                  <a:srgbClr val="0000CC"/>
                </a:solidFill>
              </a:rPr>
              <a:t>deterministischen</a:t>
            </a:r>
            <a:r>
              <a:rPr lang="de-DE" altLang="de-DE" dirty="0" smtClean="0">
                <a:solidFill>
                  <a:srgbClr val="0000CC"/>
                </a:solidFill>
              </a:rPr>
              <a:t> </a:t>
            </a:r>
            <a:r>
              <a:rPr lang="de-DE" altLang="de-DE" dirty="0">
                <a:solidFill>
                  <a:srgbClr val="0000CC"/>
                </a:solidFill>
              </a:rPr>
              <a:t>Schäden gibt es auch </a:t>
            </a:r>
            <a:r>
              <a:rPr lang="de-DE" altLang="de-DE" u="sng" dirty="0">
                <a:solidFill>
                  <a:srgbClr val="0000CC"/>
                </a:solidFill>
              </a:rPr>
              <a:t>stochastische</a:t>
            </a:r>
            <a:r>
              <a:rPr lang="de-DE" altLang="de-DE" dirty="0">
                <a:solidFill>
                  <a:srgbClr val="0000CC"/>
                </a:solidFill>
              </a:rPr>
              <a:t> Schadensfälle, die zum Teil erst nach </a:t>
            </a:r>
            <a:r>
              <a:rPr lang="de-DE" altLang="de-DE" dirty="0" smtClean="0">
                <a:solidFill>
                  <a:srgbClr val="0000CC"/>
                </a:solidFill>
              </a:rPr>
              <a:t>langjähriger Latenzzeit </a:t>
            </a:r>
            <a:r>
              <a:rPr lang="de-DE" altLang="de-DE" dirty="0">
                <a:solidFill>
                  <a:srgbClr val="0000CC"/>
                </a:solidFill>
              </a:rPr>
              <a:t>auftreten.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Bei den </a:t>
            </a:r>
            <a:r>
              <a:rPr lang="de-DE" altLang="de-DE" u="sng" dirty="0">
                <a:solidFill>
                  <a:srgbClr val="FF0000"/>
                </a:solidFill>
              </a:rPr>
              <a:t>stochastischen Schäden </a:t>
            </a:r>
            <a:r>
              <a:rPr lang="de-DE" altLang="de-DE" dirty="0">
                <a:solidFill>
                  <a:srgbClr val="FF0000"/>
                </a:solidFill>
              </a:rPr>
              <a:t>ist nicht der Schweregrad des Schadens, sondern die </a:t>
            </a:r>
            <a:r>
              <a:rPr lang="de-DE" altLang="de-DE" dirty="0" smtClean="0">
                <a:solidFill>
                  <a:srgbClr val="FF0000"/>
                </a:solidFill>
              </a:rPr>
              <a:t>Wahrscheinlichkeit </a:t>
            </a:r>
            <a:r>
              <a:rPr lang="de-DE" altLang="de-DE" dirty="0">
                <a:solidFill>
                  <a:srgbClr val="FF0000"/>
                </a:solidFill>
              </a:rPr>
              <a:t>des </a:t>
            </a:r>
            <a:r>
              <a:rPr lang="de-DE" altLang="de-DE" dirty="0" smtClean="0">
                <a:solidFill>
                  <a:srgbClr val="FF0000"/>
                </a:solidFill>
              </a:rPr>
              <a:t>Schadens-eintritts </a:t>
            </a:r>
            <a:r>
              <a:rPr lang="de-DE" altLang="de-DE" dirty="0">
                <a:solidFill>
                  <a:srgbClr val="FF0000"/>
                </a:solidFill>
              </a:rPr>
              <a:t>proportional zur Strahlungsdosis</a:t>
            </a:r>
            <a:r>
              <a:rPr lang="de-DE" altLang="de-DE" dirty="0" smtClean="0">
                <a:solidFill>
                  <a:srgbClr val="FF0000"/>
                </a:solidFill>
              </a:rPr>
              <a:t>. Die Energiedosis </a:t>
            </a:r>
            <a:r>
              <a:rPr lang="de-DE" altLang="de-DE" i="1" dirty="0" smtClean="0"/>
              <a:t>D</a:t>
            </a:r>
            <a:r>
              <a:rPr lang="de-DE" altLang="de-DE" dirty="0" smtClean="0">
                <a:solidFill>
                  <a:srgbClr val="FF0000"/>
                </a:solidFill>
              </a:rPr>
              <a:t> ist weniger gut geeignet. Man verwendet die Äquivalentdosis </a:t>
            </a:r>
            <a:r>
              <a:rPr lang="de-DE" altLang="de-DE" i="1" dirty="0" smtClean="0"/>
              <a:t>H</a:t>
            </a:r>
            <a:r>
              <a:rPr lang="de-DE" altLang="de-DE" dirty="0" smtClean="0"/>
              <a:t> = </a:t>
            </a:r>
            <a:r>
              <a:rPr lang="de-DE" altLang="de-DE" i="1" dirty="0" smtClean="0"/>
              <a:t>Q</a:t>
            </a:r>
            <a:r>
              <a:rPr lang="de-DE" altLang="de-DE" dirty="0" smtClean="0"/>
              <a:t> </a:t>
            </a:r>
            <a:r>
              <a:rPr lang="he-IL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ּ·</a:t>
            </a:r>
            <a:r>
              <a:rPr lang="de-DE" alt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zur Abschätzung der Schadenswahrscheinlichkeit. </a:t>
            </a:r>
          </a:p>
          <a:p>
            <a:r>
              <a:rPr lang="de-DE" altLang="de-DE" dirty="0" smtClean="0">
                <a:solidFill>
                  <a:srgbClr val="008000"/>
                </a:solidFill>
              </a:rPr>
              <a:t>Der </a:t>
            </a:r>
            <a:r>
              <a:rPr lang="de-DE" altLang="de-DE" dirty="0">
                <a:solidFill>
                  <a:srgbClr val="008000"/>
                </a:solidFill>
              </a:rPr>
              <a:t>Verlauf der Dosis-Wirkungsbeziehung </a:t>
            </a:r>
            <a:r>
              <a:rPr lang="de-DE" altLang="de-DE" dirty="0" smtClean="0">
                <a:solidFill>
                  <a:srgbClr val="008000"/>
                </a:solidFill>
              </a:rPr>
              <a:t>ist bei kleiner Strahlungsdosis sehr </a:t>
            </a:r>
            <a:r>
              <a:rPr lang="de-DE" altLang="de-DE" dirty="0">
                <a:solidFill>
                  <a:srgbClr val="008000"/>
                </a:solidFill>
              </a:rPr>
              <a:t>unsicher.</a:t>
            </a:r>
          </a:p>
        </p:txBody>
      </p:sp>
    </p:spTree>
    <p:extLst>
      <p:ext uri="{BB962C8B-B14F-4D97-AF65-F5344CB8AC3E}">
        <p14:creationId xmlns:p14="http://schemas.microsoft.com/office/powerpoint/2010/main" val="269622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1254968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Dosis-Wirkungsbeziehung  bei stochastischen Schäden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2892045" cy="4447009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Mögliche </a:t>
            </a:r>
            <a:r>
              <a:rPr lang="de-DE" altLang="de-DE" dirty="0" smtClean="0">
                <a:solidFill>
                  <a:srgbClr val="0000CC"/>
                </a:solidFill>
              </a:rPr>
              <a:t>Zusammenhänge</a:t>
            </a:r>
          </a:p>
          <a:p>
            <a:endParaRPr lang="de-DE" altLang="de-DE" sz="1600" dirty="0">
              <a:solidFill>
                <a:srgbClr val="0000CC"/>
              </a:solidFill>
            </a:endParaRPr>
          </a:p>
          <a:p>
            <a:r>
              <a:rPr lang="de-DE" altLang="de-DE" sz="2800" i="1" dirty="0" smtClean="0"/>
              <a:t>a</a:t>
            </a:r>
            <a:r>
              <a:rPr lang="de-DE" altLang="de-DE" sz="2800" dirty="0" smtClean="0">
                <a:solidFill>
                  <a:schemeClr val="accent1"/>
                </a:solidFill>
              </a:rPr>
              <a:t> </a:t>
            </a:r>
            <a:r>
              <a:rPr lang="de-DE" altLang="de-DE" sz="2800" dirty="0">
                <a:solidFill>
                  <a:srgbClr val="FF0000"/>
                </a:solidFill>
              </a:rPr>
              <a:t>linear</a:t>
            </a:r>
          </a:p>
          <a:p>
            <a:r>
              <a:rPr lang="de-DE" altLang="de-DE" sz="2800" i="1" dirty="0"/>
              <a:t>b</a:t>
            </a:r>
            <a:r>
              <a:rPr lang="de-DE" altLang="de-DE" sz="2800" dirty="0">
                <a:solidFill>
                  <a:srgbClr val="008000"/>
                </a:solidFill>
              </a:rPr>
              <a:t> quadratisch</a:t>
            </a:r>
          </a:p>
          <a:p>
            <a:r>
              <a:rPr lang="de-DE" altLang="de-DE" sz="2800" i="1" dirty="0"/>
              <a:t>c</a:t>
            </a:r>
            <a:r>
              <a:rPr lang="de-DE" altLang="de-DE" sz="2800" dirty="0">
                <a:solidFill>
                  <a:srgbClr val="008000"/>
                </a:solidFill>
              </a:rPr>
              <a:t> </a:t>
            </a:r>
            <a:r>
              <a:rPr lang="de-DE" altLang="de-DE" sz="2800" dirty="0" smtClean="0">
                <a:solidFill>
                  <a:srgbClr val="008000"/>
                </a:solidFill>
              </a:rPr>
              <a:t>linear-</a:t>
            </a:r>
          </a:p>
          <a:p>
            <a:r>
              <a:rPr lang="de-DE" altLang="de-DE" sz="2800" dirty="0" smtClean="0">
                <a:solidFill>
                  <a:srgbClr val="008000"/>
                </a:solidFill>
              </a:rPr>
              <a:t>   quadratisch</a:t>
            </a:r>
            <a:endParaRPr lang="de-DE" altLang="de-DE" sz="2800" dirty="0">
              <a:solidFill>
                <a:srgbClr val="008000"/>
              </a:solidFill>
            </a:endParaRPr>
          </a:p>
          <a:p>
            <a:r>
              <a:rPr lang="de-DE" altLang="de-DE" sz="2800" i="1" dirty="0"/>
              <a:t>d</a:t>
            </a:r>
            <a:r>
              <a:rPr lang="de-DE" altLang="de-DE" sz="2800" dirty="0">
                <a:solidFill>
                  <a:srgbClr val="008000"/>
                </a:solidFill>
              </a:rPr>
              <a:t> supralinear</a:t>
            </a:r>
          </a:p>
          <a:p>
            <a:r>
              <a:rPr lang="de-DE" altLang="de-DE" sz="2800" i="1" dirty="0"/>
              <a:t>e</a:t>
            </a:r>
            <a:r>
              <a:rPr lang="de-DE" altLang="de-DE" sz="2800" dirty="0">
                <a:solidFill>
                  <a:srgbClr val="008000"/>
                </a:solidFill>
              </a:rPr>
              <a:t> biopositiv</a:t>
            </a:r>
          </a:p>
        </p:txBody>
      </p:sp>
      <p:pic>
        <p:nvPicPr>
          <p:cNvPr id="782340" name="Picture 4" descr="C:\WINDOWS\Profiles\UJS\Anwendungsdaten\Microsoft\Media Catalog\Dosis_Wirkung_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81200"/>
            <a:ext cx="6248400" cy="4238625"/>
          </a:xfrm>
        </p:spPr>
      </p:pic>
      <p:sp>
        <p:nvSpPr>
          <p:cNvPr id="2" name="Rechteck 1"/>
          <p:cNvSpPr/>
          <p:nvPr/>
        </p:nvSpPr>
        <p:spPr>
          <a:xfrm rot="19977512">
            <a:off x="3231372" y="3626624"/>
            <a:ext cx="6281996" cy="114316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707904" y="1700808"/>
            <a:ext cx="3809559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Da der genaue Zusammenhang unsicher ist, nimmt man im Strahlenschutz die Gültigkeit einer linearen Dosis-Wirkungs-beziehung an.</a:t>
            </a:r>
          </a:p>
        </p:txBody>
      </p:sp>
    </p:spTree>
    <p:extLst>
      <p:ext uri="{BB962C8B-B14F-4D97-AF65-F5344CB8AC3E}">
        <p14:creationId xmlns:p14="http://schemas.microsoft.com/office/powerpoint/2010/main" val="289876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3" y="8246"/>
            <a:ext cx="6848297" cy="52705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Das Problem „kleiner </a:t>
            </a:r>
            <a:r>
              <a:rPr lang="de-DE" altLang="de-DE" dirty="0" smtClean="0">
                <a:solidFill>
                  <a:srgbClr val="FF0000"/>
                </a:solidFill>
              </a:rPr>
              <a:t>Dosis“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38" y="1772816"/>
            <a:ext cx="9005838" cy="45365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Bei </a:t>
            </a:r>
            <a:r>
              <a:rPr lang="de-DE" altLang="de-DE" dirty="0" smtClean="0">
                <a:solidFill>
                  <a:srgbClr val="0000CC"/>
                </a:solidFill>
              </a:rPr>
              <a:t>großer Strahlungsdosis kann die mittlere Energiedosis zur Abschätzung </a:t>
            </a:r>
            <a:r>
              <a:rPr lang="de-DE" altLang="de-DE" dirty="0">
                <a:solidFill>
                  <a:srgbClr val="0000CC"/>
                </a:solidFill>
              </a:rPr>
              <a:t>der </a:t>
            </a:r>
            <a:r>
              <a:rPr lang="de-DE" altLang="de-DE" dirty="0" smtClean="0">
                <a:solidFill>
                  <a:srgbClr val="0000CC"/>
                </a:solidFill>
              </a:rPr>
              <a:t>Strahlungswirkung verwendet werden. 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Es gilt: Je </a:t>
            </a:r>
            <a:r>
              <a:rPr lang="de-DE" altLang="de-DE" dirty="0">
                <a:solidFill>
                  <a:srgbClr val="0000CC"/>
                </a:solidFill>
              </a:rPr>
              <a:t>größer die </a:t>
            </a:r>
            <a:r>
              <a:rPr lang="de-DE" altLang="de-DE" dirty="0" smtClean="0">
                <a:solidFill>
                  <a:srgbClr val="0000CC"/>
                </a:solidFill>
              </a:rPr>
              <a:t>Dosis, </a:t>
            </a:r>
            <a:r>
              <a:rPr lang="de-DE" altLang="de-DE" dirty="0">
                <a:solidFill>
                  <a:srgbClr val="0000CC"/>
                </a:solidFill>
              </a:rPr>
              <a:t>umso homogener ist die räumliche </a:t>
            </a:r>
            <a:r>
              <a:rPr lang="de-DE" altLang="de-DE" dirty="0" smtClean="0">
                <a:solidFill>
                  <a:srgbClr val="0000CC"/>
                </a:solidFill>
              </a:rPr>
              <a:t>Verteilung im bestrahlten </a:t>
            </a:r>
            <a:r>
              <a:rPr lang="de-DE" altLang="de-DE" dirty="0">
                <a:solidFill>
                  <a:srgbClr val="0000CC"/>
                </a:solidFill>
              </a:rPr>
              <a:t>Volumen.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Bei kleiner Strahlungsdosis wird die Strahlungswirkung </a:t>
            </a:r>
            <a:r>
              <a:rPr lang="de-DE" altLang="de-DE" dirty="0">
                <a:solidFill>
                  <a:srgbClr val="008000"/>
                </a:solidFill>
              </a:rPr>
              <a:t>von den </a:t>
            </a:r>
            <a:r>
              <a:rPr lang="de-DE" altLang="de-DE" dirty="0" smtClean="0">
                <a:solidFill>
                  <a:srgbClr val="008000"/>
                </a:solidFill>
              </a:rPr>
              <a:t>Bahnspuren </a:t>
            </a:r>
            <a:r>
              <a:rPr lang="de-DE" altLang="de-DE" dirty="0">
                <a:solidFill>
                  <a:srgbClr val="008000"/>
                </a:solidFill>
              </a:rPr>
              <a:t>der ionisierenden Teilchen </a:t>
            </a:r>
            <a:r>
              <a:rPr lang="de-DE" altLang="de-DE" dirty="0" smtClean="0">
                <a:solidFill>
                  <a:srgbClr val="008000"/>
                </a:solidFill>
              </a:rPr>
              <a:t>bestimmt. 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Es gilt: Die räumliche </a:t>
            </a:r>
            <a:r>
              <a:rPr lang="de-DE" altLang="de-DE" dirty="0">
                <a:solidFill>
                  <a:srgbClr val="008000"/>
                </a:solidFill>
              </a:rPr>
              <a:t>Verteilung </a:t>
            </a:r>
            <a:r>
              <a:rPr lang="de-DE" altLang="de-DE" dirty="0" smtClean="0">
                <a:solidFill>
                  <a:srgbClr val="008000"/>
                </a:solidFill>
              </a:rPr>
              <a:t>der deponierten Energie ist sehr </a:t>
            </a:r>
            <a:r>
              <a:rPr lang="de-DE" altLang="de-DE" dirty="0">
                <a:solidFill>
                  <a:srgbClr val="008000"/>
                </a:solidFill>
              </a:rPr>
              <a:t>inhomogen</a:t>
            </a:r>
            <a:r>
              <a:rPr lang="de-DE" altLang="de-DE" dirty="0" smtClean="0">
                <a:solidFill>
                  <a:srgbClr val="008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Überlagerungen der Bahnspuren und der zellulären Strukturen bedingen, dass Zellen selbst bei kleiner mittlerer Gesamtdosis keine „kleine Dosis“ erhalten.</a:t>
            </a:r>
            <a:r>
              <a:rPr lang="de-DE" altLang="de-DE" dirty="0" smtClean="0"/>
              <a:t> 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7858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23531"/>
            <a:ext cx="5504656" cy="11430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Strahlungsempfindliche Bereiche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08504" cy="4608512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CC"/>
                </a:solidFill>
              </a:rPr>
              <a:t>Stochastische Strahlenschäden </a:t>
            </a:r>
            <a:r>
              <a:rPr lang="de-DE" altLang="de-DE" dirty="0">
                <a:solidFill>
                  <a:srgbClr val="0000CC"/>
                </a:solidFill>
              </a:rPr>
              <a:t>werden hauptsächlich durch Treffer der Zellkernbestandteile erzeugt: </a:t>
            </a:r>
            <a:endParaRPr lang="de-DE" altLang="de-DE" dirty="0" smtClean="0">
              <a:solidFill>
                <a:srgbClr val="0000CC"/>
              </a:solidFill>
            </a:endParaRPr>
          </a:p>
          <a:p>
            <a:r>
              <a:rPr lang="de-DE" altLang="de-DE" dirty="0" smtClean="0">
                <a:solidFill>
                  <a:srgbClr val="0000CC"/>
                </a:solidFill>
              </a:rPr>
              <a:t>Durchmesser </a:t>
            </a:r>
            <a:r>
              <a:rPr lang="de-DE" altLang="de-DE" dirty="0">
                <a:solidFill>
                  <a:srgbClr val="0000CC"/>
                </a:solidFill>
              </a:rPr>
              <a:t>der Chromosomen: </a:t>
            </a:r>
            <a:r>
              <a:rPr lang="de-DE" altLang="de-DE" dirty="0"/>
              <a:t>~1 µm</a:t>
            </a:r>
            <a:r>
              <a:rPr lang="de-DE" altLang="de-DE" baseline="-25000" dirty="0"/>
              <a:t> </a:t>
            </a:r>
          </a:p>
          <a:p>
            <a:r>
              <a:rPr lang="de-DE" altLang="de-DE" dirty="0" smtClean="0">
                <a:solidFill>
                  <a:srgbClr val="008000"/>
                </a:solidFill>
              </a:rPr>
              <a:t>Welche Dosis erhält der Zellkern, wenn er von einem Elektron mit </a:t>
            </a:r>
            <a:r>
              <a:rPr lang="de-DE" altLang="de-DE" i="1" dirty="0" smtClean="0"/>
              <a:t>LET</a:t>
            </a:r>
            <a:r>
              <a:rPr lang="de-DE" altLang="de-DE" dirty="0" smtClean="0"/>
              <a:t> = 0,5 </a:t>
            </a:r>
            <a:r>
              <a:rPr lang="de-DE" altLang="de-DE" dirty="0" err="1" smtClean="0"/>
              <a:t>keV</a:t>
            </a:r>
            <a:r>
              <a:rPr lang="de-DE" altLang="de-DE" dirty="0" smtClean="0"/>
              <a:t> µm</a:t>
            </a:r>
            <a:r>
              <a:rPr lang="de-DE" altLang="de-DE" baseline="30000" dirty="0" smtClean="0"/>
              <a:t>-1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8000"/>
                </a:solidFill>
              </a:rPr>
              <a:t>getroffen wird? (Dichte ca. </a:t>
            </a:r>
            <a:r>
              <a:rPr lang="de-DE" altLang="de-DE" dirty="0" smtClean="0"/>
              <a:t>1 g cm</a:t>
            </a:r>
            <a:r>
              <a:rPr lang="de-DE" altLang="de-DE" baseline="30000" dirty="0" smtClean="0"/>
              <a:t>-3</a:t>
            </a:r>
            <a:r>
              <a:rPr lang="de-DE" altLang="de-DE" dirty="0" smtClean="0">
                <a:solidFill>
                  <a:srgbClr val="008000"/>
                </a:solidFill>
              </a:rPr>
              <a:t>)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Energiedosis </a:t>
            </a:r>
            <a:r>
              <a:rPr lang="de-DE" altLang="de-DE" i="1" dirty="0" smtClean="0"/>
              <a:t>D</a:t>
            </a:r>
            <a:r>
              <a:rPr lang="de-DE" altLang="de-DE" dirty="0" smtClean="0">
                <a:solidFill>
                  <a:srgbClr val="FF0000"/>
                </a:solidFill>
              </a:rPr>
              <a:t> im </a:t>
            </a:r>
            <a:r>
              <a:rPr lang="de-DE" altLang="de-DE" dirty="0">
                <a:solidFill>
                  <a:srgbClr val="FF0000"/>
                </a:solidFill>
              </a:rPr>
              <a:t>Volumen von </a:t>
            </a:r>
            <a:r>
              <a:rPr lang="de-DE" altLang="de-DE" dirty="0">
                <a:solidFill>
                  <a:srgbClr val="000000"/>
                </a:solidFill>
              </a:rPr>
              <a:t>1 µm</a:t>
            </a:r>
            <a:r>
              <a:rPr lang="de-DE" altLang="de-DE" baseline="30000" dirty="0">
                <a:solidFill>
                  <a:srgbClr val="000000"/>
                </a:solidFill>
              </a:rPr>
              <a:t>3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  <a:r>
              <a:rPr lang="de-DE" altLang="de-DE" dirty="0">
                <a:solidFill>
                  <a:srgbClr val="3366FF"/>
                </a:solidFill>
              </a:rPr>
              <a:t> </a:t>
            </a:r>
            <a:endParaRPr lang="de-DE" altLang="de-DE" dirty="0" smtClean="0">
              <a:solidFill>
                <a:srgbClr val="3366FF"/>
              </a:solidFill>
            </a:endParaRPr>
          </a:p>
          <a:p>
            <a:endParaRPr lang="de-DE" altLang="de-DE" dirty="0">
              <a:solidFill>
                <a:srgbClr val="3366FF"/>
              </a:solidFill>
            </a:endParaRPr>
          </a:p>
          <a:p>
            <a:endParaRPr lang="de-DE" altLang="de-DE" dirty="0" smtClean="0">
              <a:solidFill>
                <a:srgbClr val="3366FF"/>
              </a:solidFill>
            </a:endParaRPr>
          </a:p>
          <a:p>
            <a:endParaRPr lang="de-DE" altLang="de-DE" sz="800" dirty="0" smtClean="0">
              <a:solidFill>
                <a:srgbClr val="3366FF"/>
              </a:solidFill>
            </a:endParaRPr>
          </a:p>
          <a:p>
            <a:r>
              <a:rPr lang="de-DE" altLang="de-DE" dirty="0" smtClean="0">
                <a:solidFill>
                  <a:srgbClr val="008000"/>
                </a:solidFill>
              </a:rPr>
              <a:t>Zum Vergleich: Grenzwert Normalbevölkerung </a:t>
            </a:r>
            <a:r>
              <a:rPr lang="de-DE" altLang="de-DE" dirty="0" smtClean="0"/>
              <a:t>1 </a:t>
            </a:r>
            <a:r>
              <a:rPr lang="de-DE" altLang="de-DE" dirty="0" err="1" smtClean="0"/>
              <a:t>mGy</a:t>
            </a:r>
            <a:r>
              <a:rPr lang="de-DE" altLang="de-DE" dirty="0" smtClean="0"/>
              <a:t> a</a:t>
            </a:r>
            <a:r>
              <a:rPr lang="de-DE" altLang="de-DE" baseline="30000" dirty="0" smtClean="0"/>
              <a:t>-1</a:t>
            </a:r>
            <a:r>
              <a:rPr lang="de-DE" altLang="de-DE" dirty="0" smtClean="0">
                <a:solidFill>
                  <a:srgbClr val="008000"/>
                </a:solidFill>
              </a:rPr>
              <a:t>.</a:t>
            </a:r>
          </a:p>
          <a:p>
            <a:endParaRPr lang="de-DE" altLang="de-DE" baseline="-25000" dirty="0">
              <a:solidFill>
                <a:srgbClr val="3366FF"/>
              </a:solidFill>
            </a:endParaRPr>
          </a:p>
        </p:txBody>
      </p:sp>
      <p:graphicFrame>
        <p:nvGraphicFramePr>
          <p:cNvPr id="789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166333"/>
              </p:ext>
            </p:extLst>
          </p:nvPr>
        </p:nvGraphicFramePr>
        <p:xfrm>
          <a:off x="611560" y="4653136"/>
          <a:ext cx="769461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1" name="Equation" r:id="rId3" imgW="3327120" imgH="469800" progId="Equation.DSMT4">
                  <p:embed/>
                </p:oleObj>
              </mc:Choice>
              <mc:Fallback>
                <p:oleObj name="Equation" r:id="rId3" imgW="3327120" imgH="469800" progId="Equation.DSMT4">
                  <p:embed/>
                  <p:pic>
                    <p:nvPicPr>
                      <p:cNvPr id="789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7694613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46686"/>
            <a:ext cx="1969096" cy="11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5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76872"/>
            <a:ext cx="8834437" cy="3744416"/>
          </a:xfrm>
        </p:spPr>
        <p:txBody>
          <a:bodyPr/>
          <a:lstStyle/>
          <a:p>
            <a:pPr>
              <a:tabLst>
                <a:tab pos="6000750" algn="l"/>
              </a:tabLst>
            </a:pPr>
            <a:r>
              <a:rPr lang="de-DE" altLang="de-DE" dirty="0"/>
              <a:t>Microsoft Power Point Dateien mit Vorlesungsunterlagen </a:t>
            </a:r>
          </a:p>
          <a:p>
            <a:pPr>
              <a:tabLst>
                <a:tab pos="6000750" algn="l"/>
              </a:tabLst>
            </a:pPr>
            <a:r>
              <a:rPr lang="de-DE" altLang="de-DE" dirty="0"/>
              <a:t>finden Sie </a:t>
            </a:r>
            <a:r>
              <a:rPr lang="de-DE" altLang="de-DE" dirty="0" smtClean="0"/>
              <a:t>als web-Files:</a:t>
            </a:r>
            <a:endParaRPr lang="de-DE" altLang="de-DE" dirty="0"/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0099"/>
                </a:solidFill>
              </a:rPr>
              <a:t>https://</a:t>
            </a:r>
            <a:r>
              <a:rPr lang="de-DE" altLang="de-DE" dirty="0" smtClean="0">
                <a:solidFill>
                  <a:srgbClr val="000099"/>
                </a:solidFill>
              </a:rPr>
              <a:t>webfiles.hs-hannover.de</a:t>
            </a:r>
            <a:endParaRPr lang="de-DE" altLang="de-DE" dirty="0">
              <a:solidFill>
                <a:srgbClr val="000099"/>
              </a:solidFill>
            </a:endParaRPr>
          </a:p>
          <a:p>
            <a:pPr>
              <a:tabLst>
                <a:tab pos="6000750" algn="l"/>
              </a:tabLst>
            </a:pPr>
            <a:r>
              <a:rPr lang="de-DE" altLang="de-DE" dirty="0" smtClean="0"/>
              <a:t>Oder über die Homepage</a:t>
            </a:r>
          </a:p>
          <a:p>
            <a:pPr>
              <a:tabLst>
                <a:tab pos="6000750" algn="l"/>
              </a:tabLst>
            </a:pPr>
            <a:r>
              <a:rPr lang="de-DE" altLang="de-DE" dirty="0" smtClean="0">
                <a:solidFill>
                  <a:srgbClr val="003399"/>
                </a:solidFill>
              </a:rPr>
              <a:t>http</a:t>
            </a:r>
            <a:r>
              <a:rPr lang="de-DE" altLang="de-DE" dirty="0">
                <a:solidFill>
                  <a:srgbClr val="003399"/>
                </a:solidFill>
              </a:rPr>
              <a:t>://</a:t>
            </a:r>
            <a:r>
              <a:rPr lang="de-DE" altLang="de-DE" dirty="0" smtClean="0">
                <a:solidFill>
                  <a:srgbClr val="003399"/>
                </a:solidFill>
              </a:rPr>
              <a:t>schrewe.wp.hs-hannover.de</a:t>
            </a:r>
            <a:endParaRPr lang="de-DE" altLang="de-DE" dirty="0">
              <a:solidFill>
                <a:srgbClr val="003399"/>
              </a:solidFill>
            </a:endParaRPr>
          </a:p>
          <a:p>
            <a:pPr>
              <a:tabLst>
                <a:tab pos="6000750" algn="l"/>
              </a:tabLst>
            </a:pPr>
            <a:r>
              <a:rPr lang="de-DE" altLang="de-DE" dirty="0" smtClean="0"/>
              <a:t>Fragen </a:t>
            </a:r>
            <a:r>
              <a:rPr lang="de-DE" altLang="de-DE" dirty="0"/>
              <a:t>(jederzeit) auch per </a:t>
            </a:r>
            <a:r>
              <a:rPr lang="de-DE" altLang="de-DE" dirty="0" err="1"/>
              <a:t>e-mail</a:t>
            </a:r>
            <a:r>
              <a:rPr lang="de-DE" altLang="de-DE" dirty="0"/>
              <a:t>:</a:t>
            </a:r>
          </a:p>
          <a:p>
            <a:pPr>
              <a:tabLst>
                <a:tab pos="6000750" algn="l"/>
              </a:tabLst>
            </a:pPr>
            <a:r>
              <a:rPr lang="de-DE" altLang="de-DE" dirty="0" smtClean="0">
                <a:solidFill>
                  <a:srgbClr val="000099"/>
                </a:solidFill>
              </a:rPr>
              <a:t>ulrich.schrewe@hs-hannover.de</a:t>
            </a:r>
            <a:endParaRPr lang="de-DE" altLang="de-DE" dirty="0">
              <a:solidFill>
                <a:srgbClr val="000099"/>
              </a:solidFill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5086" y="32821"/>
            <a:ext cx="5797277" cy="792088"/>
          </a:xfrm>
        </p:spPr>
        <p:txBody>
          <a:bodyPr/>
          <a:lstStyle/>
          <a:p>
            <a:pPr algn="r"/>
            <a:r>
              <a:rPr lang="de-DE" altLang="de-DE" dirty="0"/>
              <a:t>Kapitel </a:t>
            </a:r>
            <a:r>
              <a:rPr lang="de-DE" altLang="de-DE" dirty="0" smtClean="0"/>
              <a:t>8 Strahlenschutz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89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24871"/>
            <a:ext cx="6228184" cy="606425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Vergleich von </a:t>
            </a:r>
            <a:r>
              <a:rPr lang="de-DE" altLang="de-DE" i="1" dirty="0">
                <a:solidFill>
                  <a:srgbClr val="FF0000"/>
                </a:solidFill>
              </a:rPr>
              <a:t>e</a:t>
            </a:r>
            <a:r>
              <a:rPr lang="de-DE" altLang="de-DE" dirty="0">
                <a:solidFill>
                  <a:srgbClr val="FF0000"/>
                </a:solidFill>
              </a:rPr>
              <a:t>-, </a:t>
            </a:r>
            <a:r>
              <a:rPr lang="de-DE" altLang="de-DE" i="1" dirty="0">
                <a:solidFill>
                  <a:srgbClr val="FF0000"/>
                </a:solidFill>
              </a:rPr>
              <a:t>p</a:t>
            </a:r>
            <a:r>
              <a:rPr lang="de-DE" altLang="de-DE" dirty="0">
                <a:solidFill>
                  <a:srgbClr val="FF0000"/>
                </a:solidFill>
              </a:rPr>
              <a:t>, und </a:t>
            </a:r>
            <a:r>
              <a:rPr lang="de-DE" altLang="de-DE" i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8928992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Energiedosis im Zellkern durch Treffer mit verschiedenen geladenen Teilchen. </a:t>
            </a:r>
          </a:p>
          <a:p>
            <a:pPr>
              <a:lnSpc>
                <a:spcPct val="90000"/>
              </a:lnSpc>
            </a:pPr>
            <a:endParaRPr lang="de-DE" altLang="de-DE" sz="800" b="1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/>
              <a:t>Teilchen   </a:t>
            </a:r>
            <a:r>
              <a:rPr lang="de-DE" altLang="de-DE" dirty="0" smtClean="0">
                <a:solidFill>
                  <a:srgbClr val="FF0000"/>
                </a:solidFill>
              </a:rPr>
              <a:t>     </a:t>
            </a:r>
            <a:r>
              <a:rPr lang="de-DE" altLang="de-DE" i="1" dirty="0" smtClean="0"/>
              <a:t>LET</a:t>
            </a:r>
            <a:r>
              <a:rPr lang="de-DE" altLang="de-DE" dirty="0" smtClean="0"/>
              <a:t> / </a:t>
            </a:r>
            <a:r>
              <a:rPr lang="de-DE" altLang="de-DE" dirty="0" err="1" smtClean="0"/>
              <a:t>keV</a:t>
            </a:r>
            <a:r>
              <a:rPr lang="de-DE" altLang="de-DE" dirty="0" smtClean="0"/>
              <a:t> </a:t>
            </a:r>
            <a:r>
              <a:rPr lang="de-DE" altLang="de-DE" dirty="0"/>
              <a:t>µm</a:t>
            </a:r>
            <a:r>
              <a:rPr lang="de-DE" altLang="de-DE" baseline="30000" dirty="0"/>
              <a:t>-1</a:t>
            </a:r>
            <a:r>
              <a:rPr lang="de-DE" altLang="de-DE" dirty="0">
                <a:solidFill>
                  <a:srgbClr val="FF0000"/>
                </a:solidFill>
              </a:rPr>
              <a:t>             </a:t>
            </a:r>
            <a:r>
              <a:rPr lang="de-DE" altLang="de-DE" i="1" dirty="0" smtClean="0"/>
              <a:t>D</a:t>
            </a:r>
            <a:r>
              <a:rPr lang="de-DE" altLang="de-DE" baseline="-25000" dirty="0"/>
              <a:t>µ</a:t>
            </a:r>
            <a:r>
              <a:rPr lang="de-DE" altLang="de-DE" baseline="-25000" dirty="0" smtClean="0"/>
              <a:t> </a:t>
            </a:r>
            <a:r>
              <a:rPr lang="de-DE" altLang="de-DE" dirty="0" smtClean="0"/>
              <a:t>/ </a:t>
            </a:r>
            <a:r>
              <a:rPr lang="de-DE" altLang="de-DE" dirty="0" err="1" smtClean="0"/>
              <a:t>mGy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8000"/>
                </a:solidFill>
              </a:rPr>
              <a:t>Elektron</a:t>
            </a:r>
            <a:r>
              <a:rPr lang="de-DE" altLang="de-DE" dirty="0">
                <a:solidFill>
                  <a:schemeClr val="accent1"/>
                </a:solidFill>
              </a:rPr>
              <a:t>          </a:t>
            </a:r>
            <a:r>
              <a:rPr lang="de-DE" altLang="de-DE" dirty="0" smtClean="0">
                <a:solidFill>
                  <a:schemeClr val="accent1"/>
                </a:solidFill>
              </a:rPr>
              <a:t>  </a:t>
            </a:r>
            <a:r>
              <a:rPr lang="de-DE" altLang="de-DE" dirty="0" smtClean="0">
                <a:solidFill>
                  <a:srgbClr val="000000"/>
                </a:solidFill>
              </a:rPr>
              <a:t>0,1 </a:t>
            </a:r>
            <a:r>
              <a:rPr lang="de-DE" altLang="de-DE" dirty="0">
                <a:solidFill>
                  <a:srgbClr val="000000"/>
                </a:solidFill>
              </a:rPr>
              <a:t>-  10                 </a:t>
            </a:r>
            <a:r>
              <a:rPr lang="de-DE" altLang="de-DE" dirty="0" smtClean="0">
                <a:solidFill>
                  <a:srgbClr val="000000"/>
                </a:solidFill>
              </a:rPr>
              <a:t>  20  </a:t>
            </a:r>
            <a:r>
              <a:rPr lang="de-DE" altLang="de-DE" dirty="0">
                <a:solidFill>
                  <a:srgbClr val="000000"/>
                </a:solidFill>
              </a:rPr>
              <a:t>-  </a:t>
            </a:r>
            <a:r>
              <a:rPr lang="de-DE" altLang="de-DE" dirty="0" smtClean="0">
                <a:solidFill>
                  <a:srgbClr val="000000"/>
                </a:solidFill>
              </a:rPr>
              <a:t> 1.600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8000"/>
                </a:solidFill>
              </a:rPr>
              <a:t>Proton </a:t>
            </a:r>
            <a:r>
              <a:rPr lang="de-DE" altLang="de-DE" dirty="0">
                <a:solidFill>
                  <a:schemeClr val="accent1"/>
                </a:solidFill>
              </a:rPr>
              <a:t>            </a:t>
            </a:r>
            <a:r>
              <a:rPr lang="de-DE" altLang="de-DE" dirty="0" smtClean="0">
                <a:solidFill>
                  <a:schemeClr val="accent1"/>
                </a:solidFill>
              </a:rPr>
              <a:t>  </a:t>
            </a:r>
            <a:r>
              <a:rPr lang="de-DE" altLang="de-DE" dirty="0" smtClean="0">
                <a:solidFill>
                  <a:srgbClr val="000000"/>
                </a:solidFill>
              </a:rPr>
              <a:t>1    </a:t>
            </a:r>
            <a:r>
              <a:rPr lang="de-DE" altLang="de-DE" dirty="0">
                <a:solidFill>
                  <a:srgbClr val="000000"/>
                </a:solidFill>
              </a:rPr>
              <a:t>- 100                </a:t>
            </a:r>
            <a:r>
              <a:rPr lang="de-DE" altLang="de-DE" dirty="0" smtClean="0">
                <a:solidFill>
                  <a:srgbClr val="000000"/>
                </a:solidFill>
              </a:rPr>
              <a:t>200  </a:t>
            </a:r>
            <a:r>
              <a:rPr lang="de-DE" altLang="de-DE" dirty="0">
                <a:solidFill>
                  <a:srgbClr val="000000"/>
                </a:solidFill>
              </a:rPr>
              <a:t>- </a:t>
            </a:r>
            <a:r>
              <a:rPr lang="de-DE" altLang="de-DE" dirty="0" smtClean="0">
                <a:solidFill>
                  <a:srgbClr val="000000"/>
                </a:solidFill>
              </a:rPr>
              <a:t>16.000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latin typeface="Symbol" panose="05050102010706020507" pitchFamily="18" charset="2"/>
              </a:rPr>
              <a:t>a</a:t>
            </a:r>
            <a:r>
              <a:rPr lang="de-DE" altLang="de-DE" dirty="0" smtClean="0">
                <a:solidFill>
                  <a:srgbClr val="008000"/>
                </a:solidFill>
              </a:rPr>
              <a:t>-Teilchen </a:t>
            </a:r>
            <a:r>
              <a:rPr lang="de-DE" altLang="de-DE" dirty="0" smtClean="0">
                <a:solidFill>
                  <a:schemeClr val="accent1"/>
                </a:solidFill>
              </a:rPr>
              <a:t>       </a:t>
            </a:r>
            <a:r>
              <a:rPr lang="de-DE" altLang="de-DE" dirty="0" smtClean="0">
                <a:solidFill>
                  <a:srgbClr val="000000"/>
                </a:solidFill>
              </a:rPr>
              <a:t>5    </a:t>
            </a:r>
            <a:r>
              <a:rPr lang="de-DE" altLang="de-DE" dirty="0">
                <a:solidFill>
                  <a:srgbClr val="000000"/>
                </a:solidFill>
              </a:rPr>
              <a:t>- 300                </a:t>
            </a:r>
            <a:r>
              <a:rPr lang="de-DE" altLang="de-DE" dirty="0" smtClean="0">
                <a:solidFill>
                  <a:srgbClr val="000000"/>
                </a:solidFill>
              </a:rPr>
              <a:t>800  </a:t>
            </a:r>
            <a:r>
              <a:rPr lang="de-DE" altLang="de-DE" dirty="0">
                <a:solidFill>
                  <a:srgbClr val="000000"/>
                </a:solidFill>
              </a:rPr>
              <a:t>- </a:t>
            </a:r>
            <a:r>
              <a:rPr lang="de-DE" altLang="de-DE" dirty="0" smtClean="0">
                <a:solidFill>
                  <a:srgbClr val="000000"/>
                </a:solidFill>
              </a:rPr>
              <a:t>50.000</a:t>
            </a:r>
            <a:endParaRPr lang="de-DE" altLang="de-DE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Zum Vergleich</a:t>
            </a:r>
            <a:r>
              <a:rPr lang="de-DE" altLang="de-DE" dirty="0">
                <a:solidFill>
                  <a:srgbClr val="FF0000"/>
                </a:solidFill>
              </a:rPr>
              <a:t>: Die mittlere Jahresdosis </a:t>
            </a:r>
            <a:r>
              <a:rPr lang="de-DE" altLang="de-DE" dirty="0" smtClean="0">
                <a:solidFill>
                  <a:srgbClr val="FF0000"/>
                </a:solidFill>
              </a:rPr>
              <a:t>beträgt </a:t>
            </a:r>
            <a:r>
              <a:rPr lang="de-DE" altLang="de-DE" dirty="0">
                <a:solidFill>
                  <a:srgbClr val="000000"/>
                </a:solidFill>
              </a:rPr>
              <a:t>3 – 4 </a:t>
            </a:r>
            <a:r>
              <a:rPr lang="de-DE" altLang="de-DE" dirty="0" err="1">
                <a:solidFill>
                  <a:srgbClr val="000000"/>
                </a:solidFill>
              </a:rPr>
              <a:t>mGy</a:t>
            </a:r>
            <a:r>
              <a:rPr lang="de-DE" altLang="de-DE" dirty="0">
                <a:solidFill>
                  <a:srgbClr val="FF0000"/>
                </a:solidFill>
              </a:rPr>
              <a:t> pro </a:t>
            </a:r>
            <a:r>
              <a:rPr lang="de-DE" altLang="de-DE" dirty="0" smtClean="0">
                <a:solidFill>
                  <a:srgbClr val="FF0000"/>
                </a:solidFill>
              </a:rPr>
              <a:t>Jahr, die letale Ganzkörperdosis bei ca. </a:t>
            </a:r>
            <a:r>
              <a:rPr lang="de-DE" altLang="de-DE" dirty="0" smtClean="0"/>
              <a:t>10.000 </a:t>
            </a:r>
            <a:r>
              <a:rPr lang="de-DE" altLang="de-DE" dirty="0" err="1" smtClean="0"/>
              <a:t>mGy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Die Dosis pro Treffer ist (weitgehend) </a:t>
            </a:r>
            <a:r>
              <a:rPr lang="de-DE" altLang="de-DE" dirty="0" smtClean="0">
                <a:solidFill>
                  <a:srgbClr val="0000CC"/>
                </a:solidFill>
              </a:rPr>
              <a:t>unabhängig </a:t>
            </a:r>
            <a:r>
              <a:rPr lang="de-DE" altLang="de-DE" dirty="0">
                <a:solidFill>
                  <a:srgbClr val="0000CC"/>
                </a:solidFill>
              </a:rPr>
              <a:t>von der mittleren Dosis. </a:t>
            </a:r>
            <a:r>
              <a:rPr lang="de-DE" altLang="de-DE" dirty="0" smtClean="0">
                <a:solidFill>
                  <a:srgbClr val="0000CC"/>
                </a:solidFill>
              </a:rPr>
              <a:t>Steigende Dosis erhöht die Zahl der Treffer.</a:t>
            </a:r>
            <a:endParaRPr lang="de-DE" altLang="de-DE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6" name="Picture 4" descr="C:\WINDOWS\Profiles\UJS\Anwendungsdaten\Microsoft\Media Catalog\Mikrodosimetri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95400"/>
            <a:ext cx="6096000" cy="4906963"/>
          </a:xfrm>
        </p:spPr>
      </p:pic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1" y="0"/>
            <a:ext cx="6790215" cy="1124744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Stochastische Verteilung der </a:t>
            </a:r>
            <a:r>
              <a:rPr lang="de-DE" altLang="de-DE" dirty="0" smtClean="0">
                <a:solidFill>
                  <a:srgbClr val="FF0000"/>
                </a:solidFill>
              </a:rPr>
              <a:t>Dosis </a:t>
            </a:r>
            <a:r>
              <a:rPr lang="de-DE" altLang="de-DE" dirty="0">
                <a:solidFill>
                  <a:srgbClr val="FF0000"/>
                </a:solidFill>
              </a:rPr>
              <a:t>in kleinen Volumina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3059832" cy="4471392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Die Verteilung der spezifischen </a:t>
            </a:r>
            <a:r>
              <a:rPr lang="de-DE" altLang="de-DE" dirty="0" smtClean="0">
                <a:solidFill>
                  <a:srgbClr val="0000CC"/>
                </a:solidFill>
              </a:rPr>
              <a:t>Energie </a:t>
            </a:r>
          </a:p>
          <a:p>
            <a:r>
              <a:rPr lang="de-DE" altLang="de-DE" dirty="0" smtClean="0">
                <a:solidFill>
                  <a:srgbClr val="0000CC"/>
                </a:solidFill>
              </a:rPr>
              <a:t>als </a:t>
            </a:r>
            <a:r>
              <a:rPr lang="de-DE" altLang="de-DE" dirty="0">
                <a:solidFill>
                  <a:srgbClr val="0000CC"/>
                </a:solidFill>
              </a:rPr>
              <a:t>Funktion von  </a:t>
            </a:r>
            <a:r>
              <a:rPr lang="de-DE" altLang="de-DE" i="1" dirty="0" err="1" smtClean="0"/>
              <a:t>dm</a:t>
            </a:r>
            <a:r>
              <a:rPr lang="de-DE" altLang="de-DE" i="1" dirty="0" smtClean="0"/>
              <a:t>.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Fazit: Je kleiner die Probenmasse </a:t>
            </a:r>
            <a:r>
              <a:rPr lang="de-DE" altLang="de-DE" i="1" dirty="0" err="1" smtClean="0"/>
              <a:t>dm</a:t>
            </a:r>
            <a:r>
              <a:rPr lang="de-DE" altLang="de-DE" dirty="0" smtClean="0">
                <a:solidFill>
                  <a:srgbClr val="FF0000"/>
                </a:solidFill>
              </a:rPr>
              <a:t>, desto stärker variiert die über-</a:t>
            </a:r>
            <a:r>
              <a:rPr lang="de-DE" altLang="de-DE" dirty="0" err="1" smtClean="0">
                <a:solidFill>
                  <a:srgbClr val="FF0000"/>
                </a:solidFill>
              </a:rPr>
              <a:t>tragene</a:t>
            </a:r>
            <a:r>
              <a:rPr lang="de-DE" altLang="de-DE" dirty="0" smtClean="0">
                <a:solidFill>
                  <a:srgbClr val="FF0000"/>
                </a:solidFill>
              </a:rPr>
              <a:t> Energie </a:t>
            </a:r>
            <a:r>
              <a:rPr lang="de-DE" altLang="de-DE" i="1" dirty="0" err="1" smtClean="0"/>
              <a:t>dE</a:t>
            </a:r>
            <a:r>
              <a:rPr lang="de-DE" altLang="de-DE" dirty="0" smtClean="0">
                <a:solidFill>
                  <a:srgbClr val="FF0000"/>
                </a:solidFill>
              </a:rPr>
              <a:t>.</a:t>
            </a:r>
            <a:endParaRPr lang="de-DE" altLang="de-DE" dirty="0">
              <a:solidFill>
                <a:srgbClr val="FF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192142"/>
              </p:ext>
            </p:extLst>
          </p:nvPr>
        </p:nvGraphicFramePr>
        <p:xfrm>
          <a:off x="1234694" y="2310123"/>
          <a:ext cx="1296144" cy="87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3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4694" y="2310123"/>
                        <a:ext cx="1296144" cy="87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856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072" y="8246"/>
            <a:ext cx="6228928" cy="536104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Zell- </a:t>
            </a:r>
            <a:r>
              <a:rPr lang="de-DE" altLang="de-DE" dirty="0">
                <a:solidFill>
                  <a:srgbClr val="FF0000"/>
                </a:solidFill>
              </a:rPr>
              <a:t>und </a:t>
            </a:r>
            <a:r>
              <a:rPr lang="de-DE" altLang="de-DE" dirty="0" smtClean="0">
                <a:solidFill>
                  <a:srgbClr val="FF0000"/>
                </a:solidFill>
              </a:rPr>
              <a:t>Zellkernvolumen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036496" cy="4752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Der menschliche Körper enthält eine sehr große Zahl von circa </a:t>
            </a:r>
            <a:r>
              <a:rPr lang="de-DE" altLang="de-DE" dirty="0" smtClean="0"/>
              <a:t>1,2</a:t>
            </a:r>
            <a:r>
              <a:rPr lang="de-D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·1</a:t>
            </a:r>
            <a:r>
              <a:rPr lang="de-DE" altLang="de-DE" dirty="0" smtClean="0"/>
              <a:t>0</a:t>
            </a:r>
            <a:r>
              <a:rPr lang="de-DE" altLang="de-DE" baseline="30000" dirty="0" smtClean="0"/>
              <a:t>13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FF0000"/>
                </a:solidFill>
              </a:rPr>
              <a:t>Zellen.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Zellen </a:t>
            </a:r>
            <a:r>
              <a:rPr lang="de-DE" altLang="de-DE" dirty="0">
                <a:solidFill>
                  <a:srgbClr val="0000CC"/>
                </a:solidFill>
              </a:rPr>
              <a:t>und </a:t>
            </a:r>
            <a:r>
              <a:rPr lang="de-DE" altLang="de-DE" dirty="0" smtClean="0">
                <a:solidFill>
                  <a:srgbClr val="0000CC"/>
                </a:solidFill>
              </a:rPr>
              <a:t>der </a:t>
            </a:r>
            <a:r>
              <a:rPr lang="de-DE" altLang="de-DE" dirty="0">
                <a:solidFill>
                  <a:srgbClr val="0000CC"/>
                </a:solidFill>
              </a:rPr>
              <a:t>besonders strahlenempfindliche </a:t>
            </a:r>
            <a:r>
              <a:rPr lang="de-DE" altLang="de-DE" dirty="0" smtClean="0">
                <a:solidFill>
                  <a:srgbClr val="0000CC"/>
                </a:solidFill>
              </a:rPr>
              <a:t>Zellkern haben unterschiedliche Größen. </a:t>
            </a:r>
          </a:p>
          <a:p>
            <a:pPr>
              <a:lnSpc>
                <a:spcPct val="90000"/>
              </a:lnSpc>
            </a:pPr>
            <a:endParaRPr lang="de-DE" altLang="de-DE" sz="800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Typische Werte für das Zellvolumen: </a:t>
            </a:r>
            <a:endParaRPr lang="de-DE" altLang="de-DE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i="1" dirty="0" smtClean="0"/>
              <a:t>	V</a:t>
            </a:r>
            <a:r>
              <a:rPr lang="de-DE" altLang="de-DE" baseline="-25000" dirty="0" smtClean="0"/>
              <a:t>Z</a:t>
            </a:r>
            <a:r>
              <a:rPr lang="de-DE" altLang="de-DE" dirty="0" smtClean="0"/>
              <a:t> </a:t>
            </a:r>
            <a:r>
              <a:rPr lang="de-DE" altLang="de-DE" dirty="0"/>
              <a:t>=  </a:t>
            </a:r>
            <a:r>
              <a:rPr lang="de-DE" altLang="de-DE" dirty="0" smtClean="0"/>
              <a:t>18·18·18 </a:t>
            </a:r>
            <a:r>
              <a:rPr lang="de-DE" altLang="de-DE" dirty="0"/>
              <a:t>µm</a:t>
            </a:r>
            <a:r>
              <a:rPr lang="de-DE" altLang="de-DE" baseline="30000" dirty="0"/>
              <a:t>3</a:t>
            </a:r>
            <a:r>
              <a:rPr lang="de-DE" altLang="de-DE" dirty="0"/>
              <a:t> = 5832 µm</a:t>
            </a:r>
            <a:r>
              <a:rPr lang="de-DE" altLang="de-DE" baseline="30000" dirty="0"/>
              <a:t>3</a:t>
            </a:r>
            <a:r>
              <a:rPr lang="de-DE" altLang="de-DE" dirty="0"/>
              <a:t> = 5,8 10</a:t>
            </a:r>
            <a:r>
              <a:rPr lang="de-DE" altLang="de-DE" baseline="30000" dirty="0"/>
              <a:t>-15</a:t>
            </a:r>
            <a:r>
              <a:rPr lang="de-DE" altLang="de-DE" dirty="0"/>
              <a:t> m</a:t>
            </a:r>
            <a:r>
              <a:rPr lang="de-DE" altLang="de-DE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Typische Werte für das Zellkernvolumen</a:t>
            </a:r>
            <a:r>
              <a:rPr lang="de-DE" altLang="de-DE" dirty="0">
                <a:solidFill>
                  <a:srgbClr val="008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 </a:t>
            </a:r>
            <a:r>
              <a:rPr lang="de-DE" altLang="de-DE" dirty="0" smtClean="0"/>
              <a:t>	</a:t>
            </a:r>
            <a:r>
              <a:rPr lang="de-DE" altLang="de-DE" i="1" dirty="0" smtClean="0"/>
              <a:t>V</a:t>
            </a:r>
            <a:r>
              <a:rPr lang="de-DE" altLang="de-DE" baseline="-25000" dirty="0" smtClean="0"/>
              <a:t>ZK</a:t>
            </a:r>
            <a:r>
              <a:rPr lang="de-DE" altLang="de-DE" dirty="0" smtClean="0"/>
              <a:t> </a:t>
            </a:r>
            <a:r>
              <a:rPr lang="de-DE" altLang="de-DE" dirty="0"/>
              <a:t>=  </a:t>
            </a:r>
            <a:r>
              <a:rPr lang="de-DE" altLang="de-DE" dirty="0" smtClean="0"/>
              <a:t>4·4·4 </a:t>
            </a:r>
            <a:r>
              <a:rPr lang="de-DE" altLang="de-DE" dirty="0"/>
              <a:t>µm</a:t>
            </a:r>
            <a:r>
              <a:rPr lang="de-DE" altLang="de-DE" baseline="30000" dirty="0"/>
              <a:t>3</a:t>
            </a:r>
            <a:r>
              <a:rPr lang="de-DE" altLang="de-DE" dirty="0"/>
              <a:t> = 64 µm</a:t>
            </a:r>
            <a:r>
              <a:rPr lang="de-DE" altLang="de-DE" baseline="30000" dirty="0"/>
              <a:t>3</a:t>
            </a:r>
            <a:r>
              <a:rPr lang="de-DE" altLang="de-DE" dirty="0"/>
              <a:t> = 6,4 10</a:t>
            </a:r>
            <a:r>
              <a:rPr lang="de-DE" altLang="de-DE" baseline="30000" dirty="0"/>
              <a:t>-17</a:t>
            </a:r>
            <a:r>
              <a:rPr lang="de-DE" altLang="de-DE" dirty="0"/>
              <a:t> m</a:t>
            </a:r>
            <a:r>
              <a:rPr lang="de-DE" altLang="de-DE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Das Verhältnis von Zellkernvolumen zu Zellvolumen beträgt:</a:t>
            </a:r>
            <a:endParaRPr lang="de-DE" altLang="de-DE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i="1" dirty="0" smtClean="0"/>
              <a:t>	V</a:t>
            </a:r>
            <a:r>
              <a:rPr lang="de-DE" altLang="de-DE" baseline="-25000" dirty="0" smtClean="0"/>
              <a:t>ZK</a:t>
            </a:r>
            <a:r>
              <a:rPr lang="de-DE" altLang="de-DE" dirty="0" smtClean="0"/>
              <a:t>/</a:t>
            </a:r>
            <a:r>
              <a:rPr lang="de-DE" altLang="de-DE" i="1" dirty="0" smtClean="0"/>
              <a:t>V</a:t>
            </a:r>
            <a:r>
              <a:rPr lang="de-DE" altLang="de-DE" baseline="-25000" dirty="0" smtClean="0"/>
              <a:t>Z</a:t>
            </a:r>
            <a:r>
              <a:rPr lang="de-DE" altLang="de-DE" dirty="0" smtClean="0"/>
              <a:t> </a:t>
            </a:r>
            <a:r>
              <a:rPr lang="de-DE" altLang="de-DE" dirty="0"/>
              <a:t>= 1,1%</a:t>
            </a:r>
          </a:p>
        </p:txBody>
      </p:sp>
    </p:spTree>
    <p:extLst>
      <p:ext uri="{BB962C8B-B14F-4D97-AF65-F5344CB8AC3E}">
        <p14:creationId xmlns:p14="http://schemas.microsoft.com/office/powerpoint/2010/main" val="2477486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7010008" cy="126876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Abschätzungen der </a:t>
            </a:r>
            <a:r>
              <a:rPr lang="de-DE" altLang="de-DE" dirty="0" smtClean="0">
                <a:solidFill>
                  <a:srgbClr val="FF0000"/>
                </a:solidFill>
              </a:rPr>
              <a:t>Zelltreffer durch die natürliche Dosis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9026232" cy="43951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Das Volumen </a:t>
            </a:r>
            <a:r>
              <a:rPr lang="de-DE" altLang="de-DE" dirty="0"/>
              <a:t>V</a:t>
            </a:r>
            <a:r>
              <a:rPr lang="de-DE" altLang="de-DE" baseline="-25000" dirty="0"/>
              <a:t>P</a:t>
            </a:r>
            <a:r>
              <a:rPr lang="de-DE" altLang="de-DE" dirty="0">
                <a:solidFill>
                  <a:srgbClr val="0000CC"/>
                </a:solidFill>
              </a:rPr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eines Menschen betrage </a:t>
            </a:r>
            <a:r>
              <a:rPr lang="de-DE" altLang="de-DE" dirty="0" smtClean="0"/>
              <a:t>70 </a:t>
            </a:r>
            <a:r>
              <a:rPr lang="de-DE" altLang="de-DE" dirty="0"/>
              <a:t>l</a:t>
            </a:r>
            <a:r>
              <a:rPr lang="de-DE" altLang="de-DE" dirty="0">
                <a:solidFill>
                  <a:srgbClr val="0000CC"/>
                </a:solidFill>
              </a:rPr>
              <a:t> betragen. Die Anzahl der Zellen </a:t>
            </a:r>
            <a:r>
              <a:rPr lang="de-DE" altLang="de-DE" dirty="0" smtClean="0">
                <a:solidFill>
                  <a:srgbClr val="0000CC"/>
                </a:solidFill>
              </a:rPr>
              <a:t>ist:</a:t>
            </a:r>
            <a:endParaRPr lang="de-DE" altLang="de-DE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i="1" dirty="0" smtClean="0"/>
              <a:t>	N</a:t>
            </a:r>
            <a:r>
              <a:rPr lang="de-DE" altLang="de-DE" baseline="-25000" dirty="0" smtClean="0"/>
              <a:t>Z</a:t>
            </a:r>
            <a:r>
              <a:rPr lang="de-DE" altLang="de-DE" dirty="0" smtClean="0"/>
              <a:t> </a:t>
            </a:r>
            <a:r>
              <a:rPr lang="de-DE" altLang="de-DE" dirty="0"/>
              <a:t>= V</a:t>
            </a:r>
            <a:r>
              <a:rPr lang="de-DE" altLang="de-DE" baseline="-25000" dirty="0"/>
              <a:t>P</a:t>
            </a:r>
            <a:r>
              <a:rPr lang="de-DE" altLang="de-DE" dirty="0"/>
              <a:t>/V</a:t>
            </a:r>
            <a:r>
              <a:rPr lang="de-DE" altLang="de-DE" baseline="-25000" dirty="0"/>
              <a:t>Z</a:t>
            </a:r>
            <a:r>
              <a:rPr lang="de-DE" altLang="de-DE" dirty="0"/>
              <a:t> = 70</a:t>
            </a:r>
            <a:r>
              <a:rPr lang="de-DE" altLang="de-DE" dirty="0">
                <a:cs typeface="Times New Roman" panose="02020603050405020304" pitchFamily="18" charset="0"/>
              </a:rPr>
              <a:t>·</a:t>
            </a:r>
            <a:r>
              <a:rPr lang="de-DE" altLang="de-DE" dirty="0"/>
              <a:t>10</a:t>
            </a:r>
            <a:r>
              <a:rPr lang="de-DE" altLang="de-DE" baseline="30000" dirty="0"/>
              <a:t>-3</a:t>
            </a:r>
            <a:r>
              <a:rPr lang="de-DE" altLang="de-DE" dirty="0"/>
              <a:t> m</a:t>
            </a:r>
            <a:r>
              <a:rPr lang="de-DE" altLang="de-DE" baseline="30000" dirty="0"/>
              <a:t>3</a:t>
            </a:r>
            <a:r>
              <a:rPr lang="de-DE" altLang="de-DE" dirty="0"/>
              <a:t>/ 5,8</a:t>
            </a:r>
            <a:r>
              <a:rPr lang="de-DE" altLang="de-DE" dirty="0">
                <a:cs typeface="Times New Roman" panose="02020603050405020304" pitchFamily="18" charset="0"/>
              </a:rPr>
              <a:t>·</a:t>
            </a:r>
            <a:r>
              <a:rPr lang="de-DE" altLang="de-DE" dirty="0"/>
              <a:t>10</a:t>
            </a:r>
            <a:r>
              <a:rPr lang="de-DE" altLang="de-DE" baseline="30000" dirty="0"/>
              <a:t>-15</a:t>
            </a:r>
            <a:r>
              <a:rPr lang="de-DE" altLang="de-DE" dirty="0"/>
              <a:t> m</a:t>
            </a:r>
            <a:r>
              <a:rPr lang="de-DE" altLang="de-DE" baseline="30000" dirty="0"/>
              <a:t>3</a:t>
            </a:r>
            <a:r>
              <a:rPr lang="de-DE" altLang="de-DE" dirty="0"/>
              <a:t> = 1,2 10</a:t>
            </a:r>
            <a:r>
              <a:rPr lang="de-DE" altLang="de-DE" baseline="30000" dirty="0"/>
              <a:t>13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8000"/>
                </a:solidFill>
              </a:rPr>
              <a:t>Elektronen deponieren </a:t>
            </a:r>
            <a:r>
              <a:rPr lang="de-DE" altLang="de-DE" dirty="0" smtClean="0">
                <a:solidFill>
                  <a:srgbClr val="008000"/>
                </a:solidFill>
              </a:rPr>
              <a:t>bei Durchqueren einer Zelle eine </a:t>
            </a:r>
            <a:r>
              <a:rPr lang="de-DE" altLang="de-DE" dirty="0">
                <a:solidFill>
                  <a:srgbClr val="008000"/>
                </a:solidFill>
              </a:rPr>
              <a:t>mittlere Energie von: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 </a:t>
            </a:r>
            <a:r>
              <a:rPr lang="de-DE" altLang="de-DE" dirty="0" smtClean="0"/>
              <a:t>	</a:t>
            </a:r>
            <a:r>
              <a:rPr lang="de-DE" altLang="de-DE" dirty="0" smtClean="0">
                <a:latin typeface="Symbol" panose="05050102010706020507" pitchFamily="18" charset="2"/>
              </a:rPr>
              <a:t>D</a:t>
            </a:r>
            <a:r>
              <a:rPr lang="de-DE" altLang="de-DE" i="1" dirty="0" smtClean="0"/>
              <a:t>E</a:t>
            </a:r>
            <a:r>
              <a:rPr lang="de-DE" altLang="de-DE" dirty="0" smtClean="0"/>
              <a:t> </a:t>
            </a:r>
            <a:r>
              <a:rPr lang="de-DE" altLang="de-DE" dirty="0"/>
              <a:t>= 0,5 </a:t>
            </a:r>
            <a:r>
              <a:rPr lang="de-DE" altLang="de-DE" dirty="0" err="1"/>
              <a:t>keV</a:t>
            </a:r>
            <a:r>
              <a:rPr lang="de-DE" altLang="de-DE" dirty="0"/>
              <a:t> </a:t>
            </a:r>
            <a:r>
              <a:rPr lang="de-DE" altLang="de-DE" dirty="0" smtClean="0"/>
              <a:t>µm</a:t>
            </a:r>
            <a:r>
              <a:rPr lang="de-DE" altLang="de-DE" baseline="30000" dirty="0" smtClean="0"/>
              <a:t>-1</a:t>
            </a:r>
            <a:r>
              <a:rPr lang="de-DE" altLang="de-DE" dirty="0" smtClean="0"/>
              <a:t>·18 </a:t>
            </a:r>
            <a:r>
              <a:rPr lang="de-DE" altLang="de-DE" dirty="0"/>
              <a:t>µm = 9 </a:t>
            </a:r>
            <a:r>
              <a:rPr lang="de-DE" altLang="de-DE" dirty="0" err="1"/>
              <a:t>keV</a:t>
            </a:r>
            <a:r>
              <a:rPr lang="de-DE" altLang="de-DE" dirty="0"/>
              <a:t> = 1,4 10</a:t>
            </a:r>
            <a:r>
              <a:rPr lang="de-DE" altLang="de-DE" baseline="30000" dirty="0"/>
              <a:t>-15</a:t>
            </a:r>
            <a:r>
              <a:rPr lang="de-DE" altLang="de-DE" dirty="0"/>
              <a:t> J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Bei einer mittleren </a:t>
            </a:r>
            <a:r>
              <a:rPr lang="de-DE" altLang="de-DE" dirty="0">
                <a:solidFill>
                  <a:srgbClr val="008000"/>
                </a:solidFill>
              </a:rPr>
              <a:t>Jahresdosis </a:t>
            </a:r>
            <a:r>
              <a:rPr lang="de-DE" altLang="de-DE" dirty="0" smtClean="0">
                <a:solidFill>
                  <a:srgbClr val="008000"/>
                </a:solidFill>
              </a:rPr>
              <a:t>von </a:t>
            </a:r>
            <a:r>
              <a:rPr lang="de-DE" altLang="de-DE" i="1" dirty="0" smtClean="0"/>
              <a:t>D</a:t>
            </a:r>
            <a:r>
              <a:rPr lang="de-DE" altLang="de-DE" dirty="0" smtClean="0"/>
              <a:t> </a:t>
            </a:r>
            <a:r>
              <a:rPr lang="de-DE" altLang="de-DE" dirty="0"/>
              <a:t>= 3 </a:t>
            </a:r>
            <a:r>
              <a:rPr lang="de-DE" altLang="de-DE" dirty="0" err="1"/>
              <a:t>mGy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rgbClr val="008000"/>
                </a:solidFill>
              </a:rPr>
              <a:t>in </a:t>
            </a:r>
            <a:r>
              <a:rPr lang="de-DE" altLang="de-DE" dirty="0" smtClean="0">
                <a:solidFill>
                  <a:srgbClr val="008000"/>
                </a:solidFill>
              </a:rPr>
              <a:t>der Masse </a:t>
            </a:r>
            <a:r>
              <a:rPr lang="de-DE" altLang="de-DE" dirty="0" smtClean="0"/>
              <a:t>70 </a:t>
            </a:r>
            <a:r>
              <a:rPr lang="de-DE" altLang="de-DE" dirty="0"/>
              <a:t>kg </a:t>
            </a:r>
            <a:r>
              <a:rPr lang="de-DE" altLang="de-DE" dirty="0">
                <a:solidFill>
                  <a:srgbClr val="008000"/>
                </a:solidFill>
              </a:rPr>
              <a:t>pro </a:t>
            </a:r>
            <a:r>
              <a:rPr lang="de-DE" altLang="de-DE" dirty="0" smtClean="0">
                <a:solidFill>
                  <a:srgbClr val="008000"/>
                </a:solidFill>
              </a:rPr>
              <a:t>Jahr beträgt die Energiedeposition pro Jahr: </a:t>
            </a:r>
            <a:endParaRPr lang="de-DE" altLang="de-DE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i="1" dirty="0" smtClean="0"/>
              <a:t>	E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i="1" dirty="0" err="1" smtClean="0"/>
              <a:t>D·m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dirty="0" smtClean="0"/>
              <a:t>3·10</a:t>
            </a:r>
            <a:r>
              <a:rPr lang="de-DE" altLang="de-DE" baseline="30000" dirty="0" smtClean="0"/>
              <a:t>-3</a:t>
            </a:r>
            <a:r>
              <a:rPr lang="de-DE" altLang="de-DE" dirty="0" smtClean="0"/>
              <a:t> J kg</a:t>
            </a:r>
            <a:r>
              <a:rPr lang="de-DE" altLang="de-DE" baseline="30000" dirty="0" smtClean="0"/>
              <a:t>-1</a:t>
            </a:r>
            <a:r>
              <a:rPr lang="de-DE" altLang="de-DE" dirty="0" smtClean="0"/>
              <a:t>·70 kg </a:t>
            </a:r>
            <a:r>
              <a:rPr lang="de-DE" altLang="de-DE" dirty="0"/>
              <a:t>= 0,21 J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Zahl der Zelltreffer: </a:t>
            </a:r>
            <a:r>
              <a:rPr lang="de-DE" altLang="de-DE" i="1" dirty="0" smtClean="0"/>
              <a:t>N</a:t>
            </a:r>
            <a:r>
              <a:rPr lang="de-DE" altLang="de-DE" baseline="-25000" dirty="0" smtClean="0"/>
              <a:t>TZ</a:t>
            </a:r>
            <a:r>
              <a:rPr lang="de-DE" altLang="de-DE" dirty="0" smtClean="0"/>
              <a:t>=E/</a:t>
            </a:r>
            <a:r>
              <a:rPr lang="de-DE" altLang="de-DE" dirty="0" smtClean="0">
                <a:latin typeface="Symbol" panose="05050102010706020507" pitchFamily="18" charset="2"/>
              </a:rPr>
              <a:t>D</a:t>
            </a:r>
            <a:r>
              <a:rPr lang="de-DE" altLang="de-DE" i="1" dirty="0" smtClean="0"/>
              <a:t>E= </a:t>
            </a:r>
            <a:r>
              <a:rPr lang="de-DE" altLang="de-DE" dirty="0" smtClean="0"/>
              <a:t>0,21 J / 1,4 10</a:t>
            </a:r>
            <a:r>
              <a:rPr lang="de-DE" altLang="de-DE" baseline="30000" dirty="0" smtClean="0"/>
              <a:t>-15</a:t>
            </a:r>
            <a:r>
              <a:rPr lang="de-DE" altLang="de-DE" dirty="0" smtClean="0"/>
              <a:t> J =1,5</a:t>
            </a:r>
            <a:r>
              <a:rPr lang="de-DE" altLang="de-DE" dirty="0" smtClean="0">
                <a:cs typeface="Times New Roman" panose="02020603050405020304" pitchFamily="18" charset="0"/>
              </a:rPr>
              <a:t>·</a:t>
            </a:r>
            <a:r>
              <a:rPr lang="de-DE" altLang="de-DE" dirty="0" smtClean="0"/>
              <a:t>10</a:t>
            </a:r>
            <a:r>
              <a:rPr lang="de-DE" altLang="de-DE" baseline="30000" dirty="0" smtClean="0"/>
              <a:t>14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de-DE" alt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7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0"/>
            <a:ext cx="5436096" cy="10668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Abschätzungen der </a:t>
            </a:r>
            <a:r>
              <a:rPr lang="de-DE" altLang="de-DE" dirty="0" smtClean="0">
                <a:solidFill>
                  <a:srgbClr val="FF0000"/>
                </a:solidFill>
              </a:rPr>
              <a:t>Zell- und Zellkerntreffer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9001000" cy="432048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CC"/>
                </a:solidFill>
              </a:rPr>
              <a:t>Auf </a:t>
            </a:r>
            <a:r>
              <a:rPr lang="de-DE" altLang="de-DE" i="1" dirty="0" smtClean="0"/>
              <a:t>N</a:t>
            </a:r>
            <a:r>
              <a:rPr lang="de-DE" altLang="de-DE" baseline="-25000" dirty="0" smtClean="0"/>
              <a:t>Z</a:t>
            </a:r>
            <a:r>
              <a:rPr lang="de-DE" altLang="de-DE" dirty="0" smtClean="0"/>
              <a:t> = 1,2 10</a:t>
            </a:r>
            <a:r>
              <a:rPr lang="de-DE" altLang="de-DE" baseline="30000" dirty="0" smtClean="0"/>
              <a:t>13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Zellen kommen pro Jahr </a:t>
            </a:r>
            <a:r>
              <a:rPr lang="de-DE" altLang="de-DE" dirty="0" smtClean="0"/>
              <a:t>1,5 10</a:t>
            </a:r>
            <a:r>
              <a:rPr lang="de-DE" altLang="de-DE" baseline="30000" dirty="0" smtClean="0"/>
              <a:t>14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Treffer.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Jede Zelle wird </a:t>
            </a:r>
            <a:r>
              <a:rPr lang="de-DE" altLang="de-DE" dirty="0" smtClean="0"/>
              <a:t>12,5</a:t>
            </a:r>
            <a:r>
              <a:rPr lang="de-DE" altLang="de-DE" dirty="0" smtClean="0">
                <a:solidFill>
                  <a:srgbClr val="FF0000"/>
                </a:solidFill>
              </a:rPr>
              <a:t> mal pro Jahr getroffen.</a:t>
            </a:r>
          </a:p>
          <a:p>
            <a:r>
              <a:rPr lang="de-DE" altLang="de-DE" sz="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altLang="de-DE" dirty="0" smtClean="0">
                <a:solidFill>
                  <a:srgbClr val="0000CC"/>
                </a:solidFill>
              </a:rPr>
              <a:t>Das </a:t>
            </a:r>
            <a:r>
              <a:rPr lang="de-DE" altLang="de-DE" dirty="0">
                <a:solidFill>
                  <a:srgbClr val="0000CC"/>
                </a:solidFill>
              </a:rPr>
              <a:t>Zellkernvolumen ist </a:t>
            </a:r>
            <a:r>
              <a:rPr lang="de-DE" altLang="de-DE" dirty="0" smtClean="0">
                <a:solidFill>
                  <a:srgbClr val="0000CC"/>
                </a:solidFill>
              </a:rPr>
              <a:t>circa </a:t>
            </a:r>
            <a:r>
              <a:rPr lang="de-DE" altLang="de-DE" dirty="0" smtClean="0"/>
              <a:t>1</a:t>
            </a:r>
            <a:r>
              <a:rPr lang="de-DE" altLang="de-DE" dirty="0"/>
              <a:t>%</a:t>
            </a:r>
            <a:r>
              <a:rPr lang="de-DE" altLang="de-DE" dirty="0">
                <a:solidFill>
                  <a:srgbClr val="0000CC"/>
                </a:solidFill>
              </a:rPr>
              <a:t> des Zellvolumens.</a:t>
            </a:r>
          </a:p>
          <a:p>
            <a:r>
              <a:rPr lang="de-DE" altLang="de-DE" dirty="0">
                <a:solidFill>
                  <a:srgbClr val="0000CC"/>
                </a:solidFill>
              </a:rPr>
              <a:t>Die Zahl der Zellkerntreffer </a:t>
            </a:r>
            <a:r>
              <a:rPr lang="de-DE" altLang="de-DE" i="1" dirty="0" smtClean="0"/>
              <a:t>N</a:t>
            </a:r>
            <a:r>
              <a:rPr lang="de-DE" altLang="de-DE" baseline="-25000" dirty="0" smtClean="0"/>
              <a:t>TZK</a:t>
            </a:r>
            <a:r>
              <a:rPr lang="de-DE" altLang="de-DE" dirty="0" smtClean="0">
                <a:solidFill>
                  <a:srgbClr val="0000CC"/>
                </a:solidFill>
              </a:rPr>
              <a:t> pro Jahr ist</a:t>
            </a:r>
            <a:r>
              <a:rPr lang="de-DE" altLang="de-DE" dirty="0">
                <a:solidFill>
                  <a:srgbClr val="0000CC"/>
                </a:solidFill>
              </a:rPr>
              <a:t>:</a:t>
            </a:r>
          </a:p>
          <a:p>
            <a:r>
              <a:rPr lang="de-DE" altLang="de-DE" i="1" dirty="0" smtClean="0"/>
              <a:t>	N</a:t>
            </a:r>
            <a:r>
              <a:rPr lang="de-DE" altLang="de-DE" baseline="-25000" dirty="0" smtClean="0"/>
              <a:t>TZK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i="1" dirty="0" smtClean="0"/>
              <a:t>N</a:t>
            </a:r>
            <a:r>
              <a:rPr lang="de-DE" altLang="de-DE" baseline="-25000" dirty="0" smtClean="0"/>
              <a:t>TZ</a:t>
            </a:r>
            <a:r>
              <a:rPr lang="de-DE" altLang="de-DE" dirty="0" smtClean="0"/>
              <a:t>·0,01 </a:t>
            </a:r>
            <a:r>
              <a:rPr lang="de-DE" altLang="de-DE" dirty="0"/>
              <a:t>= </a:t>
            </a:r>
            <a:r>
              <a:rPr lang="de-DE" altLang="de-DE" dirty="0" smtClean="0"/>
              <a:t>1,5·10</a:t>
            </a:r>
            <a:r>
              <a:rPr lang="de-DE" altLang="de-DE" baseline="30000" dirty="0" smtClean="0"/>
              <a:t>14</a:t>
            </a:r>
            <a:r>
              <a:rPr lang="de-DE" altLang="de-DE" dirty="0" smtClean="0"/>
              <a:t>·0,01=1,5 </a:t>
            </a:r>
            <a:r>
              <a:rPr lang="de-DE" altLang="de-DE" dirty="0"/>
              <a:t>10</a:t>
            </a:r>
            <a:r>
              <a:rPr lang="de-DE" altLang="de-DE" baseline="30000" dirty="0"/>
              <a:t>12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endParaRPr lang="de-DE" altLang="de-DE" sz="800" dirty="0"/>
          </a:p>
          <a:p>
            <a:r>
              <a:rPr lang="de-DE" altLang="de-DE" dirty="0" smtClean="0">
                <a:solidFill>
                  <a:srgbClr val="FF0000"/>
                </a:solidFill>
              </a:rPr>
              <a:t>Ein </a:t>
            </a:r>
            <a:r>
              <a:rPr lang="de-DE" altLang="de-DE" dirty="0">
                <a:solidFill>
                  <a:srgbClr val="FF0000"/>
                </a:solidFill>
              </a:rPr>
              <a:t>Vergleich mit der Gesamtzahl aller Zellen </a:t>
            </a:r>
            <a:r>
              <a:rPr lang="de-DE" altLang="de-DE" i="1" dirty="0"/>
              <a:t>N</a:t>
            </a:r>
            <a:r>
              <a:rPr lang="de-DE" altLang="de-DE" baseline="-25000" dirty="0"/>
              <a:t>Z</a:t>
            </a:r>
            <a:r>
              <a:rPr lang="de-DE" altLang="de-DE" dirty="0"/>
              <a:t> = 1,2 10</a:t>
            </a:r>
            <a:r>
              <a:rPr lang="de-DE" altLang="de-DE" baseline="30000" dirty="0"/>
              <a:t>13</a:t>
            </a:r>
            <a:r>
              <a:rPr lang="de-DE" altLang="de-DE" dirty="0"/>
              <a:t> 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>
                <a:solidFill>
                  <a:srgbClr val="FF0000"/>
                </a:solidFill>
              </a:rPr>
              <a:t>zeigt, dass </a:t>
            </a:r>
            <a:r>
              <a:rPr lang="de-DE" altLang="de-DE" dirty="0" smtClean="0">
                <a:solidFill>
                  <a:srgbClr val="FF0000"/>
                </a:solidFill>
              </a:rPr>
              <a:t>jeder </a:t>
            </a:r>
            <a:r>
              <a:rPr lang="de-DE" altLang="de-DE" u="sng" dirty="0" smtClean="0">
                <a:solidFill>
                  <a:srgbClr val="FF0000"/>
                </a:solidFill>
              </a:rPr>
              <a:t>Zellkern etwa alle acht Jahre </a:t>
            </a:r>
            <a:r>
              <a:rPr lang="de-DE" altLang="de-DE" dirty="0" smtClean="0">
                <a:solidFill>
                  <a:srgbClr val="FF0000"/>
                </a:solidFill>
              </a:rPr>
              <a:t>infolge der natürlichen </a:t>
            </a:r>
            <a:r>
              <a:rPr lang="de-DE" altLang="de-DE" dirty="0">
                <a:solidFill>
                  <a:srgbClr val="FF0000"/>
                </a:solidFill>
              </a:rPr>
              <a:t>Strahlungsbelastung </a:t>
            </a:r>
            <a:r>
              <a:rPr lang="de-DE" altLang="de-DE" dirty="0" smtClean="0">
                <a:solidFill>
                  <a:srgbClr val="FF0000"/>
                </a:solidFill>
              </a:rPr>
              <a:t>einen Treffer erhält.  </a:t>
            </a:r>
          </a:p>
        </p:txBody>
      </p:sp>
    </p:spTree>
    <p:extLst>
      <p:ext uri="{BB962C8B-B14F-4D97-AF65-F5344CB8AC3E}">
        <p14:creationId xmlns:p14="http://schemas.microsoft.com/office/powerpoint/2010/main" val="234886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1" y="44624"/>
            <a:ext cx="5696811" cy="11430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Zeitliche Verteilung der Zellkerndosis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376" y="2276872"/>
            <a:ext cx="2987824" cy="3982666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CC"/>
                </a:solidFill>
              </a:rPr>
              <a:t>Realistische Simulation </a:t>
            </a:r>
            <a:r>
              <a:rPr lang="de-DE" altLang="de-DE" dirty="0">
                <a:solidFill>
                  <a:srgbClr val="0000CC"/>
                </a:solidFill>
              </a:rPr>
              <a:t>der zeitlichen Verteilung der </a:t>
            </a:r>
            <a:r>
              <a:rPr lang="de-DE" altLang="de-DE" dirty="0" smtClean="0">
                <a:solidFill>
                  <a:srgbClr val="0000CC"/>
                </a:solidFill>
              </a:rPr>
              <a:t>Energiedeposition durch die natürliche Unter-</a:t>
            </a:r>
            <a:r>
              <a:rPr lang="de-DE" altLang="de-DE" dirty="0" err="1" smtClean="0">
                <a:solidFill>
                  <a:srgbClr val="0000CC"/>
                </a:solidFill>
              </a:rPr>
              <a:t>grundstrahlung</a:t>
            </a:r>
            <a:r>
              <a:rPr lang="de-DE" altLang="de-DE" dirty="0" smtClean="0">
                <a:solidFill>
                  <a:srgbClr val="0000CC"/>
                </a:solidFill>
              </a:rPr>
              <a:t> in einem Zellkern.</a:t>
            </a:r>
            <a:endParaRPr lang="de-DE" altLang="de-DE" dirty="0">
              <a:solidFill>
                <a:srgbClr val="0000CC"/>
              </a:solidFill>
            </a:endParaRPr>
          </a:p>
        </p:txBody>
      </p:sp>
      <p:pic>
        <p:nvPicPr>
          <p:cNvPr id="795652" name="Picture 4" descr="C:\WINDOWS\Profiles\UJS\Anwendungsdaten\Microsoft\Media Catalog\Simulation_Zellkerndosi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0"/>
            <a:ext cx="6019800" cy="5197475"/>
          </a:xfrm>
        </p:spPr>
      </p:pic>
    </p:spTree>
    <p:extLst>
      <p:ext uri="{BB962C8B-B14F-4D97-AF65-F5344CB8AC3E}">
        <p14:creationId xmlns:p14="http://schemas.microsoft.com/office/powerpoint/2010/main" val="1449527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912" y="44624"/>
            <a:ext cx="5357513" cy="1080120"/>
          </a:xfrm>
        </p:spPr>
        <p:txBody>
          <a:bodyPr/>
          <a:lstStyle/>
          <a:p>
            <a:r>
              <a:rPr lang="de-DE" dirty="0" smtClean="0"/>
              <a:t>Zusammenfassung und Folgerung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7504" y="1916832"/>
            <a:ext cx="8869808" cy="4425950"/>
          </a:xfrm>
        </p:spPr>
        <p:txBody>
          <a:bodyPr/>
          <a:lstStyle/>
          <a:p>
            <a:r>
              <a:rPr lang="de-DE" u="sng" dirty="0" smtClean="0">
                <a:solidFill>
                  <a:srgbClr val="0000CC"/>
                </a:solidFill>
              </a:rPr>
              <a:t>Menschliche Zellen </a:t>
            </a:r>
            <a:r>
              <a:rPr lang="de-DE" dirty="0" smtClean="0">
                <a:solidFill>
                  <a:srgbClr val="0000CC"/>
                </a:solidFill>
              </a:rPr>
              <a:t>werden als Folge der natürlichen Untergrundstrahlung etwa </a:t>
            </a:r>
            <a:r>
              <a:rPr lang="de-DE" u="sng" dirty="0" smtClean="0"/>
              <a:t>10</a:t>
            </a:r>
            <a:r>
              <a:rPr lang="de-DE" u="sng" dirty="0" smtClean="0">
                <a:solidFill>
                  <a:srgbClr val="0000CC"/>
                </a:solidFill>
              </a:rPr>
              <a:t> mal pro Jahr</a:t>
            </a:r>
            <a:r>
              <a:rPr lang="de-DE" dirty="0" smtClean="0">
                <a:solidFill>
                  <a:srgbClr val="0000CC"/>
                </a:solidFill>
              </a:rPr>
              <a:t>,  die </a:t>
            </a:r>
            <a:r>
              <a:rPr lang="de-DE" u="sng" dirty="0" smtClean="0">
                <a:solidFill>
                  <a:srgbClr val="0000CC"/>
                </a:solidFill>
              </a:rPr>
              <a:t>Zellkerne </a:t>
            </a:r>
            <a:r>
              <a:rPr lang="de-DE" dirty="0" smtClean="0">
                <a:solidFill>
                  <a:srgbClr val="0000CC"/>
                </a:solidFill>
              </a:rPr>
              <a:t>etwa </a:t>
            </a:r>
            <a:r>
              <a:rPr lang="de-DE" u="sng" dirty="0" smtClean="0">
                <a:solidFill>
                  <a:srgbClr val="0000CC"/>
                </a:solidFill>
              </a:rPr>
              <a:t>alle acht Jahre </a:t>
            </a:r>
            <a:r>
              <a:rPr lang="de-DE" dirty="0" smtClean="0">
                <a:solidFill>
                  <a:srgbClr val="0000CC"/>
                </a:solidFill>
              </a:rPr>
              <a:t>von einem Elektron getroffen.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Die Dosis pro Treffer liegt zwischen </a:t>
            </a:r>
            <a:r>
              <a:rPr lang="de-DE" dirty="0" smtClean="0"/>
              <a:t>20</a:t>
            </a:r>
            <a:r>
              <a:rPr lang="de-DE" dirty="0" smtClean="0">
                <a:solidFill>
                  <a:srgbClr val="008000"/>
                </a:solidFill>
              </a:rPr>
              <a:t> und </a:t>
            </a:r>
            <a:r>
              <a:rPr lang="de-DE" dirty="0" smtClean="0"/>
              <a:t>1600 </a:t>
            </a:r>
            <a:r>
              <a:rPr lang="de-DE" dirty="0" err="1" smtClean="0"/>
              <a:t>mGy</a:t>
            </a:r>
            <a:r>
              <a:rPr lang="de-DE" dirty="0" smtClean="0">
                <a:solidFill>
                  <a:srgbClr val="008000"/>
                </a:solidFill>
              </a:rPr>
              <a:t>.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Offensichtlich bewirkt die Mehrzahl der Treffer keine Transformation der Zellen.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Zellen verfügen über einen sehr effektiven Reparaturmechanismus gegenüber Strahlenschäden.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Die Reparaturrate ist sehr hoch, aber nicht genau </a:t>
            </a:r>
            <a:r>
              <a:rPr lang="de-DE" dirty="0" smtClean="0"/>
              <a:t>100%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0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16632"/>
            <a:ext cx="5832648" cy="48895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Stochastische Schäden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928992" cy="5029200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Stochastische Schäden resultieren aus „</a:t>
            </a:r>
            <a:r>
              <a:rPr lang="de-DE" altLang="de-DE" dirty="0" smtClean="0">
                <a:solidFill>
                  <a:srgbClr val="0000CC"/>
                </a:solidFill>
              </a:rPr>
              <a:t>unvollkommen reparierten Strahlungsschäden“.</a:t>
            </a:r>
            <a:endParaRPr lang="de-DE" altLang="de-DE" dirty="0">
              <a:solidFill>
                <a:srgbClr val="0000CC"/>
              </a:solidFill>
            </a:endParaRPr>
          </a:p>
          <a:p>
            <a:r>
              <a:rPr lang="de-DE" altLang="de-DE" dirty="0">
                <a:solidFill>
                  <a:srgbClr val="008000"/>
                </a:solidFill>
              </a:rPr>
              <a:t>Bleibende Schäden treten statistisch auf und können vom Alter </a:t>
            </a:r>
            <a:r>
              <a:rPr lang="de-DE" altLang="de-DE" dirty="0" smtClean="0">
                <a:solidFill>
                  <a:srgbClr val="008000"/>
                </a:solidFill>
              </a:rPr>
              <a:t>der Person und </a:t>
            </a:r>
            <a:r>
              <a:rPr lang="de-DE" altLang="de-DE" dirty="0">
                <a:solidFill>
                  <a:srgbClr val="008000"/>
                </a:solidFill>
              </a:rPr>
              <a:t>den Organeigenschaften </a:t>
            </a:r>
            <a:r>
              <a:rPr lang="de-DE" altLang="de-DE" dirty="0" smtClean="0">
                <a:solidFill>
                  <a:srgbClr val="008000"/>
                </a:solidFill>
              </a:rPr>
              <a:t>des betroffenen Gewebes abhängen</a:t>
            </a:r>
            <a:r>
              <a:rPr lang="de-DE" altLang="de-DE" dirty="0">
                <a:solidFill>
                  <a:srgbClr val="008000"/>
                </a:solidFill>
              </a:rPr>
              <a:t>. </a:t>
            </a:r>
          </a:p>
          <a:p>
            <a:r>
              <a:rPr lang="de-DE" altLang="de-DE" sz="2400" dirty="0" smtClean="0">
                <a:solidFill>
                  <a:srgbClr val="FF0000"/>
                </a:solidFill>
              </a:rPr>
              <a:t>Ursachen: Große Zellteilungsraten begünstigen das Auftreten stochastischer Schäden (Föten, Kinder, blutbildendes Gewebe, Darm….).</a:t>
            </a:r>
          </a:p>
          <a:p>
            <a:r>
              <a:rPr lang="de-DE" altLang="de-DE" sz="2400" dirty="0" smtClean="0">
                <a:solidFill>
                  <a:srgbClr val="FF0000"/>
                </a:solidFill>
              </a:rPr>
              <a:t>Weitere Ursachen: Die wahre Trefferzahl kann vom Mittelwert  abweichen. Mehrere gleichzeitige Treffer ergeben größere, zum Teil dann nicht mehr reparable Schäden.</a:t>
            </a:r>
            <a:r>
              <a:rPr lang="de-DE" altLang="de-DE" sz="2400" dirty="0" smtClean="0">
                <a:solidFill>
                  <a:srgbClr val="3366FF"/>
                </a:solidFill>
              </a:rPr>
              <a:t> </a:t>
            </a:r>
            <a:endParaRPr lang="de-DE" altLang="de-DE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68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018" y="44624"/>
            <a:ext cx="4499992" cy="1052736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Dosisgrößen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/>
              <a:t>im Strahlenschutz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9036496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Bei </a:t>
            </a:r>
            <a:r>
              <a:rPr lang="de-DE" altLang="de-DE" u="sng" dirty="0" smtClean="0">
                <a:solidFill>
                  <a:srgbClr val="0000CC"/>
                </a:solidFill>
              </a:rPr>
              <a:t>hoher Strahlungsdosis</a:t>
            </a:r>
            <a:r>
              <a:rPr lang="de-DE" altLang="de-DE" dirty="0" smtClean="0">
                <a:solidFill>
                  <a:srgbClr val="0000CC"/>
                </a:solidFill>
              </a:rPr>
              <a:t> </a:t>
            </a:r>
            <a:r>
              <a:rPr lang="de-DE" altLang="de-DE" dirty="0">
                <a:solidFill>
                  <a:srgbClr val="0000CC"/>
                </a:solidFill>
              </a:rPr>
              <a:t>(medizinische Therapie) wird die </a:t>
            </a:r>
            <a:r>
              <a:rPr lang="de-DE" altLang="de-DE" u="sng" dirty="0">
                <a:solidFill>
                  <a:srgbClr val="0000CC"/>
                </a:solidFill>
              </a:rPr>
              <a:t>Energiedosis</a:t>
            </a:r>
            <a:r>
              <a:rPr lang="de-DE" altLang="de-DE" dirty="0">
                <a:solidFill>
                  <a:srgbClr val="0000CC"/>
                </a:solidFill>
              </a:rPr>
              <a:t> </a:t>
            </a:r>
            <a:r>
              <a:rPr lang="de-DE" altLang="de-DE" i="1" dirty="0"/>
              <a:t>D</a:t>
            </a:r>
            <a:r>
              <a:rPr lang="de-DE" altLang="de-DE" dirty="0">
                <a:solidFill>
                  <a:srgbClr val="0000CC"/>
                </a:solidFill>
              </a:rPr>
              <a:t> verwendet. </a:t>
            </a:r>
            <a:r>
              <a:rPr lang="de-DE" altLang="de-DE" dirty="0" smtClean="0">
                <a:solidFill>
                  <a:srgbClr val="0000CC"/>
                </a:solidFill>
              </a:rPr>
              <a:t>Radiologen applizieren den </a:t>
            </a:r>
            <a:r>
              <a:rPr lang="de-DE" altLang="de-DE" dirty="0">
                <a:solidFill>
                  <a:srgbClr val="0000CC"/>
                </a:solidFill>
              </a:rPr>
              <a:t>Patienten </a:t>
            </a:r>
            <a:r>
              <a:rPr lang="de-DE" altLang="de-DE" dirty="0" smtClean="0">
                <a:solidFill>
                  <a:srgbClr val="0000CC"/>
                </a:solidFill>
              </a:rPr>
              <a:t>eine individuell für </a:t>
            </a:r>
            <a:r>
              <a:rPr lang="de-DE" altLang="de-DE" dirty="0">
                <a:solidFill>
                  <a:srgbClr val="0000CC"/>
                </a:solidFill>
              </a:rPr>
              <a:t>die spezielle Erkrankung und die verwendete Strahlenqualität nach klinischen Erfahrungen am besten geeignete Energiedosis </a:t>
            </a:r>
            <a:r>
              <a:rPr lang="de-DE" altLang="de-DE" i="1" dirty="0"/>
              <a:t>D</a:t>
            </a:r>
            <a:r>
              <a:rPr lang="de-DE" altLang="de-DE" dirty="0">
                <a:solidFill>
                  <a:srgbClr val="0000CC"/>
                </a:solidFill>
              </a:rPr>
              <a:t>. </a:t>
            </a:r>
            <a:r>
              <a:rPr lang="de-DE" altLang="de-DE" dirty="0" smtClean="0">
                <a:solidFill>
                  <a:srgbClr val="0000CC"/>
                </a:solidFill>
              </a:rPr>
              <a:t>Die Anforderungen an die Messgenauigkeit bei der Bestimmung der Energiedosis sind hoch. </a:t>
            </a:r>
            <a:endParaRPr lang="de-DE" altLang="de-DE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Im </a:t>
            </a:r>
            <a:r>
              <a:rPr lang="de-DE" altLang="de-DE" u="sng" dirty="0">
                <a:solidFill>
                  <a:srgbClr val="008000"/>
                </a:solidFill>
              </a:rPr>
              <a:t>Strahlenschutz</a:t>
            </a:r>
            <a:r>
              <a:rPr lang="de-DE" altLang="de-DE" dirty="0">
                <a:solidFill>
                  <a:srgbClr val="008000"/>
                </a:solidFill>
              </a:rPr>
              <a:t> sollen Dosisgrenzwerte </a:t>
            </a:r>
            <a:r>
              <a:rPr lang="de-DE" altLang="de-DE" dirty="0" smtClean="0">
                <a:solidFill>
                  <a:srgbClr val="008000"/>
                </a:solidFill>
              </a:rPr>
              <a:t>eingehalten </a:t>
            </a:r>
            <a:r>
              <a:rPr lang="de-DE" altLang="de-DE" dirty="0">
                <a:solidFill>
                  <a:srgbClr val="008000"/>
                </a:solidFill>
              </a:rPr>
              <a:t>werden, die das stochastische Strahlenrisiko </a:t>
            </a:r>
            <a:r>
              <a:rPr lang="de-DE" altLang="de-DE" u="sng" dirty="0">
                <a:solidFill>
                  <a:srgbClr val="008000"/>
                </a:solidFill>
              </a:rPr>
              <a:t>unabhängig von der </a:t>
            </a:r>
            <a:r>
              <a:rPr lang="de-DE" altLang="de-DE" u="sng" dirty="0" smtClean="0">
                <a:solidFill>
                  <a:srgbClr val="008000"/>
                </a:solidFill>
              </a:rPr>
              <a:t>Art der Strahlung</a:t>
            </a:r>
            <a:r>
              <a:rPr lang="de-DE" altLang="de-DE" dirty="0" smtClean="0">
                <a:solidFill>
                  <a:srgbClr val="008000"/>
                </a:solidFill>
              </a:rPr>
              <a:t> </a:t>
            </a:r>
            <a:r>
              <a:rPr lang="de-DE" altLang="de-DE" dirty="0">
                <a:solidFill>
                  <a:srgbClr val="008000"/>
                </a:solidFill>
              </a:rPr>
              <a:t>begrenzen. </a:t>
            </a:r>
            <a:r>
              <a:rPr lang="de-DE" altLang="de-DE" dirty="0" smtClean="0">
                <a:solidFill>
                  <a:srgbClr val="008000"/>
                </a:solidFill>
              </a:rPr>
              <a:t>Zur Abschätzung des Spätfolgenrisikos durch Strahlung verwendet man die </a:t>
            </a:r>
            <a:r>
              <a:rPr lang="de-DE" altLang="de-DE" dirty="0">
                <a:solidFill>
                  <a:srgbClr val="008000"/>
                </a:solidFill>
              </a:rPr>
              <a:t>Äquivalentdosis </a:t>
            </a:r>
            <a:r>
              <a:rPr lang="de-DE" altLang="de-DE" i="1" dirty="0"/>
              <a:t>H</a:t>
            </a:r>
            <a:r>
              <a:rPr lang="de-DE" altLang="de-DE" b="1" i="1" dirty="0">
                <a:solidFill>
                  <a:srgbClr val="008000"/>
                </a:solidFill>
              </a:rPr>
              <a:t>.</a:t>
            </a:r>
            <a:endParaRPr lang="de-DE" alt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4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22065"/>
            <a:ext cx="5364088" cy="50958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Strahlenschutzgrößen</a:t>
            </a:r>
            <a:endParaRPr lang="de-DE" altLang="de-DE" sz="2800" dirty="0">
              <a:solidFill>
                <a:srgbClr val="FF0000"/>
              </a:solidFill>
            </a:endParaRP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84976" cy="4752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3366FF"/>
                </a:solidFill>
              </a:rPr>
              <a:t>Im Jahre </a:t>
            </a:r>
            <a:r>
              <a:rPr lang="de-DE" altLang="de-DE" dirty="0"/>
              <a:t>1990</a:t>
            </a:r>
            <a:r>
              <a:rPr lang="de-DE" altLang="de-DE" dirty="0">
                <a:solidFill>
                  <a:srgbClr val="3366FF"/>
                </a:solidFill>
              </a:rPr>
              <a:t> hat die internationale Strahlen-</a:t>
            </a:r>
            <a:r>
              <a:rPr lang="de-DE" altLang="de-DE" dirty="0" err="1">
                <a:solidFill>
                  <a:srgbClr val="3366FF"/>
                </a:solidFill>
              </a:rPr>
              <a:t>schutzkommission</a:t>
            </a:r>
            <a:r>
              <a:rPr lang="de-DE" altLang="de-DE" dirty="0">
                <a:solidFill>
                  <a:srgbClr val="3366FF"/>
                </a:solidFill>
              </a:rPr>
              <a:t> </a:t>
            </a:r>
            <a:r>
              <a:rPr lang="de-DE" altLang="de-DE" dirty="0" smtClean="0">
                <a:solidFill>
                  <a:srgbClr val="3366FF"/>
                </a:solidFill>
              </a:rPr>
              <a:t>Dosisgrößen </a:t>
            </a:r>
            <a:r>
              <a:rPr lang="de-DE" altLang="de-DE" dirty="0">
                <a:solidFill>
                  <a:srgbClr val="3366FF"/>
                </a:solidFill>
              </a:rPr>
              <a:t>für den Strahlenschutz definiert. Mit der Novellierung der Strahlenschutzverordnung </a:t>
            </a:r>
            <a:r>
              <a:rPr lang="de-DE" altLang="de-DE" dirty="0" smtClean="0">
                <a:solidFill>
                  <a:srgbClr val="3366FF"/>
                </a:solidFill>
              </a:rPr>
              <a:t>des Jahres </a:t>
            </a:r>
            <a:r>
              <a:rPr lang="de-DE" altLang="de-DE" dirty="0"/>
              <a:t>2001</a:t>
            </a:r>
            <a:r>
              <a:rPr lang="de-DE" altLang="de-DE" dirty="0">
                <a:solidFill>
                  <a:srgbClr val="3366FF"/>
                </a:solidFill>
              </a:rPr>
              <a:t> </a:t>
            </a:r>
            <a:r>
              <a:rPr lang="de-DE" altLang="de-DE" dirty="0" smtClean="0">
                <a:solidFill>
                  <a:srgbClr val="3366FF"/>
                </a:solidFill>
              </a:rPr>
              <a:t>wurden </a:t>
            </a:r>
            <a:r>
              <a:rPr lang="de-DE" altLang="de-DE" dirty="0">
                <a:solidFill>
                  <a:srgbClr val="3366FF"/>
                </a:solidFill>
              </a:rPr>
              <a:t>diese Größen in Deutschland gesetzlich verbindlich vorgeschrieben.</a:t>
            </a:r>
          </a:p>
          <a:p>
            <a:pPr>
              <a:lnSpc>
                <a:spcPct val="90000"/>
              </a:lnSpc>
            </a:pPr>
            <a:endParaRPr lang="de-DE" altLang="de-DE" sz="1400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Das Prinzip: Organe </a:t>
            </a:r>
            <a:r>
              <a:rPr lang="de-DE" altLang="de-DE" dirty="0">
                <a:solidFill>
                  <a:srgbClr val="008000"/>
                </a:solidFill>
              </a:rPr>
              <a:t>tragen </a:t>
            </a:r>
            <a:r>
              <a:rPr lang="de-DE" altLang="de-DE" dirty="0" smtClean="0">
                <a:solidFill>
                  <a:srgbClr val="008000"/>
                </a:solidFill>
              </a:rPr>
              <a:t>unterschiedlich </a:t>
            </a:r>
            <a:r>
              <a:rPr lang="de-DE" altLang="de-DE" dirty="0">
                <a:solidFill>
                  <a:srgbClr val="008000"/>
                </a:solidFill>
              </a:rPr>
              <a:t>zum Gesamtrisiko </a:t>
            </a:r>
            <a:r>
              <a:rPr lang="de-DE" altLang="de-DE" dirty="0" smtClean="0">
                <a:solidFill>
                  <a:srgbClr val="008000"/>
                </a:solidFill>
              </a:rPr>
              <a:t>des Menschen bei</a:t>
            </a:r>
            <a:r>
              <a:rPr lang="de-DE" altLang="de-DE" dirty="0">
                <a:solidFill>
                  <a:srgbClr val="008000"/>
                </a:solidFill>
              </a:rPr>
              <a:t>. </a:t>
            </a:r>
            <a:r>
              <a:rPr lang="de-DE" altLang="de-DE" dirty="0" smtClean="0">
                <a:solidFill>
                  <a:srgbClr val="008000"/>
                </a:solidFill>
              </a:rPr>
              <a:t>Dies wird durch </a:t>
            </a:r>
            <a:r>
              <a:rPr lang="de-DE" altLang="de-DE" dirty="0" smtClean="0"/>
              <a:t>Gewebe-</a:t>
            </a:r>
            <a:r>
              <a:rPr lang="de-DE" altLang="de-DE" dirty="0" err="1" smtClean="0"/>
              <a:t>Wichtungsfaktoren</a:t>
            </a:r>
            <a:r>
              <a:rPr lang="de-DE" altLang="de-DE" dirty="0" smtClean="0"/>
              <a:t> </a:t>
            </a:r>
            <a:r>
              <a:rPr lang="de-DE" altLang="de-DE" i="1" dirty="0" err="1" smtClean="0"/>
              <a:t>w</a:t>
            </a:r>
            <a:r>
              <a:rPr lang="de-DE" altLang="de-DE" baseline="-25000" dirty="0" err="1" smtClean="0"/>
              <a:t>T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8000"/>
                </a:solidFill>
              </a:rPr>
              <a:t>berücksichtigt. Die </a:t>
            </a:r>
            <a:r>
              <a:rPr lang="de-DE" altLang="de-DE" dirty="0">
                <a:solidFill>
                  <a:srgbClr val="008000"/>
                </a:solidFill>
              </a:rPr>
              <a:t>u</a:t>
            </a:r>
            <a:r>
              <a:rPr lang="de-DE" altLang="de-DE" dirty="0" smtClean="0">
                <a:solidFill>
                  <a:srgbClr val="008000"/>
                </a:solidFill>
              </a:rPr>
              <a:t>nterschiedliche </a:t>
            </a:r>
            <a:r>
              <a:rPr lang="de-DE" altLang="de-DE" dirty="0">
                <a:solidFill>
                  <a:srgbClr val="008000"/>
                </a:solidFill>
              </a:rPr>
              <a:t>Wirkung </a:t>
            </a:r>
            <a:r>
              <a:rPr lang="de-DE" altLang="de-DE" dirty="0" smtClean="0">
                <a:solidFill>
                  <a:srgbClr val="008000"/>
                </a:solidFill>
              </a:rPr>
              <a:t>verschiedener der </a:t>
            </a:r>
            <a:r>
              <a:rPr lang="de-DE" altLang="de-DE" dirty="0">
                <a:solidFill>
                  <a:srgbClr val="008000"/>
                </a:solidFill>
              </a:rPr>
              <a:t>Strahlenarten wird durch </a:t>
            </a:r>
            <a:r>
              <a:rPr lang="de-DE" altLang="de-DE" dirty="0" smtClean="0"/>
              <a:t>Strahlungs-</a:t>
            </a:r>
            <a:r>
              <a:rPr lang="de-DE" altLang="de-DE" dirty="0" err="1" smtClean="0"/>
              <a:t>Wichtungsfaktoren</a:t>
            </a:r>
            <a:r>
              <a:rPr lang="de-DE" altLang="de-DE" dirty="0" smtClean="0">
                <a:solidFill>
                  <a:srgbClr val="008000"/>
                </a:solidFill>
              </a:rPr>
              <a:t> </a:t>
            </a:r>
            <a:r>
              <a:rPr lang="de-DE" altLang="de-DE" i="1" dirty="0" err="1" smtClean="0"/>
              <a:t>w</a:t>
            </a:r>
            <a:r>
              <a:rPr lang="de-DE" altLang="de-DE" baseline="-25000" dirty="0" err="1" smtClean="0"/>
              <a:t>R</a:t>
            </a:r>
            <a:r>
              <a:rPr lang="de-DE" altLang="de-DE" dirty="0" smtClean="0">
                <a:solidFill>
                  <a:srgbClr val="008000"/>
                </a:solidFill>
              </a:rPr>
              <a:t> berücksichtigt</a:t>
            </a:r>
            <a:r>
              <a:rPr lang="de-DE" altLang="de-DE" dirty="0">
                <a:solidFill>
                  <a:srgbClr val="008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943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899"/>
            <a:ext cx="6193678" cy="1195853"/>
          </a:xfrm>
        </p:spPr>
        <p:txBody>
          <a:bodyPr/>
          <a:lstStyle/>
          <a:p>
            <a:pPr algn="r"/>
            <a:r>
              <a:rPr lang="de-DE" altLang="de-DE" dirty="0" smtClean="0"/>
              <a:t>Beobachtung bei der Bestrahlung von </a:t>
            </a:r>
            <a:r>
              <a:rPr lang="de-DE" altLang="de-DE" dirty="0"/>
              <a:t>Pflanzen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5486400"/>
            <a:ext cx="8172400" cy="609600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Schwach bestrahlt    </a:t>
            </a:r>
            <a:r>
              <a:rPr lang="de-DE" altLang="de-DE" dirty="0">
                <a:solidFill>
                  <a:srgbClr val="FF0000"/>
                </a:solidFill>
              </a:rPr>
              <a:t>nicht bestrahlt</a:t>
            </a:r>
            <a:r>
              <a:rPr lang="de-DE" altLang="de-DE" dirty="0"/>
              <a:t>   </a:t>
            </a:r>
            <a:r>
              <a:rPr lang="de-DE" altLang="de-DE" dirty="0" smtClean="0"/>
              <a:t>  </a:t>
            </a:r>
            <a:r>
              <a:rPr lang="de-DE" altLang="de-DE" dirty="0" smtClean="0">
                <a:solidFill>
                  <a:srgbClr val="008000"/>
                </a:solidFill>
              </a:rPr>
              <a:t>stark </a:t>
            </a:r>
            <a:r>
              <a:rPr lang="de-DE" altLang="de-DE" dirty="0">
                <a:solidFill>
                  <a:srgbClr val="008000"/>
                </a:solidFill>
              </a:rPr>
              <a:t>bestrahlt  </a:t>
            </a:r>
          </a:p>
        </p:txBody>
      </p:sp>
      <p:pic>
        <p:nvPicPr>
          <p:cNvPr id="769028" name="Picture 4" descr="C:\WINDOWS\Profiles\UJS\Anwendungsdaten\Microsoft\Media Catalog\Keimender_Hafer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543800" cy="3971925"/>
          </a:xfrm>
        </p:spPr>
      </p:pic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823249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>
                <a:effectLst/>
              </a:rPr>
              <a:t>..</a:t>
            </a:r>
            <a:r>
              <a:rPr lang="de-DE" altLang="de-DE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Sichtweise in der ersten Hälfte des 20ten Jahrhunderts....</a:t>
            </a:r>
          </a:p>
        </p:txBody>
      </p:sp>
    </p:spTree>
    <p:extLst>
      <p:ext uri="{BB962C8B-B14F-4D97-AF65-F5344CB8AC3E}">
        <p14:creationId xmlns:p14="http://schemas.microsoft.com/office/powerpoint/2010/main" val="3913714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44624"/>
            <a:ext cx="5707289" cy="50958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Strahlenschutzgröße </a:t>
            </a:r>
            <a:r>
              <a:rPr lang="de-DE" altLang="de-DE" i="1" dirty="0" smtClean="0">
                <a:solidFill>
                  <a:srgbClr val="FF0000"/>
                </a:solidFill>
              </a:rPr>
              <a:t>H</a:t>
            </a:r>
            <a:r>
              <a:rPr lang="de-DE" altLang="de-DE" baseline="-25000" dirty="0" smtClean="0">
                <a:solidFill>
                  <a:srgbClr val="FF0000"/>
                </a:solidFill>
              </a:rPr>
              <a:t>T</a:t>
            </a:r>
            <a:endParaRPr lang="de-DE" altLang="de-DE" sz="2800" baseline="-25000" dirty="0">
              <a:solidFill>
                <a:srgbClr val="FF0000"/>
              </a:solidFill>
            </a:endParaRP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700808"/>
            <a:ext cx="9001000" cy="46805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Organdosis </a:t>
            </a:r>
            <a:r>
              <a:rPr lang="de-DE" altLang="de-DE" i="1" dirty="0">
                <a:cs typeface="Times New Roman" panose="02020603050405020304" pitchFamily="18" charset="0"/>
              </a:rPr>
              <a:t>H</a:t>
            </a:r>
            <a:r>
              <a:rPr lang="de-DE" altLang="de-DE" baseline="-30000" dirty="0">
                <a:cs typeface="Times New Roman" panose="02020603050405020304" pitchFamily="18" charset="0"/>
              </a:rPr>
              <a:t>T</a:t>
            </a:r>
            <a:r>
              <a:rPr lang="de-DE" altLang="de-DE" dirty="0">
                <a:cs typeface="Times New Roman" panose="02020603050405020304" pitchFamily="18" charset="0"/>
              </a:rPr>
              <a:t> </a:t>
            </a:r>
            <a:endParaRPr lang="de-DE" altLang="de-DE" dirty="0" smtClean="0">
              <a:cs typeface="Times New Roman" panose="02020603050405020304" pitchFamily="18" charset="0"/>
            </a:endParaRPr>
          </a:p>
          <a:p>
            <a:pPr marL="1055688" lvl="3" indent="-514350">
              <a:buAutoNum type="arabicPeriod"/>
            </a:pPr>
            <a:endParaRPr lang="de-DE" altLang="de-DE" sz="1000" dirty="0">
              <a:cs typeface="Times New Roman" panose="02020603050405020304" pitchFamily="18" charset="0"/>
            </a:endParaRPr>
          </a:p>
          <a:p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Die gesamte Organdosis </a:t>
            </a:r>
            <a:r>
              <a:rPr lang="de-DE" altLang="de-DE" i="1" dirty="0" smtClean="0">
                <a:cs typeface="Times New Roman" panose="02020603050405020304" pitchFamily="18" charset="0"/>
              </a:rPr>
              <a:t>H</a:t>
            </a:r>
            <a:r>
              <a:rPr lang="de-DE" altLang="de-DE" baseline="-25000" dirty="0" smtClean="0">
                <a:cs typeface="Times New Roman" panose="02020603050405020304" pitchFamily="18" charset="0"/>
              </a:rPr>
              <a:t>T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ist die Summe Organdosis </a:t>
            </a:r>
            <a:r>
              <a:rPr lang="de-DE" altLang="de-DE" i="1" dirty="0" smtClean="0">
                <a:cs typeface="Times New Roman" panose="02020603050405020304" pitchFamily="18" charset="0"/>
              </a:rPr>
              <a:t>H</a:t>
            </a:r>
            <a:r>
              <a:rPr lang="de-DE" altLang="de-DE" baseline="-25000" dirty="0" smtClean="0">
                <a:cs typeface="Times New Roman" panose="02020603050405020304" pitchFamily="18" charset="0"/>
              </a:rPr>
              <a:t>T,R</a:t>
            </a:r>
            <a:r>
              <a:rPr lang="de-DE" altLang="de-DE" dirty="0" smtClean="0">
                <a:cs typeface="Times New Roman" panose="02020603050405020304" pitchFamily="18" charset="0"/>
              </a:rPr>
              <a:t> 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über</a:t>
            </a:r>
            <a:r>
              <a:rPr lang="de-DE" altLang="de-DE" dirty="0" smtClean="0">
                <a:cs typeface="Times New Roman" panose="02020603050405020304" pitchFamily="18" charset="0"/>
              </a:rPr>
              <a:t> </a:t>
            </a:r>
            <a:r>
              <a:rPr lang="de-DE" altLang="de-DE" i="1" dirty="0" smtClean="0">
                <a:cs typeface="Times New Roman" panose="02020603050405020304" pitchFamily="18" charset="0"/>
              </a:rPr>
              <a:t>R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, die sich für eine bestimmte Strahlenart </a:t>
            </a:r>
            <a:r>
              <a:rPr lang="de-DE" altLang="de-DE" i="1" dirty="0" smtClean="0">
                <a:cs typeface="Times New Roman" panose="02020603050405020304" pitchFamily="18" charset="0"/>
              </a:rPr>
              <a:t>R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als Produkt der über das Organ gemittelten Energiedosis </a:t>
            </a:r>
            <a:r>
              <a:rPr lang="de-DE" altLang="de-DE" i="1" dirty="0">
                <a:cs typeface="Times New Roman" panose="02020603050405020304" pitchFamily="18" charset="0"/>
              </a:rPr>
              <a:t> </a:t>
            </a:r>
            <a:r>
              <a:rPr lang="de-DE" altLang="de-DE" i="1" dirty="0" smtClean="0">
                <a:cs typeface="Times New Roman" panose="02020603050405020304" pitchFamily="18" charset="0"/>
              </a:rPr>
              <a:t>       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und dem </a:t>
            </a:r>
            <a:r>
              <a:rPr lang="de-DE" altLang="de-DE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Strahlungswichtungsfaktor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 i="1" dirty="0" err="1" smtClean="0">
                <a:cs typeface="Times New Roman" panose="02020603050405020304" pitchFamily="18" charset="0"/>
              </a:rPr>
              <a:t>w</a:t>
            </a:r>
            <a:r>
              <a:rPr lang="de-DE" altLang="de-DE" baseline="-25000" dirty="0" err="1" smtClean="0">
                <a:cs typeface="Times New Roman" panose="02020603050405020304" pitchFamily="18" charset="0"/>
              </a:rPr>
              <a:t>R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ergibt.</a:t>
            </a:r>
          </a:p>
          <a:p>
            <a:endParaRPr lang="de-DE" altLang="de-DE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endParaRPr lang="de-DE" altLang="de-DE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endParaRPr lang="de-DE" altLang="de-DE" sz="800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Die 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Einheit der Organdosis ist das </a:t>
            </a:r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Sievert. </a:t>
            </a:r>
          </a:p>
          <a:p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Einheitenzeichen </a:t>
            </a:r>
            <a:r>
              <a:rPr lang="de-DE" altLang="de-DE" dirty="0" smtClean="0">
                <a:cs typeface="Times New Roman" panose="02020603050405020304" pitchFamily="18" charset="0"/>
              </a:rPr>
              <a:t>1 </a:t>
            </a:r>
            <a:r>
              <a:rPr lang="de-DE" altLang="de-DE" dirty="0" err="1" smtClean="0">
                <a:cs typeface="Times New Roman" panose="02020603050405020304" pitchFamily="18" charset="0"/>
              </a:rPr>
              <a:t>Sv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).</a:t>
            </a:r>
          </a:p>
          <a:p>
            <a:endParaRPr lang="de-DE" altLang="de-DE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endParaRPr lang="de-DE" altLang="de-DE" dirty="0">
              <a:cs typeface="Times New Roman" panose="02020603050405020304" pitchFamily="18" charset="0"/>
            </a:endParaRPr>
          </a:p>
          <a:p>
            <a:endParaRPr lang="de-DE" altLang="de-DE" dirty="0"/>
          </a:p>
        </p:txBody>
      </p:sp>
      <p:graphicFrame>
        <p:nvGraphicFramePr>
          <p:cNvPr id="80794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807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7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41695"/>
              </p:ext>
            </p:extLst>
          </p:nvPr>
        </p:nvGraphicFramePr>
        <p:xfrm>
          <a:off x="1685925" y="4293096"/>
          <a:ext cx="57721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0" name="Equation" r:id="rId5" imgW="1726920" imgH="342720" progId="Equation.DSMT4">
                  <p:embed/>
                </p:oleObj>
              </mc:Choice>
              <mc:Fallback>
                <p:oleObj name="Equation" r:id="rId5" imgW="1726920" imgH="342720" progId="Equation.DSMT4">
                  <p:embed/>
                  <p:pic>
                    <p:nvPicPr>
                      <p:cNvPr id="807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293096"/>
                        <a:ext cx="57721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14165"/>
              </p:ext>
            </p:extLst>
          </p:nvPr>
        </p:nvGraphicFramePr>
        <p:xfrm>
          <a:off x="6511527" y="3239997"/>
          <a:ext cx="712688" cy="59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1" name="Equation" r:id="rId7" imgW="304560" imgH="253800" progId="Equation.DSMT4">
                  <p:embed/>
                </p:oleObj>
              </mc:Choice>
              <mc:Fallback>
                <p:oleObj name="Equation" r:id="rId7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1527" y="3239997"/>
                        <a:ext cx="712688" cy="593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38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6228184" cy="115212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Strahlungs-</a:t>
            </a:r>
            <a:r>
              <a:rPr lang="de-DE" altLang="de-DE" dirty="0" err="1"/>
              <a:t>w</a:t>
            </a:r>
            <a:r>
              <a:rPr lang="de-DE" altLang="de-DE" dirty="0" err="1" smtClean="0">
                <a:solidFill>
                  <a:srgbClr val="FF0000"/>
                </a:solidFill>
              </a:rPr>
              <a:t>ichtungsfaktor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i="1" dirty="0" err="1" smtClean="0">
                <a:solidFill>
                  <a:srgbClr val="FF0000"/>
                </a:solidFill>
              </a:rPr>
              <a:t>w</a:t>
            </a:r>
            <a:r>
              <a:rPr lang="de-DE" altLang="de-DE" baseline="-25000" dirty="0" err="1" smtClean="0">
                <a:solidFill>
                  <a:srgbClr val="FF0000"/>
                </a:solidFill>
              </a:rPr>
              <a:t>R</a:t>
            </a:r>
            <a:endParaRPr lang="de-DE" altLang="de-DE" sz="2800" baseline="-25000" dirty="0">
              <a:solidFill>
                <a:srgbClr val="FF0000"/>
              </a:solidFill>
            </a:endParaRP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6832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Photonen</a:t>
            </a: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, alle </a:t>
            </a:r>
            <a:r>
              <a:rPr lang="de-DE" altLang="de-DE" sz="2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Energien						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1</a:t>
            </a:r>
            <a:endParaRPr lang="de-DE" altLang="de-DE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Elektronen und Myonen, alle </a:t>
            </a:r>
            <a:r>
              <a:rPr lang="de-DE" altLang="de-DE" sz="2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Energien			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1</a:t>
            </a:r>
            <a:endParaRPr lang="de-DE" altLang="de-DE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Neutronen, Energie &lt; </a:t>
            </a:r>
            <a:r>
              <a:rPr lang="de-DE" altLang="de-DE" sz="2800" dirty="0">
                <a:cs typeface="Times New Roman" panose="02020603050405020304" pitchFamily="18" charset="0"/>
              </a:rPr>
              <a:t>10 </a:t>
            </a:r>
            <a:r>
              <a:rPr lang="de-DE" altLang="de-DE" sz="2800" dirty="0" err="1">
                <a:cs typeface="Times New Roman" panose="02020603050405020304" pitchFamily="18" charset="0"/>
              </a:rPr>
              <a:t>keV</a:t>
            </a:r>
            <a:r>
              <a:rPr lang="de-DE" altLang="de-DE" sz="2800" dirty="0">
                <a:cs typeface="Times New Roman" panose="02020603050405020304" pitchFamily="18" charset="0"/>
              </a:rPr>
              <a:t>  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					5</a:t>
            </a:r>
            <a:endParaRPr lang="de-DE" altLang="de-DE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cs typeface="Times New Roman" panose="02020603050405020304" pitchFamily="18" charset="0"/>
              </a:rPr>
              <a:t>10 </a:t>
            </a:r>
            <a:r>
              <a:rPr lang="de-DE" altLang="de-DE" sz="2800" dirty="0" err="1">
                <a:cs typeface="Times New Roman" panose="02020603050405020304" pitchFamily="18" charset="0"/>
              </a:rPr>
              <a:t>keV</a:t>
            </a:r>
            <a:r>
              <a:rPr lang="de-DE" altLang="de-DE" sz="2800" dirty="0">
                <a:cs typeface="Times New Roman" panose="02020603050405020304" pitchFamily="18" charset="0"/>
              </a:rPr>
              <a:t> </a:t>
            </a: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bis </a:t>
            </a:r>
            <a:r>
              <a:rPr lang="de-DE" altLang="de-DE" sz="2800" dirty="0">
                <a:cs typeface="Times New Roman" panose="02020603050405020304" pitchFamily="18" charset="0"/>
              </a:rPr>
              <a:t>100 </a:t>
            </a:r>
            <a:r>
              <a:rPr lang="de-DE" altLang="de-DE" sz="2800" dirty="0" err="1" smtClean="0">
                <a:cs typeface="Times New Roman" panose="02020603050405020304" pitchFamily="18" charset="0"/>
              </a:rPr>
              <a:t>keV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				        </a:t>
            </a:r>
            <a:r>
              <a:rPr lang="de-DE" altLang="de-DE" sz="2800" dirty="0"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cs typeface="Times New Roman" panose="02020603050405020304" pitchFamily="18" charset="0"/>
              </a:rPr>
              <a:t>&gt; 100 </a:t>
            </a:r>
            <a:r>
              <a:rPr lang="de-DE" altLang="de-DE" sz="2800" dirty="0" err="1">
                <a:cs typeface="Times New Roman" panose="02020603050405020304" pitchFamily="18" charset="0"/>
              </a:rPr>
              <a:t>keV</a:t>
            </a:r>
            <a:r>
              <a:rPr lang="de-DE" altLang="de-DE" sz="2800" dirty="0">
                <a:cs typeface="Times New Roman" panose="02020603050405020304" pitchFamily="18" charset="0"/>
              </a:rPr>
              <a:t> </a:t>
            </a: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bis </a:t>
            </a:r>
            <a:r>
              <a:rPr lang="de-DE" altLang="de-DE" sz="2800" dirty="0">
                <a:cs typeface="Times New Roman" panose="02020603050405020304" pitchFamily="18" charset="0"/>
              </a:rPr>
              <a:t>2 </a:t>
            </a:r>
            <a:r>
              <a:rPr lang="de-DE" altLang="de-DE" sz="2800" dirty="0" err="1">
                <a:cs typeface="Times New Roman" panose="02020603050405020304" pitchFamily="18" charset="0"/>
              </a:rPr>
              <a:t>MeV</a:t>
            </a:r>
            <a:r>
              <a:rPr lang="de-DE" altLang="de-DE" sz="2800" dirty="0">
                <a:cs typeface="Times New Roman" panose="02020603050405020304" pitchFamily="18" charset="0"/>
              </a:rPr>
              <a:t> 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				        20</a:t>
            </a:r>
            <a:endParaRPr lang="de-DE" altLang="de-DE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cs typeface="Times New Roman" panose="02020603050405020304" pitchFamily="18" charset="0"/>
              </a:rPr>
              <a:t>&gt; 2 </a:t>
            </a:r>
            <a:r>
              <a:rPr lang="de-DE" altLang="de-DE" sz="2800" dirty="0" err="1">
                <a:cs typeface="Times New Roman" panose="02020603050405020304" pitchFamily="18" charset="0"/>
              </a:rPr>
              <a:t>MeV</a:t>
            </a:r>
            <a:r>
              <a:rPr lang="de-DE" altLang="de-DE" sz="2800" dirty="0">
                <a:cs typeface="Times New Roman" panose="02020603050405020304" pitchFamily="18" charset="0"/>
              </a:rPr>
              <a:t> </a:t>
            </a: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bis </a:t>
            </a:r>
            <a:r>
              <a:rPr lang="de-DE" altLang="de-DE" sz="2800" dirty="0">
                <a:cs typeface="Times New Roman" panose="02020603050405020304" pitchFamily="18" charset="0"/>
              </a:rPr>
              <a:t>20 </a:t>
            </a:r>
            <a:r>
              <a:rPr lang="de-DE" altLang="de-DE" sz="2800" dirty="0" err="1">
                <a:cs typeface="Times New Roman" panose="02020603050405020304" pitchFamily="18" charset="0"/>
              </a:rPr>
              <a:t>MeV</a:t>
            </a:r>
            <a:r>
              <a:rPr lang="de-DE" altLang="de-DE" sz="2800" dirty="0">
                <a:cs typeface="Times New Roman" panose="02020603050405020304" pitchFamily="18" charset="0"/>
              </a:rPr>
              <a:t> 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				        10</a:t>
            </a:r>
            <a:endParaRPr lang="de-DE" altLang="de-DE" sz="2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  <a:r>
              <a:rPr lang="de-DE" altLang="de-DE" sz="2800" dirty="0">
                <a:cs typeface="Times New Roman" panose="02020603050405020304" pitchFamily="18" charset="0"/>
              </a:rPr>
              <a:t>&gt; 20 </a:t>
            </a:r>
            <a:r>
              <a:rPr lang="de-DE" altLang="de-DE" sz="2800" dirty="0" err="1">
                <a:cs typeface="Times New Roman" panose="02020603050405020304" pitchFamily="18" charset="0"/>
              </a:rPr>
              <a:t>MeV</a:t>
            </a:r>
            <a:r>
              <a:rPr lang="de-DE" altLang="de-DE" sz="2800" dirty="0">
                <a:cs typeface="Times New Roman" panose="02020603050405020304" pitchFamily="18" charset="0"/>
              </a:rPr>
              <a:t> 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						          5</a:t>
            </a:r>
          </a:p>
          <a:p>
            <a:pPr>
              <a:lnSpc>
                <a:spcPct val="90000"/>
              </a:lnSpc>
            </a:pPr>
            <a:r>
              <a:rPr lang="de-DE" altLang="de-DE" sz="2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Protonen, außer Rückstoßprotonen, Energie 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&gt; 2 </a:t>
            </a:r>
            <a:r>
              <a:rPr lang="de-DE" altLang="de-DE" sz="2800" dirty="0" err="1" smtClean="0">
                <a:cs typeface="Times New Roman" panose="02020603050405020304" pitchFamily="18" charset="0"/>
              </a:rPr>
              <a:t>MeV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	5</a:t>
            </a:r>
          </a:p>
          <a:p>
            <a:pPr>
              <a:lnSpc>
                <a:spcPct val="90000"/>
              </a:lnSpc>
            </a:pPr>
            <a:r>
              <a:rPr lang="de-DE" altLang="de-DE" sz="2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Alphateilchen</a:t>
            </a: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, Spaltfragmente, schwere </a:t>
            </a:r>
            <a:r>
              <a:rPr lang="de-DE" altLang="de-DE" sz="28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Kerne	        </a:t>
            </a:r>
            <a:r>
              <a:rPr lang="de-DE" altLang="de-DE" sz="2800" dirty="0" smtClean="0">
                <a:cs typeface="Times New Roman" panose="02020603050405020304" pitchFamily="18" charset="0"/>
              </a:rPr>
              <a:t>20</a:t>
            </a:r>
            <a:r>
              <a:rPr lang="de-DE" altLang="de-DE" sz="2800" dirty="0">
                <a:solidFill>
                  <a:srgbClr val="008000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de-DE" altLang="de-DE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30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175"/>
            <a:ext cx="5873080" cy="468313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Strahlenschutzgröße </a:t>
            </a:r>
            <a:r>
              <a:rPr lang="de-DE" altLang="de-DE" i="1" dirty="0" smtClean="0">
                <a:solidFill>
                  <a:srgbClr val="FF0000"/>
                </a:solidFill>
              </a:rPr>
              <a:t>E</a:t>
            </a:r>
            <a:endParaRPr lang="de-DE" altLang="de-DE" sz="2800" i="1" dirty="0">
              <a:solidFill>
                <a:srgbClr val="FF0000"/>
              </a:solidFill>
            </a:endParaRP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856984" cy="43231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cs typeface="Times New Roman" panose="02020603050405020304" pitchFamily="18" charset="0"/>
              </a:rPr>
              <a:t>2.</a:t>
            </a:r>
            <a:r>
              <a:rPr lang="de-D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Effektive </a:t>
            </a:r>
            <a:r>
              <a:rPr lang="de-D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Dosis </a:t>
            </a:r>
            <a:r>
              <a:rPr lang="de-DE" altLang="de-DE" i="1" dirty="0"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Die effektive Dosis </a:t>
            </a:r>
            <a:r>
              <a:rPr lang="de-DE" altLang="de-DE" i="1" dirty="0">
                <a:cs typeface="Times New Roman" panose="02020603050405020304" pitchFamily="18" charset="0"/>
              </a:rPr>
              <a:t>E</a:t>
            </a:r>
            <a:r>
              <a:rPr lang="de-D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 ist die Summe der Organdosen </a:t>
            </a:r>
            <a:r>
              <a:rPr lang="de-DE" altLang="de-DE" i="1" dirty="0">
                <a:cs typeface="Times New Roman" panose="02020603050405020304" pitchFamily="18" charset="0"/>
              </a:rPr>
              <a:t>H</a:t>
            </a:r>
            <a:r>
              <a:rPr lang="de-DE" altLang="de-DE" baseline="-30000" dirty="0">
                <a:cs typeface="Times New Roman" panose="02020603050405020304" pitchFamily="18" charset="0"/>
              </a:rPr>
              <a:t>T</a:t>
            </a:r>
            <a:r>
              <a:rPr lang="de-D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, jeweils multipliziert mit dem zugehörigen 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Gewebe-</a:t>
            </a:r>
            <a:r>
              <a:rPr lang="de-DE" altLang="de-DE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wichtungs</a:t>
            </a:r>
            <a:r>
              <a:rPr lang="de-DE" altLang="de-DE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-faktor </a:t>
            </a:r>
            <a:r>
              <a:rPr lang="de-DE" altLang="de-DE" i="1" dirty="0" err="1">
                <a:cs typeface="Times New Roman" panose="02020603050405020304" pitchFamily="18" charset="0"/>
              </a:rPr>
              <a:t>w</a:t>
            </a:r>
            <a:r>
              <a:rPr lang="de-DE" altLang="de-DE" baseline="-30000" dirty="0" err="1">
                <a:cs typeface="Times New Roman" panose="02020603050405020304" pitchFamily="18" charset="0"/>
              </a:rPr>
              <a:t>T</a:t>
            </a:r>
            <a:r>
              <a:rPr lang="de-DE" altLang="de-DE" baseline="-300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  <a:r>
              <a:rPr lang="de-D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 Dabei ist über alle aufgeführten Organe und Gewebe zu summieren.</a:t>
            </a:r>
          </a:p>
          <a:p>
            <a:pPr>
              <a:lnSpc>
                <a:spcPct val="90000"/>
              </a:lnSpc>
            </a:pPr>
            <a:endParaRPr lang="de-DE" altLang="de-DE" dirty="0">
              <a:solidFill>
                <a:srgbClr val="3366FF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de-DE" altLang="de-DE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Die Einheit der effektiven Dosis ist das </a:t>
            </a:r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Sievert. 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(Einheitenzeichen </a:t>
            </a:r>
            <a:r>
              <a:rPr lang="de-DE" altLang="de-DE" dirty="0" smtClean="0">
                <a:cs typeface="Times New Roman" panose="02020603050405020304" pitchFamily="18" charset="0"/>
              </a:rPr>
              <a:t>1 </a:t>
            </a:r>
            <a:r>
              <a:rPr lang="de-DE" altLang="de-DE" dirty="0" err="1" smtClean="0">
                <a:cs typeface="Times New Roman" panose="02020603050405020304" pitchFamily="18" charset="0"/>
              </a:rPr>
              <a:t>Sv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).</a:t>
            </a:r>
            <a:endParaRPr lang="de-DE" altLang="de-DE" dirty="0">
              <a:solidFill>
                <a:srgbClr val="FF0000"/>
              </a:solidFill>
            </a:endParaRPr>
          </a:p>
        </p:txBody>
      </p:sp>
      <p:graphicFrame>
        <p:nvGraphicFramePr>
          <p:cNvPr id="811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67906"/>
              </p:ext>
            </p:extLst>
          </p:nvPr>
        </p:nvGraphicFramePr>
        <p:xfrm>
          <a:off x="1174750" y="4005263"/>
          <a:ext cx="653573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7" name="Equation" r:id="rId3" imgW="1955520" imgH="342720" progId="Equation.DSMT4">
                  <p:embed/>
                </p:oleObj>
              </mc:Choice>
              <mc:Fallback>
                <p:oleObj name="Equation" r:id="rId3" imgW="1955520" imgH="342720" progId="Equation.DSMT4">
                  <p:embed/>
                  <p:pic>
                    <p:nvPicPr>
                      <p:cNvPr id="811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4005263"/>
                        <a:ext cx="653573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046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44624"/>
            <a:ext cx="4685358" cy="115212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Gewebe-</a:t>
            </a:r>
            <a:r>
              <a:rPr lang="de-DE" altLang="de-DE" dirty="0" err="1"/>
              <a:t>w</a:t>
            </a:r>
            <a:r>
              <a:rPr lang="de-DE" altLang="de-DE" dirty="0" err="1" smtClean="0">
                <a:solidFill>
                  <a:srgbClr val="FF0000"/>
                </a:solidFill>
              </a:rPr>
              <a:t>ichtungsfaktor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i="1" dirty="0" err="1" smtClean="0">
                <a:solidFill>
                  <a:srgbClr val="FF0000"/>
                </a:solidFill>
              </a:rPr>
              <a:t>w</a:t>
            </a:r>
            <a:r>
              <a:rPr lang="de-DE" altLang="de-DE" baseline="-25000" dirty="0" err="1" smtClean="0">
                <a:solidFill>
                  <a:srgbClr val="FF0000"/>
                </a:solidFill>
              </a:rPr>
              <a:t>T</a:t>
            </a:r>
            <a:endParaRPr lang="de-DE" altLang="de-DE" sz="2800" baseline="-25000" dirty="0">
              <a:solidFill>
                <a:srgbClr val="FF0000"/>
              </a:solidFill>
            </a:endParaRP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7904" y="1340768"/>
            <a:ext cx="4608512" cy="4824536"/>
          </a:xfrm>
        </p:spPr>
        <p:txBody>
          <a:bodyPr/>
          <a:lstStyle/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Keimdrüsen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0,20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Knochenmark (rot</a:t>
            </a:r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)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0,12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Dickdarm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0,12 </a:t>
            </a:r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            </a:t>
            </a:r>
            <a:endParaRPr lang="de-DE" altLang="de-DE" sz="2000" dirty="0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Lunge	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0,12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Magen	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0,12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Blase	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0,05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Brust	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0,05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Leber	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0,05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Speiseröhre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0,05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Schilddrüse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0,05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Haut		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0,01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Knochenoberfläche	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0,01</a:t>
            </a:r>
            <a:endParaRPr lang="de-DE" altLang="de-DE" sz="2000" dirty="0">
              <a:cs typeface="Times New Roman" panose="02020603050405020304" pitchFamily="18" charset="0"/>
            </a:endParaRPr>
          </a:p>
          <a:p>
            <a:r>
              <a:rPr lang="de-DE" altLang="de-DE" sz="2000" dirty="0">
                <a:solidFill>
                  <a:srgbClr val="008000"/>
                </a:solidFill>
                <a:cs typeface="Times New Roman" panose="02020603050405020304" pitchFamily="18" charset="0"/>
              </a:rPr>
              <a:t>Andere Organe oder </a:t>
            </a:r>
            <a:r>
              <a:rPr lang="de-DE" altLang="de-DE" sz="2000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Gewebe	</a:t>
            </a:r>
            <a:r>
              <a:rPr lang="de-DE" altLang="de-DE" sz="2000" dirty="0" smtClean="0">
                <a:cs typeface="Times New Roman" panose="02020603050405020304" pitchFamily="18" charset="0"/>
              </a:rPr>
              <a:t>0,05</a:t>
            </a:r>
            <a:endParaRPr lang="de-DE" alt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107504" y="1916832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Zur Vereinfachung unterscheidet man nur </a:t>
            </a:r>
            <a:r>
              <a:rPr lang="de-DE" sz="2800" dirty="0" smtClean="0">
                <a:effectLst/>
                <a:latin typeface="+mn-lt"/>
                <a:sym typeface="Symbol" panose="05050102010706020507" pitchFamily="18" charset="2"/>
              </a:rPr>
              <a:t>12</a:t>
            </a:r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 verschiedene Organe. </a:t>
            </a:r>
          </a:p>
          <a:p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Alle anderen Organe erhalten pauschal den Gewebe-</a:t>
            </a:r>
            <a:r>
              <a:rPr lang="de-DE" sz="2800" dirty="0" err="1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w</a:t>
            </a:r>
            <a:r>
              <a:rPr lang="de-DE" sz="2800" dirty="0" err="1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ichtungsfaktor</a:t>
            </a:r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 </a:t>
            </a:r>
            <a:r>
              <a:rPr lang="de-DE" sz="2800" dirty="0" smtClean="0">
                <a:effectLst/>
                <a:latin typeface="+mn-lt"/>
                <a:sym typeface="Symbol" panose="05050102010706020507" pitchFamily="18" charset="2"/>
              </a:rPr>
              <a:t>0,05</a:t>
            </a:r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997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893" y="0"/>
            <a:ext cx="6964783" cy="1052736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Abschätzung </a:t>
            </a:r>
            <a:r>
              <a:rPr lang="de-DE" altLang="de-DE" dirty="0">
                <a:solidFill>
                  <a:srgbClr val="FF0000"/>
                </a:solidFill>
              </a:rPr>
              <a:t>des </a:t>
            </a:r>
            <a:r>
              <a:rPr lang="de-DE" altLang="de-DE" dirty="0" smtClean="0">
                <a:solidFill>
                  <a:srgbClr val="FF0000"/>
                </a:solidFill>
              </a:rPr>
              <a:t>Strahlenrisikos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16832"/>
            <a:ext cx="4104456" cy="41791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Obwohl </a:t>
            </a:r>
            <a:r>
              <a:rPr lang="de-DE" altLang="de-DE" dirty="0" smtClean="0">
                <a:solidFill>
                  <a:srgbClr val="0000CC"/>
                </a:solidFill>
              </a:rPr>
              <a:t>viele strahlenbiologische </a:t>
            </a:r>
            <a:r>
              <a:rPr lang="de-DE" altLang="de-DE" dirty="0">
                <a:solidFill>
                  <a:srgbClr val="0000CC"/>
                </a:solidFill>
              </a:rPr>
              <a:t>Befunde </a:t>
            </a:r>
            <a:r>
              <a:rPr lang="de-DE" altLang="de-DE" dirty="0" smtClean="0">
                <a:solidFill>
                  <a:srgbClr val="0000CC"/>
                </a:solidFill>
              </a:rPr>
              <a:t>auf </a:t>
            </a:r>
            <a:r>
              <a:rPr lang="de-DE" altLang="de-DE" dirty="0">
                <a:solidFill>
                  <a:srgbClr val="0000CC"/>
                </a:solidFill>
              </a:rPr>
              <a:t>ein </a:t>
            </a:r>
            <a:r>
              <a:rPr lang="de-DE" altLang="de-DE" dirty="0" smtClean="0">
                <a:solidFill>
                  <a:srgbClr val="0000CC"/>
                </a:solidFill>
              </a:rPr>
              <a:t>Verhalten entsprechend der Funktionen des Typs </a:t>
            </a:r>
            <a:r>
              <a:rPr lang="de-DE" altLang="de-DE" dirty="0"/>
              <a:t>c</a:t>
            </a:r>
            <a:r>
              <a:rPr lang="de-DE" altLang="de-DE" dirty="0">
                <a:solidFill>
                  <a:srgbClr val="0000CC"/>
                </a:solidFill>
              </a:rPr>
              <a:t>, </a:t>
            </a:r>
            <a:r>
              <a:rPr lang="de-DE" altLang="de-DE" dirty="0"/>
              <a:t>b</a:t>
            </a:r>
            <a:r>
              <a:rPr lang="de-DE" altLang="de-DE" dirty="0">
                <a:solidFill>
                  <a:srgbClr val="0000CC"/>
                </a:solidFill>
              </a:rPr>
              <a:t> und </a:t>
            </a:r>
            <a:r>
              <a:rPr lang="de-DE" altLang="de-DE" dirty="0"/>
              <a:t>e</a:t>
            </a:r>
            <a:r>
              <a:rPr lang="de-DE" altLang="de-DE" dirty="0">
                <a:solidFill>
                  <a:srgbClr val="0000CC"/>
                </a:solidFill>
              </a:rPr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hinweisen, </a:t>
            </a:r>
            <a:r>
              <a:rPr lang="de-DE" altLang="de-DE" dirty="0">
                <a:solidFill>
                  <a:srgbClr val="0000CC"/>
                </a:solidFill>
              </a:rPr>
              <a:t>verwendet man im Strahlenschutz </a:t>
            </a:r>
            <a:r>
              <a:rPr lang="de-DE" altLang="de-DE" dirty="0" smtClean="0">
                <a:solidFill>
                  <a:srgbClr val="0000CC"/>
                </a:solidFill>
              </a:rPr>
              <a:t>als </a:t>
            </a:r>
            <a:r>
              <a:rPr lang="de-DE" altLang="de-DE" dirty="0">
                <a:solidFill>
                  <a:srgbClr val="0000CC"/>
                </a:solidFill>
              </a:rPr>
              <a:t>konservative </a:t>
            </a:r>
            <a:r>
              <a:rPr lang="de-DE" altLang="de-DE" dirty="0" smtClean="0">
                <a:solidFill>
                  <a:srgbClr val="0000CC"/>
                </a:solidFill>
              </a:rPr>
              <a:t>Abschätzung des Strahlenrisikos die lineare </a:t>
            </a:r>
            <a:r>
              <a:rPr lang="de-DE" altLang="de-DE" dirty="0">
                <a:solidFill>
                  <a:srgbClr val="0000CC"/>
                </a:solidFill>
              </a:rPr>
              <a:t>Beziehung </a:t>
            </a:r>
            <a:r>
              <a:rPr lang="de-DE" altLang="de-DE" dirty="0"/>
              <a:t>a</a:t>
            </a:r>
            <a:r>
              <a:rPr lang="de-DE" altLang="de-DE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816132" name="Picture 4" descr="C:\WINDOWS\Profiles\UJS\Anwendungsdaten\Microsoft\Media Catalog\Dosis_Wirkung_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819400"/>
            <a:ext cx="4800600" cy="3255963"/>
          </a:xfrm>
          <a:ln/>
        </p:spPr>
      </p:pic>
      <p:sp>
        <p:nvSpPr>
          <p:cNvPr id="816133" name="Line 5"/>
          <p:cNvSpPr>
            <a:spLocks noChangeShapeType="1"/>
          </p:cNvSpPr>
          <p:nvPr/>
        </p:nvSpPr>
        <p:spPr bwMode="auto">
          <a:xfrm>
            <a:off x="5486400" y="3505200"/>
            <a:ext cx="7620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" name="Gerader Verbinder 2"/>
          <p:cNvCxnSpPr/>
          <p:nvPr/>
        </p:nvCxnSpPr>
        <p:spPr>
          <a:xfrm flipV="1">
            <a:off x="4905716" y="3068960"/>
            <a:ext cx="4211960" cy="21602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004048" y="2657794"/>
            <a:ext cx="300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Der Risikofaktor entspricht der Steigung der Geraden</a:t>
            </a:r>
          </a:p>
        </p:txBody>
      </p:sp>
    </p:spTree>
    <p:extLst>
      <p:ext uri="{BB962C8B-B14F-4D97-AF65-F5344CB8AC3E}">
        <p14:creationId xmlns:p14="http://schemas.microsoft.com/office/powerpoint/2010/main" val="2267504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228600"/>
            <a:ext cx="5280025" cy="762000"/>
          </a:xfrm>
        </p:spPr>
        <p:txBody>
          <a:bodyPr/>
          <a:lstStyle/>
          <a:p>
            <a:endParaRPr lang="de-DE" altLang="de-DE"/>
          </a:p>
        </p:txBody>
      </p:sp>
      <p:pic>
        <p:nvPicPr>
          <p:cNvPr id="817156" name="Picture 4" descr="C:\WINDOWS\Profiles\UJS\Anwendungsdaten\Microsoft\Media Catalog\TÜV_Strahlenrisik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0"/>
            <a:ext cx="7239000" cy="6838950"/>
          </a:xfrm>
        </p:spPr>
      </p:pic>
    </p:spTree>
    <p:extLst>
      <p:ext uri="{BB962C8B-B14F-4D97-AF65-F5344CB8AC3E}">
        <p14:creationId xmlns:p14="http://schemas.microsoft.com/office/powerpoint/2010/main" val="3930314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180" name="Picture 4" descr="C:\WINDOWS\Profiles\UJS\Anwendungsdaten\Microsoft\Media Catalog\Hiroshima_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0412" y="3212976"/>
            <a:ext cx="4800600" cy="3514725"/>
          </a:xfrm>
        </p:spPr>
      </p:pic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Risikofaktoren von japanischen Atombombenüberlebenden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752" y="1700808"/>
            <a:ext cx="9036496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Japanische Atombombenüberlebende </a:t>
            </a:r>
            <a:r>
              <a:rPr lang="de-DE" altLang="de-DE" dirty="0">
                <a:solidFill>
                  <a:srgbClr val="0000CC"/>
                </a:solidFill>
              </a:rPr>
              <a:t>in Hiroshima und Nagasaki werden seit </a:t>
            </a:r>
            <a:r>
              <a:rPr lang="de-DE" altLang="de-DE" dirty="0"/>
              <a:t>1945</a:t>
            </a:r>
            <a:r>
              <a:rPr lang="de-DE" altLang="de-DE" dirty="0">
                <a:solidFill>
                  <a:srgbClr val="0000CC"/>
                </a:solidFill>
              </a:rPr>
              <a:t> </a:t>
            </a:r>
            <a:r>
              <a:rPr lang="de-DE" altLang="de-DE" dirty="0" smtClean="0">
                <a:solidFill>
                  <a:srgbClr val="0000CC"/>
                </a:solidFill>
              </a:rPr>
              <a:t>medizinisch </a:t>
            </a:r>
            <a:r>
              <a:rPr lang="de-DE" altLang="de-DE" dirty="0">
                <a:solidFill>
                  <a:srgbClr val="0000CC"/>
                </a:solidFill>
              </a:rPr>
              <a:t>beobachtet. Bis </a:t>
            </a:r>
            <a:r>
              <a:rPr lang="de-DE" altLang="de-DE" dirty="0"/>
              <a:t>1985</a:t>
            </a:r>
            <a:r>
              <a:rPr lang="de-DE" altLang="de-DE" dirty="0">
                <a:solidFill>
                  <a:srgbClr val="0000CC"/>
                </a:solidFill>
              </a:rPr>
              <a:t> wurden unter </a:t>
            </a:r>
            <a:r>
              <a:rPr lang="de-DE" altLang="de-DE" dirty="0"/>
              <a:t>75000</a:t>
            </a:r>
            <a:r>
              <a:rPr lang="de-DE" altLang="de-DE" dirty="0">
                <a:solidFill>
                  <a:srgbClr val="0000CC"/>
                </a:solidFill>
              </a:rPr>
              <a:t> untersuchten Personen </a:t>
            </a:r>
            <a:r>
              <a:rPr lang="de-DE" altLang="de-DE" dirty="0" smtClean="0"/>
              <a:t>340</a:t>
            </a:r>
            <a:r>
              <a:rPr lang="de-DE" altLang="de-DE" dirty="0" smtClean="0">
                <a:solidFill>
                  <a:srgbClr val="0000CC"/>
                </a:solidFill>
              </a:rPr>
              <a:t> </a:t>
            </a:r>
            <a:r>
              <a:rPr lang="de-DE" altLang="de-DE" dirty="0">
                <a:solidFill>
                  <a:srgbClr val="0000CC"/>
                </a:solidFill>
              </a:rPr>
              <a:t>zusätzliche Fälle </a:t>
            </a:r>
            <a:r>
              <a:rPr lang="de-DE" altLang="de-DE" dirty="0" smtClean="0">
                <a:solidFill>
                  <a:srgbClr val="0000CC"/>
                </a:solidFill>
              </a:rPr>
              <a:t>von Leukämie </a:t>
            </a:r>
            <a:r>
              <a:rPr lang="de-DE" altLang="de-DE" dirty="0">
                <a:solidFill>
                  <a:srgbClr val="0000CC"/>
                </a:solidFill>
              </a:rPr>
              <a:t>oder </a:t>
            </a:r>
            <a:r>
              <a:rPr lang="de-DE" altLang="de-DE" dirty="0" smtClean="0">
                <a:solidFill>
                  <a:srgbClr val="0000CC"/>
                </a:solidFill>
              </a:rPr>
              <a:t>soliden Tumoren </a:t>
            </a:r>
            <a:r>
              <a:rPr lang="de-DE" altLang="de-DE" dirty="0">
                <a:solidFill>
                  <a:srgbClr val="0000CC"/>
                </a:solidFill>
              </a:rPr>
              <a:t>gefunden.                                           </a:t>
            </a:r>
            <a:r>
              <a:rPr lang="de-DE" altLang="de-DE" dirty="0" smtClean="0">
                <a:solidFill>
                  <a:srgbClr val="0000CC"/>
                </a:solidFill>
              </a:rPr>
              <a:t>Zahl zusätzlicher                                                                Leukämien</a:t>
            </a:r>
            <a:r>
              <a:rPr lang="de-DE" altLang="de-DE" dirty="0">
                <a:solidFill>
                  <a:srgbClr val="0000CC"/>
                </a:solidFill>
              </a:rPr>
              <a:t>: </a:t>
            </a:r>
            <a:r>
              <a:rPr lang="de-DE" altLang="de-DE" dirty="0"/>
              <a:t>80</a:t>
            </a:r>
            <a:r>
              <a:rPr lang="de-DE" altLang="de-DE" dirty="0">
                <a:solidFill>
                  <a:srgbClr val="0000CC"/>
                </a:solidFill>
              </a:rPr>
              <a:t> bei </a:t>
            </a:r>
            <a:r>
              <a:rPr lang="de-DE" altLang="de-DE" dirty="0" smtClean="0"/>
              <a:t>240</a:t>
            </a:r>
            <a:r>
              <a:rPr lang="de-DE" altLang="de-DE" dirty="0" smtClean="0">
                <a:solidFill>
                  <a:srgbClr val="0000CC"/>
                </a:solidFill>
              </a:rPr>
              <a:t>                                                       insgesamt.</a:t>
            </a:r>
          </a:p>
          <a:p>
            <a:pPr>
              <a:lnSpc>
                <a:spcPct val="90000"/>
              </a:lnSpc>
            </a:pPr>
            <a:endParaRPr lang="de-DE" altLang="de-DE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Risikofaktor: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(1 – 5)·10</a:t>
            </a:r>
            <a:r>
              <a:rPr lang="de-DE" altLang="de-DE" baseline="30000" dirty="0" smtClean="0"/>
              <a:t>-4</a:t>
            </a:r>
            <a:r>
              <a:rPr lang="de-DE" altLang="de-DE" dirty="0" smtClean="0"/>
              <a:t> Sv</a:t>
            </a:r>
            <a:r>
              <a:rPr lang="de-DE" altLang="de-DE" baseline="30000" dirty="0" smtClean="0"/>
              <a:t>-1</a:t>
            </a:r>
            <a:r>
              <a:rPr lang="de-DE" altLang="de-DE" dirty="0" smtClean="0"/>
              <a:t>a</a:t>
            </a:r>
            <a:r>
              <a:rPr lang="de-DE" altLang="de-DE" baseline="30000" dirty="0" smtClean="0"/>
              <a:t>-1</a:t>
            </a:r>
            <a:endParaRPr lang="de-DE" altLang="de-DE" baseline="30000" dirty="0"/>
          </a:p>
        </p:txBody>
      </p:sp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5580112" y="393888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dirty="0">
                <a:effectLst/>
                <a:latin typeface="+mn-lt"/>
              </a:rPr>
              <a:t>Leukämien</a:t>
            </a:r>
          </a:p>
        </p:txBody>
      </p:sp>
    </p:spTree>
    <p:extLst>
      <p:ext uri="{BB962C8B-B14F-4D97-AF65-F5344CB8AC3E}">
        <p14:creationId xmlns:p14="http://schemas.microsoft.com/office/powerpoint/2010/main" val="2024053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61" y="1484784"/>
            <a:ext cx="4191000" cy="2664296"/>
          </a:xfrm>
        </p:spPr>
        <p:txBody>
          <a:bodyPr/>
          <a:lstStyle/>
          <a:p>
            <a:pPr algn="l"/>
            <a:r>
              <a:rPr lang="de-DE" altLang="de-DE" dirty="0">
                <a:solidFill>
                  <a:srgbClr val="FF0000"/>
                </a:solidFill>
              </a:rPr>
              <a:t>Risikofaktoren von japanischen Atombomben-überlebenden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61" y="4315408"/>
            <a:ext cx="4383523" cy="2376264"/>
          </a:xfrm>
        </p:spPr>
        <p:txBody>
          <a:bodyPr/>
          <a:lstStyle/>
          <a:p>
            <a:r>
              <a:rPr lang="de-DE" altLang="de-DE" sz="2400" dirty="0">
                <a:solidFill>
                  <a:srgbClr val="0000CC"/>
                </a:solidFill>
              </a:rPr>
              <a:t>Andere Krebsarten ohne </a:t>
            </a:r>
            <a:r>
              <a:rPr lang="de-DE" altLang="de-DE" sz="2400" dirty="0" smtClean="0">
                <a:solidFill>
                  <a:srgbClr val="0000CC"/>
                </a:solidFill>
              </a:rPr>
              <a:t>Leukämie.</a:t>
            </a:r>
          </a:p>
          <a:p>
            <a:r>
              <a:rPr lang="de-DE" altLang="de-DE" sz="2400" dirty="0" smtClean="0">
                <a:solidFill>
                  <a:srgbClr val="0000CC"/>
                </a:solidFill>
              </a:rPr>
              <a:t>Problem: Alle Krebsarten außer Leukämie haben ein exponentiell ansteigendes Risiko.</a:t>
            </a:r>
            <a:endParaRPr lang="de-DE" altLang="de-DE" sz="2400" dirty="0">
              <a:solidFill>
                <a:srgbClr val="0000CC"/>
              </a:solidFill>
            </a:endParaRPr>
          </a:p>
        </p:txBody>
      </p:sp>
      <p:pic>
        <p:nvPicPr>
          <p:cNvPr id="819204" name="Picture 4" descr="C:\WINDOWS\Profiles\UJS\Anwendungsdaten\Microsoft\Media Catalog\Hiroshima_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5105400" cy="6858000"/>
          </a:xfrm>
        </p:spPr>
      </p:pic>
    </p:spTree>
    <p:extLst>
      <p:ext uri="{BB962C8B-B14F-4D97-AF65-F5344CB8AC3E}">
        <p14:creationId xmlns:p14="http://schemas.microsoft.com/office/powerpoint/2010/main" val="3876919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912" y="0"/>
            <a:ext cx="5328592" cy="1152128"/>
          </a:xfrm>
        </p:spPr>
        <p:txBody>
          <a:bodyPr/>
          <a:lstStyle/>
          <a:p>
            <a:r>
              <a:rPr lang="de-DE" dirty="0" smtClean="0"/>
              <a:t>Risikofaktoren nach ICRP 103 (2007)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512" y="1988840"/>
            <a:ext cx="8869808" cy="2304256"/>
          </a:xfrm>
        </p:spPr>
        <p:txBody>
          <a:bodyPr/>
          <a:lstStyle/>
          <a:p>
            <a:r>
              <a:rPr lang="de-DE" dirty="0" smtClean="0">
                <a:solidFill>
                  <a:srgbClr val="0000CC"/>
                </a:solidFill>
              </a:rPr>
              <a:t>Die Internationale Strahlenschutzkommission ICRP empfiehlt (</a:t>
            </a:r>
            <a:r>
              <a:rPr lang="de-DE" dirty="0" smtClean="0"/>
              <a:t>2007</a:t>
            </a:r>
            <a:r>
              <a:rPr lang="de-DE" dirty="0" smtClean="0">
                <a:solidFill>
                  <a:srgbClr val="0000CC"/>
                </a:solidFill>
              </a:rPr>
              <a:t>) für die Gesamtsterblichkeit den Risikofaktor von </a:t>
            </a:r>
            <a:r>
              <a:rPr lang="de-DE" dirty="0" smtClean="0"/>
              <a:t>5%</a:t>
            </a:r>
            <a:r>
              <a:rPr lang="de-DE" dirty="0" smtClean="0">
                <a:solidFill>
                  <a:srgbClr val="0000CC"/>
                </a:solidFill>
              </a:rPr>
              <a:t> pro </a:t>
            </a:r>
            <a:r>
              <a:rPr lang="de-DE" dirty="0" smtClean="0"/>
              <a:t>1 </a:t>
            </a:r>
            <a:r>
              <a:rPr lang="de-DE" dirty="0" err="1" smtClean="0"/>
              <a:t>Sv</a:t>
            </a:r>
            <a:r>
              <a:rPr lang="de-DE" dirty="0" smtClean="0">
                <a:solidFill>
                  <a:srgbClr val="0000CC"/>
                </a:solidFill>
              </a:rPr>
              <a:t>.</a:t>
            </a:r>
          </a:p>
          <a:p>
            <a:endParaRPr lang="de-DE" sz="1200" dirty="0" smtClean="0">
              <a:solidFill>
                <a:srgbClr val="008000"/>
              </a:solidFill>
            </a:endParaRPr>
          </a:p>
          <a:p>
            <a:r>
              <a:rPr lang="de-DE" sz="2400" dirty="0" smtClean="0">
                <a:solidFill>
                  <a:srgbClr val="008000"/>
                </a:solidFill>
              </a:rPr>
              <a:t>Vergleich der Daten von </a:t>
            </a:r>
            <a:r>
              <a:rPr lang="de-DE" sz="2400" dirty="0" smtClean="0">
                <a:solidFill>
                  <a:srgbClr val="FF0000"/>
                </a:solidFill>
              </a:rPr>
              <a:t>ICRP 103 </a:t>
            </a:r>
            <a:r>
              <a:rPr lang="de-DE" sz="2400" dirty="0" smtClean="0">
                <a:solidFill>
                  <a:srgbClr val="008000"/>
                </a:solidFill>
              </a:rPr>
              <a:t>(2007) und </a:t>
            </a:r>
            <a:r>
              <a:rPr lang="de-DE" sz="2400" dirty="0" smtClean="0">
                <a:solidFill>
                  <a:srgbClr val="FF0000"/>
                </a:solidFill>
              </a:rPr>
              <a:t>ICRP 6</a:t>
            </a:r>
            <a:r>
              <a:rPr lang="de-DE" sz="2400" dirty="0" smtClean="0"/>
              <a:t>0 </a:t>
            </a:r>
            <a:r>
              <a:rPr lang="de-DE" sz="2400" dirty="0" smtClean="0">
                <a:solidFill>
                  <a:srgbClr val="008000"/>
                </a:solidFill>
              </a:rPr>
              <a:t>(1990) </a:t>
            </a:r>
            <a:endParaRPr lang="de-DE" sz="2400" dirty="0">
              <a:solidFill>
                <a:srgbClr val="008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121696"/>
            <a:ext cx="8855653" cy="212229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0505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0"/>
            <a:ext cx="7704856" cy="67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35546"/>
            <a:ext cx="5148064" cy="1187822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Ist Strahlungswirkung </a:t>
            </a:r>
            <a:br>
              <a:rPr lang="de-DE" altLang="de-DE" dirty="0" smtClean="0">
                <a:solidFill>
                  <a:srgbClr val="FF0000"/>
                </a:solidFill>
              </a:rPr>
            </a:br>
            <a:r>
              <a:rPr lang="de-DE" altLang="de-DE" dirty="0" smtClean="0">
                <a:solidFill>
                  <a:srgbClr val="FF0000"/>
                </a:solidFill>
              </a:rPr>
              <a:t>positiv </a:t>
            </a:r>
            <a:r>
              <a:rPr lang="de-DE" altLang="de-DE" dirty="0">
                <a:solidFill>
                  <a:srgbClr val="FF0000"/>
                </a:solidFill>
              </a:rPr>
              <a:t>oder </a:t>
            </a:r>
            <a:r>
              <a:rPr lang="de-DE" altLang="de-DE" dirty="0" smtClean="0">
                <a:solidFill>
                  <a:srgbClr val="FF0000"/>
                </a:solidFill>
              </a:rPr>
              <a:t>negativ?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803125" cy="4343400"/>
          </a:xfrm>
        </p:spPr>
        <p:txBody>
          <a:bodyPr/>
          <a:lstStyle/>
          <a:p>
            <a:r>
              <a:rPr lang="de-DE" altLang="de-DE" dirty="0">
                <a:solidFill>
                  <a:srgbClr val="0000CC"/>
                </a:solidFill>
              </a:rPr>
              <a:t>Biologische Systeme </a:t>
            </a:r>
            <a:r>
              <a:rPr lang="de-DE" altLang="de-DE" u="sng" dirty="0">
                <a:solidFill>
                  <a:srgbClr val="0000CC"/>
                </a:solidFill>
              </a:rPr>
              <a:t>können</a:t>
            </a:r>
            <a:r>
              <a:rPr lang="de-DE" altLang="de-DE" dirty="0">
                <a:solidFill>
                  <a:srgbClr val="0000CC"/>
                </a:solidFill>
              </a:rPr>
              <a:t> bei nicht zu großer Strahlungsdosis </a:t>
            </a:r>
            <a:r>
              <a:rPr lang="de-DE" altLang="de-DE" dirty="0" smtClean="0">
                <a:solidFill>
                  <a:srgbClr val="0000CC"/>
                </a:solidFill>
              </a:rPr>
              <a:t>„positive</a:t>
            </a:r>
            <a:r>
              <a:rPr lang="de-DE" altLang="de-DE" dirty="0">
                <a:solidFill>
                  <a:srgbClr val="0000CC"/>
                </a:solidFill>
              </a:rPr>
              <a:t>“  Effekte zeigen.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Nach der Entdeckung der Röntgenstrahlung und der Radioaktivität standen zunächst </a:t>
            </a:r>
            <a:r>
              <a:rPr lang="de-DE" altLang="de-DE" dirty="0" smtClean="0">
                <a:solidFill>
                  <a:srgbClr val="008000"/>
                </a:solidFill>
              </a:rPr>
              <a:t>diese </a:t>
            </a:r>
            <a:r>
              <a:rPr lang="de-DE" altLang="de-DE" dirty="0">
                <a:solidFill>
                  <a:srgbClr val="008000"/>
                </a:solidFill>
              </a:rPr>
              <a:t>„biopositiven“ Aspekt im </a:t>
            </a:r>
            <a:r>
              <a:rPr lang="de-DE" altLang="de-DE" dirty="0" smtClean="0">
                <a:solidFill>
                  <a:srgbClr val="008000"/>
                </a:solidFill>
              </a:rPr>
              <a:t>Blickpunkt.</a:t>
            </a:r>
            <a:endParaRPr lang="de-DE" altLang="de-DE" dirty="0">
              <a:solidFill>
                <a:srgbClr val="008000"/>
              </a:solidFill>
            </a:endParaRPr>
          </a:p>
          <a:p>
            <a:r>
              <a:rPr lang="de-DE" altLang="de-DE" dirty="0" smtClean="0">
                <a:solidFill>
                  <a:srgbClr val="FF0000"/>
                </a:solidFill>
              </a:rPr>
              <a:t>Später offenbarten sich Spätfolgewirkungen, wie zum Beispiel die Erzeugung </a:t>
            </a:r>
            <a:r>
              <a:rPr lang="de-DE" altLang="de-DE" dirty="0">
                <a:solidFill>
                  <a:srgbClr val="FF0000"/>
                </a:solidFill>
              </a:rPr>
              <a:t>maligner </a:t>
            </a:r>
            <a:r>
              <a:rPr lang="de-DE" altLang="de-DE" dirty="0" smtClean="0">
                <a:solidFill>
                  <a:srgbClr val="FF0000"/>
                </a:solidFill>
              </a:rPr>
              <a:t>Karzinome.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197661" y="5159797"/>
            <a:ext cx="8784976" cy="95410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.....heute </a:t>
            </a:r>
            <a:r>
              <a:rPr lang="de-DE" altLang="de-DE" sz="28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ist </a:t>
            </a:r>
            <a:r>
              <a:rPr lang="de-DE" altLang="de-DE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mehr die </a:t>
            </a:r>
            <a:r>
              <a:rPr lang="de-DE" altLang="de-DE" sz="28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schädigende                </a:t>
            </a:r>
            <a:r>
              <a:rPr lang="de-DE" altLang="de-DE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			Wirkung der Strahlung im Blickpunkt...</a:t>
            </a:r>
          </a:p>
        </p:txBody>
      </p:sp>
    </p:spTree>
    <p:extLst>
      <p:ext uri="{BB962C8B-B14F-4D97-AF65-F5344CB8AC3E}">
        <p14:creationId xmlns:p14="http://schemas.microsoft.com/office/powerpoint/2010/main" val="3740722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21163" cy="5029200"/>
          </a:xfrm>
        </p:spPr>
        <p:txBody>
          <a:bodyPr/>
          <a:lstStyle/>
          <a:p>
            <a:endParaRPr lang="de-DE" altLang="de-DE" sz="2800"/>
          </a:p>
        </p:txBody>
      </p:sp>
      <p:pic>
        <p:nvPicPr>
          <p:cNvPr id="822276" name="Picture 4" descr="C:\WINDOWS\Profiles\UJS\Anwendungsdaten\Microsoft\Media Catalog\Jahresdosis_BR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67450"/>
          </a:xfrm>
          <a:ln/>
        </p:spPr>
      </p:pic>
    </p:spTree>
    <p:extLst>
      <p:ext uri="{BB962C8B-B14F-4D97-AF65-F5344CB8AC3E}">
        <p14:creationId xmlns:p14="http://schemas.microsoft.com/office/powerpoint/2010/main" val="3794412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435" y="44624"/>
            <a:ext cx="7239000" cy="1169987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Typische Dosiswerte bei medizinischer Diagnostik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6113" y="1944688"/>
            <a:ext cx="2533650" cy="3313112"/>
          </a:xfrm>
        </p:spPr>
        <p:txBody>
          <a:bodyPr/>
          <a:lstStyle/>
          <a:p>
            <a:endParaRPr lang="de-DE" altLang="de-DE" sz="2800"/>
          </a:p>
        </p:txBody>
      </p:sp>
      <p:pic>
        <p:nvPicPr>
          <p:cNvPr id="823300" name="Picture 4" descr="C:\WINDOWS\Profiles\UJS\Anwendungsdaten\Microsoft\Media Catalog\Medizinische_Dos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7086600" cy="4819650"/>
          </a:xfrm>
        </p:spPr>
      </p:pic>
    </p:spTree>
    <p:extLst>
      <p:ext uri="{BB962C8B-B14F-4D97-AF65-F5344CB8AC3E}">
        <p14:creationId xmlns:p14="http://schemas.microsoft.com/office/powerpoint/2010/main" val="418176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168" y="20199"/>
            <a:ext cx="3059832" cy="606425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Historisches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44824"/>
            <a:ext cx="9036496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dirty="0" smtClean="0">
                <a:solidFill>
                  <a:srgbClr val="0000CC"/>
                </a:solidFill>
              </a:rPr>
              <a:t>Nach der Entdeckung der Röntgenstrahlung im Jahr </a:t>
            </a:r>
            <a:r>
              <a:rPr lang="de-DE" altLang="de-DE" dirty="0" smtClean="0"/>
              <a:t>1895</a:t>
            </a:r>
            <a:r>
              <a:rPr lang="de-DE" altLang="de-DE" dirty="0" smtClean="0">
                <a:solidFill>
                  <a:srgbClr val="0000CC"/>
                </a:solidFill>
              </a:rPr>
              <a:t> wurden sehr rasch die Anwendungsmöglichkeiten der medizinischen Diagnostik erkannt (Röntgen, </a:t>
            </a:r>
            <a:r>
              <a:rPr lang="de-DE" altLang="de-DE" dirty="0" smtClean="0"/>
              <a:t>1896</a:t>
            </a:r>
            <a:r>
              <a:rPr lang="de-DE" altLang="de-DE" dirty="0" smtClean="0">
                <a:solidFill>
                  <a:srgbClr val="0000CC"/>
                </a:solidFill>
              </a:rPr>
              <a:t>). Diagnostische Verfahren fanden </a:t>
            </a:r>
            <a:r>
              <a:rPr lang="de-DE" altLang="de-DE" dirty="0">
                <a:solidFill>
                  <a:srgbClr val="0000CC"/>
                </a:solidFill>
              </a:rPr>
              <a:t>rasche Verbreitung.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dirty="0">
                <a:solidFill>
                  <a:srgbClr val="008000"/>
                </a:solidFill>
              </a:rPr>
              <a:t>Im Zusammenhang mit der Diagnostik beobachtete man auch Nebenwirkungen: </a:t>
            </a:r>
            <a:r>
              <a:rPr lang="de-DE" altLang="de-DE" dirty="0" smtClean="0">
                <a:solidFill>
                  <a:srgbClr val="008000"/>
                </a:solidFill>
              </a:rPr>
              <a:t>z. B. Hautrötung</a:t>
            </a:r>
            <a:r>
              <a:rPr lang="de-DE" altLang="de-DE" dirty="0">
                <a:solidFill>
                  <a:srgbClr val="008000"/>
                </a:solidFill>
              </a:rPr>
              <a:t>, </a:t>
            </a:r>
            <a:r>
              <a:rPr lang="de-DE" altLang="de-DE" dirty="0" smtClean="0">
                <a:solidFill>
                  <a:srgbClr val="008000"/>
                </a:solidFill>
              </a:rPr>
              <a:t>Haarausfall</a:t>
            </a:r>
            <a:r>
              <a:rPr lang="de-DE" altLang="de-DE" dirty="0">
                <a:solidFill>
                  <a:srgbClr val="008000"/>
                </a:solidFill>
              </a:rPr>
              <a:t>, tiefgreifende Hautschädigung –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de-DE" altLang="de-DE" dirty="0">
                <a:solidFill>
                  <a:srgbClr val="FF0000"/>
                </a:solidFill>
              </a:rPr>
              <a:t>also </a:t>
            </a:r>
            <a:r>
              <a:rPr lang="de-DE" altLang="de-DE" dirty="0" smtClean="0">
                <a:solidFill>
                  <a:srgbClr val="FF0000"/>
                </a:solidFill>
              </a:rPr>
              <a:t>Zellschädigungen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de-DE" altLang="de-DE" sz="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dirty="0" smtClean="0">
                <a:solidFill>
                  <a:srgbClr val="0000CC"/>
                </a:solidFill>
              </a:rPr>
              <a:t>Vermutung: Strahlung kann auch Tumor-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dirty="0" smtClean="0">
                <a:solidFill>
                  <a:srgbClr val="0000CC"/>
                </a:solidFill>
              </a:rPr>
              <a:t>Zellen zerstören.</a:t>
            </a:r>
            <a:endParaRPr lang="de-DE" altLang="de-DE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dirty="0" smtClean="0">
                <a:solidFill>
                  <a:srgbClr val="FF0000"/>
                </a:solidFill>
              </a:rPr>
              <a:t>Bereits </a:t>
            </a:r>
            <a:r>
              <a:rPr lang="de-DE" altLang="de-DE" dirty="0" smtClean="0"/>
              <a:t>1899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>
                <a:solidFill>
                  <a:srgbClr val="FF0000"/>
                </a:solidFill>
              </a:rPr>
              <a:t>gelang die erste Therapie eines Hauttumors</a:t>
            </a:r>
            <a:r>
              <a:rPr lang="de-DE" altLang="de-DE" dirty="0" smtClean="0">
                <a:solidFill>
                  <a:srgbClr val="FF0000"/>
                </a:solidFill>
              </a:rPr>
              <a:t>.</a:t>
            </a:r>
            <a:endParaRPr lang="de-DE" altLang="de-DE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798"/>
            <a:ext cx="1080120" cy="16924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25732" y="10070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Historische Röntgenaufnahme: Hier die Hand von Anatomieprofessor von </a:t>
            </a:r>
            <a:r>
              <a:rPr lang="de-DE" dirty="0" err="1" smtClean="0">
                <a:effectLst/>
                <a:latin typeface="+mn-lt"/>
                <a:sym typeface="Symbol" panose="05050102010706020507" pitchFamily="18" charset="2"/>
              </a:rPr>
              <a:t>Kölliker</a:t>
            </a:r>
            <a:r>
              <a:rPr lang="de-DE" dirty="0">
                <a:effectLst/>
                <a:latin typeface="+mn-lt"/>
                <a:sym typeface="Symbol" panose="05050102010706020507" pitchFamily="18" charset="2"/>
              </a:rPr>
              <a:t>.</a:t>
            </a:r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 Röntgen, 1896.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199818"/>
            <a:ext cx="2280106" cy="16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23196"/>
            <a:ext cx="3149005" cy="644525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Historisches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2816"/>
            <a:ext cx="8928992" cy="52578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CC"/>
                </a:solidFill>
              </a:rPr>
              <a:t>Die Erfolge in der </a:t>
            </a:r>
            <a:r>
              <a:rPr lang="de-DE" altLang="de-DE" dirty="0">
                <a:solidFill>
                  <a:srgbClr val="0000CC"/>
                </a:solidFill>
              </a:rPr>
              <a:t>Strahlentherapie waren zunächst nicht gut reproduzierbar. </a:t>
            </a:r>
            <a:r>
              <a:rPr lang="de-DE" altLang="de-DE" dirty="0" smtClean="0">
                <a:solidFill>
                  <a:srgbClr val="0000CC"/>
                </a:solidFill>
              </a:rPr>
              <a:t>Es zeigte sich, dass </a:t>
            </a:r>
            <a:r>
              <a:rPr lang="de-DE" altLang="de-DE" dirty="0">
                <a:solidFill>
                  <a:srgbClr val="0000CC"/>
                </a:solidFill>
              </a:rPr>
              <a:t>bei </a:t>
            </a:r>
            <a:r>
              <a:rPr lang="de-DE" altLang="de-DE" u="sng" dirty="0">
                <a:solidFill>
                  <a:srgbClr val="0000CC"/>
                </a:solidFill>
              </a:rPr>
              <a:t>richtiger Dosierung </a:t>
            </a:r>
            <a:r>
              <a:rPr lang="de-DE" altLang="de-DE" dirty="0" smtClean="0">
                <a:solidFill>
                  <a:srgbClr val="0000CC"/>
                </a:solidFill>
              </a:rPr>
              <a:t>deutlich </a:t>
            </a:r>
            <a:r>
              <a:rPr lang="de-DE" altLang="de-DE" dirty="0">
                <a:solidFill>
                  <a:srgbClr val="0000CC"/>
                </a:solidFill>
              </a:rPr>
              <a:t>bessere Resultate erzielt werden konnten</a:t>
            </a:r>
            <a:r>
              <a:rPr lang="de-DE" altLang="de-DE" dirty="0" smtClean="0">
                <a:solidFill>
                  <a:srgbClr val="0000CC"/>
                </a:solidFill>
              </a:rPr>
              <a:t>. Das Konzept der „richtigen Dosis“ entsprach den Konzepten der medizinischen Therapie mit chemischen Wirkstoffen.</a:t>
            </a:r>
          </a:p>
          <a:p>
            <a:pPr algn="ctr"/>
            <a:r>
              <a:rPr lang="de-DE" altLang="de-DE" dirty="0" smtClean="0">
                <a:solidFill>
                  <a:srgbClr val="FF0000"/>
                </a:solidFill>
              </a:rPr>
              <a:t>Die </a:t>
            </a:r>
            <a:r>
              <a:rPr lang="de-DE" altLang="de-DE" dirty="0">
                <a:solidFill>
                  <a:srgbClr val="FF0000"/>
                </a:solidFill>
              </a:rPr>
              <a:t>Wirkung einer Therapie hängt von der  Wahl der </a:t>
            </a:r>
            <a:endParaRPr lang="de-DE" altLang="de-DE" dirty="0" smtClean="0">
              <a:solidFill>
                <a:srgbClr val="FF0000"/>
              </a:solidFill>
            </a:endParaRPr>
          </a:p>
          <a:p>
            <a:pPr algn="ctr"/>
            <a:r>
              <a:rPr lang="de-DE" altLang="de-DE" dirty="0" smtClean="0">
                <a:solidFill>
                  <a:srgbClr val="FF0000"/>
                </a:solidFill>
              </a:rPr>
              <a:t>„richtigen Dosis“ </a:t>
            </a:r>
            <a:r>
              <a:rPr lang="de-DE" altLang="de-DE" dirty="0">
                <a:solidFill>
                  <a:srgbClr val="FF0000"/>
                </a:solidFill>
              </a:rPr>
              <a:t>ab.</a:t>
            </a:r>
          </a:p>
          <a:p>
            <a:r>
              <a:rPr lang="de-DE" altLang="de-DE" sz="2400" dirty="0" smtClean="0">
                <a:solidFill>
                  <a:srgbClr val="008000"/>
                </a:solidFill>
              </a:rPr>
              <a:t>Erst nach </a:t>
            </a:r>
            <a:r>
              <a:rPr lang="de-DE" altLang="de-DE" sz="2400" dirty="0">
                <a:solidFill>
                  <a:srgbClr val="008000"/>
                </a:solidFill>
              </a:rPr>
              <a:t>langjährigem Umgang mit Radioaktivität </a:t>
            </a:r>
            <a:r>
              <a:rPr lang="de-DE" altLang="de-DE" sz="2400" dirty="0" smtClean="0">
                <a:solidFill>
                  <a:srgbClr val="008000"/>
                </a:solidFill>
              </a:rPr>
              <a:t>und Röntgen-strahlung beobachtete man ein </a:t>
            </a:r>
            <a:r>
              <a:rPr lang="de-DE" altLang="de-DE" sz="2400" dirty="0">
                <a:solidFill>
                  <a:srgbClr val="008000"/>
                </a:solidFill>
              </a:rPr>
              <a:t>deutlich häufigeres Auftreten von </a:t>
            </a:r>
            <a:r>
              <a:rPr lang="de-DE" altLang="de-DE" sz="2400" dirty="0" smtClean="0">
                <a:solidFill>
                  <a:srgbClr val="008000"/>
                </a:solidFill>
              </a:rPr>
              <a:t>Leukämien bei Ärzten und anderem medizinischen Personal.</a:t>
            </a:r>
            <a:endParaRPr lang="de-DE" altLang="de-DE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192" y="12482"/>
            <a:ext cx="2843808" cy="1219200"/>
          </a:xfrm>
        </p:spPr>
        <p:txBody>
          <a:bodyPr/>
          <a:lstStyle/>
          <a:p>
            <a:r>
              <a:rPr lang="de-DE" altLang="de-DE" dirty="0">
                <a:solidFill>
                  <a:srgbClr val="FF0000"/>
                </a:solidFill>
              </a:rPr>
              <a:t>Historische </a:t>
            </a:r>
            <a:r>
              <a:rPr lang="de-DE" altLang="de-DE" dirty="0" smtClean="0">
                <a:solidFill>
                  <a:srgbClr val="FF0000"/>
                </a:solidFill>
              </a:rPr>
              <a:t>Dosimetrie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84976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00CC"/>
                </a:solidFill>
              </a:rPr>
              <a:t>Anfangs verwendete man eine </a:t>
            </a:r>
            <a:r>
              <a:rPr lang="de-DE" altLang="de-DE" dirty="0" err="1" smtClean="0">
                <a:solidFill>
                  <a:srgbClr val="0000CC"/>
                </a:solidFill>
              </a:rPr>
              <a:t>Pastillenmethode</a:t>
            </a:r>
            <a:r>
              <a:rPr lang="de-DE" altLang="de-DE" dirty="0" smtClean="0">
                <a:solidFill>
                  <a:srgbClr val="0000CC"/>
                </a:solidFill>
              </a:rPr>
              <a:t>.  Grüne Pastillen </a:t>
            </a:r>
            <a:r>
              <a:rPr lang="de-DE" altLang="de-DE" dirty="0">
                <a:solidFill>
                  <a:srgbClr val="0000CC"/>
                </a:solidFill>
              </a:rPr>
              <a:t>aus </a:t>
            </a:r>
            <a:r>
              <a:rPr lang="de-DE" altLang="de-DE" dirty="0" err="1">
                <a:solidFill>
                  <a:srgbClr val="0000CC"/>
                </a:solidFill>
              </a:rPr>
              <a:t>Bariumplatincyanür</a:t>
            </a:r>
            <a:r>
              <a:rPr lang="de-DE" altLang="de-DE" dirty="0">
                <a:solidFill>
                  <a:srgbClr val="0000CC"/>
                </a:solidFill>
              </a:rPr>
              <a:t> (</a:t>
            </a:r>
            <a:r>
              <a:rPr lang="de-DE" altLang="de-DE" dirty="0" err="1"/>
              <a:t>BaPt</a:t>
            </a:r>
            <a:r>
              <a:rPr lang="de-DE" altLang="de-DE" dirty="0"/>
              <a:t>(CN)</a:t>
            </a:r>
            <a:r>
              <a:rPr lang="de-DE" altLang="de-DE" baseline="-25000" dirty="0"/>
              <a:t>4</a:t>
            </a:r>
            <a:r>
              <a:rPr lang="de-DE" altLang="de-DE" dirty="0"/>
              <a:t>2H</a:t>
            </a:r>
            <a:r>
              <a:rPr lang="de-DE" altLang="de-DE" baseline="-25000" dirty="0"/>
              <a:t>2</a:t>
            </a:r>
            <a:r>
              <a:rPr lang="de-DE" altLang="de-DE" dirty="0"/>
              <a:t>O</a:t>
            </a:r>
            <a:r>
              <a:rPr lang="de-DE" altLang="de-DE" dirty="0" smtClean="0">
                <a:solidFill>
                  <a:srgbClr val="0000CC"/>
                </a:solidFill>
              </a:rPr>
              <a:t>) färbten sich durch Bestrahlung braun.</a:t>
            </a:r>
            <a:endParaRPr lang="de-DE" altLang="de-DE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Biologischen Dosimetrie: </a:t>
            </a:r>
            <a:r>
              <a:rPr lang="de-DE" altLang="de-DE" dirty="0">
                <a:solidFill>
                  <a:srgbClr val="008000"/>
                </a:solidFill>
              </a:rPr>
              <a:t>Die Strahlungsdosis wurde aus der Hautrötung </a:t>
            </a:r>
            <a:r>
              <a:rPr lang="de-DE" altLang="de-DE" dirty="0" smtClean="0">
                <a:solidFill>
                  <a:srgbClr val="008000"/>
                </a:solidFill>
              </a:rPr>
              <a:t>beim Patienten selbst abgeleitet</a:t>
            </a:r>
            <a:r>
              <a:rPr lang="de-DE" altLang="de-DE" dirty="0">
                <a:solidFill>
                  <a:srgbClr val="008000"/>
                </a:solidFill>
              </a:rPr>
              <a:t>. </a:t>
            </a:r>
            <a:endParaRPr lang="de-DE" altLang="de-DE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(</a:t>
            </a:r>
            <a:r>
              <a:rPr lang="de-DE" altLang="de-DE" dirty="0">
                <a:solidFill>
                  <a:srgbClr val="008000"/>
                </a:solidFill>
              </a:rPr>
              <a:t>Seitz und </a:t>
            </a:r>
            <a:r>
              <a:rPr lang="de-DE" altLang="de-DE" dirty="0" err="1">
                <a:solidFill>
                  <a:srgbClr val="008000"/>
                </a:solidFill>
              </a:rPr>
              <a:t>Wintz</a:t>
            </a:r>
            <a:r>
              <a:rPr lang="de-DE" altLang="de-DE" dirty="0">
                <a:solidFill>
                  <a:srgbClr val="008000"/>
                </a:solidFill>
              </a:rPr>
              <a:t> </a:t>
            </a:r>
            <a:r>
              <a:rPr lang="de-DE" altLang="de-DE" dirty="0"/>
              <a:t>1920</a:t>
            </a:r>
            <a:r>
              <a:rPr lang="de-DE" altLang="de-DE" dirty="0" smtClean="0">
                <a:solidFill>
                  <a:srgbClr val="008000"/>
                </a:solidFill>
              </a:rPr>
              <a:t>).</a:t>
            </a:r>
            <a:endParaRPr lang="de-DE" altLang="de-DE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/>
              <a:t>Die physikalische Dosimetrie basierte auf Messung </a:t>
            </a:r>
            <a:r>
              <a:rPr lang="de-DE" altLang="de-DE" dirty="0"/>
              <a:t>der </a:t>
            </a:r>
            <a:r>
              <a:rPr lang="de-DE" altLang="de-DE" dirty="0" smtClean="0"/>
              <a:t>durch Strahlung erzeugten Ionisierung </a:t>
            </a:r>
            <a:r>
              <a:rPr lang="de-DE" altLang="de-DE" dirty="0"/>
              <a:t>(Christen 1913</a:t>
            </a:r>
            <a:r>
              <a:rPr lang="de-DE" altLang="de-DE" dirty="0" smtClean="0"/>
              <a:t>). 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Es zeigte sich: </a:t>
            </a:r>
            <a:endParaRPr lang="de-DE" altLang="de-DE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altLang="de-DE" dirty="0">
                <a:solidFill>
                  <a:srgbClr val="FF0000"/>
                </a:solidFill>
              </a:rPr>
              <a:t>Biologische Wirkung </a:t>
            </a:r>
            <a:r>
              <a:rPr lang="de-DE" altLang="de-DE" dirty="0" smtClean="0">
                <a:solidFill>
                  <a:srgbClr val="FF0000"/>
                </a:solidFill>
              </a:rPr>
              <a:t>= physikalische Dosis </a:t>
            </a:r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·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>
                <a:solidFill>
                  <a:srgbClr val="FF0000"/>
                </a:solidFill>
              </a:rPr>
              <a:t>Sensibilitätsfaktor</a:t>
            </a:r>
            <a:r>
              <a:rPr lang="de-DE" altLang="de-DE" dirty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55" y="12482"/>
            <a:ext cx="2450804" cy="17679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39147" y="1226477"/>
            <a:ext cx="21659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Guido Holzknecht, 1872 – 1931</a:t>
            </a:r>
          </a:p>
          <a:p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Erfinder des </a:t>
            </a:r>
            <a:r>
              <a:rPr lang="de-DE" dirty="0" err="1" smtClean="0">
                <a:effectLst/>
                <a:latin typeface="+mn-lt"/>
                <a:sym typeface="Symbol" panose="05050102010706020507" pitchFamily="18" charset="2"/>
              </a:rPr>
              <a:t>Chromoradiometers</a:t>
            </a:r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 1902</a:t>
            </a:r>
          </a:p>
          <a:p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Einer der ersten Strahlenopfer</a:t>
            </a:r>
          </a:p>
        </p:txBody>
      </p:sp>
    </p:spTree>
    <p:extLst>
      <p:ext uri="{BB962C8B-B14F-4D97-AF65-F5344CB8AC3E}">
        <p14:creationId xmlns:p14="http://schemas.microsoft.com/office/powerpoint/2010/main" val="39522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4624"/>
            <a:ext cx="5896000" cy="548680"/>
          </a:xfrm>
        </p:spPr>
        <p:txBody>
          <a:bodyPr/>
          <a:lstStyle/>
          <a:p>
            <a:r>
              <a:rPr lang="de-DE" altLang="de-DE" dirty="0" err="1" smtClean="0">
                <a:solidFill>
                  <a:srgbClr val="FF0000"/>
                </a:solidFill>
              </a:rPr>
              <a:t>Dosimetrisches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>
                <a:solidFill>
                  <a:srgbClr val="FF0000"/>
                </a:solidFill>
              </a:rPr>
              <a:t>Konzept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9144000" cy="4704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00CC"/>
                </a:solidFill>
              </a:rPr>
              <a:t>Aus vielen </a:t>
            </a:r>
            <a:r>
              <a:rPr lang="de-DE" altLang="de-DE" dirty="0" smtClean="0">
                <a:solidFill>
                  <a:srgbClr val="0000CC"/>
                </a:solidFill>
              </a:rPr>
              <a:t>historischen </a:t>
            </a:r>
            <a:r>
              <a:rPr lang="de-DE" altLang="de-DE" dirty="0">
                <a:solidFill>
                  <a:srgbClr val="0000CC"/>
                </a:solidFill>
              </a:rPr>
              <a:t>und </a:t>
            </a:r>
            <a:r>
              <a:rPr lang="de-DE" altLang="de-DE" dirty="0" smtClean="0">
                <a:solidFill>
                  <a:srgbClr val="0000CC"/>
                </a:solidFill>
              </a:rPr>
              <a:t>pragmatischen </a:t>
            </a:r>
            <a:r>
              <a:rPr lang="de-DE" altLang="de-DE" dirty="0">
                <a:solidFill>
                  <a:srgbClr val="0000CC"/>
                </a:solidFill>
              </a:rPr>
              <a:t>Gründen hat sich das </a:t>
            </a:r>
            <a:r>
              <a:rPr lang="de-DE" altLang="de-DE" dirty="0" err="1" smtClean="0">
                <a:solidFill>
                  <a:srgbClr val="0000CC"/>
                </a:solidFill>
              </a:rPr>
              <a:t>dosimetrische</a:t>
            </a:r>
            <a:r>
              <a:rPr lang="de-DE" altLang="de-DE" dirty="0" smtClean="0">
                <a:solidFill>
                  <a:srgbClr val="0000CC"/>
                </a:solidFill>
              </a:rPr>
              <a:t> Konzept </a:t>
            </a:r>
            <a:r>
              <a:rPr lang="de-DE" altLang="de-DE" dirty="0">
                <a:solidFill>
                  <a:srgbClr val="0000CC"/>
                </a:solidFill>
              </a:rPr>
              <a:t>bis heute erhalten: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altLang="de-DE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de-DE" altLang="de-DE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de-DE" altLang="de-DE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err="1" smtClean="0">
                <a:solidFill>
                  <a:srgbClr val="008000"/>
                </a:solidFill>
              </a:rPr>
              <a:t>Wichtungsfaktoren</a:t>
            </a:r>
            <a:r>
              <a:rPr lang="de-DE" altLang="de-DE" dirty="0" smtClean="0">
                <a:solidFill>
                  <a:srgbClr val="008000"/>
                </a:solidFill>
              </a:rPr>
              <a:t> sollen Unterschiede in der </a:t>
            </a:r>
            <a:r>
              <a:rPr lang="de-DE" altLang="de-DE" dirty="0">
                <a:solidFill>
                  <a:srgbClr val="008000"/>
                </a:solidFill>
              </a:rPr>
              <a:t>biologischen Wirkung </a:t>
            </a:r>
            <a:r>
              <a:rPr lang="de-DE" altLang="de-DE" dirty="0" smtClean="0">
                <a:solidFill>
                  <a:srgbClr val="008000"/>
                </a:solidFill>
              </a:rPr>
              <a:t>berücksichtigt (Strahlenarten, Organe).</a:t>
            </a:r>
            <a:endParaRPr lang="de-DE" altLang="de-DE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Das </a:t>
            </a:r>
            <a:r>
              <a:rPr lang="de-DE" altLang="de-DE" dirty="0">
                <a:solidFill>
                  <a:srgbClr val="FF0000"/>
                </a:solidFill>
              </a:rPr>
              <a:t>Konzept wird </a:t>
            </a:r>
            <a:r>
              <a:rPr lang="de-DE" altLang="de-DE" dirty="0" smtClean="0">
                <a:solidFill>
                  <a:srgbClr val="FF0000"/>
                </a:solidFill>
              </a:rPr>
              <a:t>in der Strahlentherapie und im Strahlen-schutz heute noch verwendet.</a:t>
            </a:r>
          </a:p>
          <a:p>
            <a:pPr>
              <a:lnSpc>
                <a:spcPct val="90000"/>
              </a:lnSpc>
            </a:pPr>
            <a:r>
              <a:rPr lang="de-DE" altLang="de-DE" sz="800" dirty="0" smtClean="0">
                <a:solidFill>
                  <a:srgbClr val="FF0000"/>
                </a:solidFill>
              </a:rPr>
              <a:t> </a:t>
            </a:r>
            <a:endParaRPr lang="de-DE" altLang="de-DE" sz="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sz="1800" dirty="0"/>
              <a:t>Trotz </a:t>
            </a:r>
            <a:r>
              <a:rPr lang="de-DE" altLang="de-DE" sz="1800" dirty="0" smtClean="0"/>
              <a:t>gewisser Schwächen </a:t>
            </a:r>
            <a:r>
              <a:rPr lang="de-DE" altLang="de-DE" sz="1800" dirty="0"/>
              <a:t>hat sich bisher kein anderes Konzept durchsetzen können.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971600" y="2708920"/>
            <a:ext cx="7202614" cy="117570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altLang="de-DE" sz="3200" dirty="0">
                <a:solidFill>
                  <a:srgbClr val="FF0000"/>
                </a:solidFill>
                <a:effectLst/>
              </a:rPr>
              <a:t>Wirkung von Strahlung =</a:t>
            </a:r>
          </a:p>
          <a:p>
            <a:pPr algn="ctr">
              <a:spcBef>
                <a:spcPct val="20000"/>
              </a:spcBef>
            </a:pPr>
            <a:r>
              <a:rPr lang="de-DE" altLang="de-DE" sz="3200" dirty="0">
                <a:solidFill>
                  <a:srgbClr val="FF0000"/>
                </a:solidFill>
                <a:effectLst/>
              </a:rPr>
              <a:t> physikalische Dosis * </a:t>
            </a:r>
            <a:r>
              <a:rPr lang="de-DE" altLang="de-DE" sz="3200" dirty="0" err="1">
                <a:solidFill>
                  <a:srgbClr val="FF0000"/>
                </a:solidFill>
                <a:effectLst/>
              </a:rPr>
              <a:t>Wichtungsfaktor</a:t>
            </a:r>
            <a:endParaRPr lang="de-DE" altLang="de-DE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1174801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smtClean="0">
            <a:effectLst/>
            <a:latin typeface="+mn-lt"/>
            <a:sym typeface="Symbol" panose="05050102010706020507" pitchFamily="18" charset="2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2419</Words>
  <Application>Microsoft Office PowerPoint</Application>
  <PresentationFormat>Bildschirmpräsentation (4:3)</PresentationFormat>
  <Paragraphs>344</Paragraphs>
  <Slides>51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51</vt:i4>
      </vt:variant>
    </vt:vector>
  </HeadingPairs>
  <TitlesOfParts>
    <vt:vector size="61" baseType="lpstr">
      <vt:lpstr>Arial</vt:lpstr>
      <vt:lpstr>Comic Sans MS</vt:lpstr>
      <vt:lpstr>Monotype Sorts</vt:lpstr>
      <vt:lpstr>Symbol</vt:lpstr>
      <vt:lpstr>Times New Roman</vt:lpstr>
      <vt:lpstr>Wingdings</vt:lpstr>
      <vt:lpstr>2_Standarddesign</vt:lpstr>
      <vt:lpstr>Equation</vt:lpstr>
      <vt:lpstr>Clip</vt:lpstr>
      <vt:lpstr>Graph</vt:lpstr>
      <vt:lpstr>Radioökologie und Strahlenschutz</vt:lpstr>
      <vt:lpstr>Inhaltsverzeichnis</vt:lpstr>
      <vt:lpstr>Kapitel 8 Strahlenschutz</vt:lpstr>
      <vt:lpstr>Beobachtung bei der Bestrahlung von Pflanzen</vt:lpstr>
      <vt:lpstr>Ist Strahlungswirkung  positiv oder negativ?</vt:lpstr>
      <vt:lpstr>Historisches</vt:lpstr>
      <vt:lpstr>Historisches</vt:lpstr>
      <vt:lpstr>Historische Dosimetrie</vt:lpstr>
      <vt:lpstr>Dosimetrisches Konzept</vt:lpstr>
      <vt:lpstr>Energiedosis D</vt:lpstr>
      <vt:lpstr>Was bedeutet 1 Gy</vt:lpstr>
      <vt:lpstr>Äquivalentdosis H</vt:lpstr>
      <vt:lpstr>Zelluläre und molekulare Targets</vt:lpstr>
      <vt:lpstr>Mechanismen der Strahlungswirkung</vt:lpstr>
      <vt:lpstr>Einfluss des LET </vt:lpstr>
      <vt:lpstr>Biologische Zellen</vt:lpstr>
      <vt:lpstr>Strahlungswirkung in biologischen Zellen</vt:lpstr>
      <vt:lpstr>Struktur der Chromosomen</vt:lpstr>
      <vt:lpstr>Ionisationsspuren in Nukleo-somen und in DNA</vt:lpstr>
      <vt:lpstr>Qualitätsfaktorfunktion Q(L)</vt:lpstr>
      <vt:lpstr>Deterministische Strahlenschäden</vt:lpstr>
      <vt:lpstr>Skala der deterministischen Strahlungswirkungen </vt:lpstr>
      <vt:lpstr>Dosis-Wirkungsbeziehung</vt:lpstr>
      <vt:lpstr>Dosis-Wirkung in der Therapie</vt:lpstr>
      <vt:lpstr>Schwellen für bestimmte klinische Effekte</vt:lpstr>
      <vt:lpstr>Stochastische Strahlenschäden</vt:lpstr>
      <vt:lpstr>Dosis-Wirkungsbeziehung  bei stochastischen Schäden</vt:lpstr>
      <vt:lpstr>Das Problem „kleiner Dosis“</vt:lpstr>
      <vt:lpstr>Strahlungsempfindliche Bereiche</vt:lpstr>
      <vt:lpstr>Vergleich von e-, p, und a</vt:lpstr>
      <vt:lpstr>Stochastische Verteilung der Dosis in kleinen Volumina</vt:lpstr>
      <vt:lpstr>Zell- und Zellkernvolumen</vt:lpstr>
      <vt:lpstr>Abschätzungen der Zelltreffer durch die natürliche Dosis</vt:lpstr>
      <vt:lpstr>Abschätzungen der Zell- und Zellkerntreffer</vt:lpstr>
      <vt:lpstr>Zeitliche Verteilung der Zellkerndosis</vt:lpstr>
      <vt:lpstr>Zusammenfassung und Folgerung</vt:lpstr>
      <vt:lpstr>Stochastische Schäden</vt:lpstr>
      <vt:lpstr>Dosisgrößen im Strahlenschutz</vt:lpstr>
      <vt:lpstr>Strahlenschutzgrößen</vt:lpstr>
      <vt:lpstr>Strahlenschutzgröße HT</vt:lpstr>
      <vt:lpstr>Strahlungs-wichtungsfaktor wR</vt:lpstr>
      <vt:lpstr>Strahlenschutzgröße E</vt:lpstr>
      <vt:lpstr>Gewebe-wichtungsfaktor wT</vt:lpstr>
      <vt:lpstr>Abschätzung des Strahlenrisikos</vt:lpstr>
      <vt:lpstr>PowerPoint-Präsentation</vt:lpstr>
      <vt:lpstr>Risikofaktoren von japanischen Atombombenüberlebenden</vt:lpstr>
      <vt:lpstr>Risikofaktoren von japanischen Atombomben-überlebenden</vt:lpstr>
      <vt:lpstr>Risikofaktoren nach ICRP 103 (2007)</vt:lpstr>
      <vt:lpstr>PowerPoint-Präsentation</vt:lpstr>
      <vt:lpstr>PowerPoint-Präsentation</vt:lpstr>
      <vt:lpstr>Typische Dosiswerte bei medizinischer Diagnostik</vt:lpstr>
    </vt:vector>
  </TitlesOfParts>
  <Company>FHH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Vorlesung Radioökologie und Strahlenschutz</dc:subject>
  <dc:creator>Prof. Dr. U. J. Schrewe</dc:creator>
  <dc:description>Vorlesung in der Fakultät II, Abteilung Maschinenbau der Fachhochschule Hannover. Die Unterlagen sind für den Gebrauch neben der Vorlesung gedacht.</dc:description>
  <cp:lastModifiedBy>Schrewe</cp:lastModifiedBy>
  <cp:revision>458</cp:revision>
  <cp:lastPrinted>2017-12-04T11:33:21Z</cp:lastPrinted>
  <dcterms:created xsi:type="dcterms:W3CDTF">2007-02-14T07:41:43Z</dcterms:created>
  <dcterms:modified xsi:type="dcterms:W3CDTF">2017-12-05T10:43:54Z</dcterms:modified>
  <cp:category>Vorlesung</cp:category>
</cp:coreProperties>
</file>