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6"/>
  </p:notesMasterIdLst>
  <p:handoutMasterIdLst>
    <p:handoutMasterId r:id="rId37"/>
  </p:handoutMasterIdLst>
  <p:sldIdLst>
    <p:sldId id="466" r:id="rId2"/>
    <p:sldId id="548" r:id="rId3"/>
    <p:sldId id="54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7" r:id="rId12"/>
    <p:sldId id="553" r:id="rId13"/>
    <p:sldId id="551" r:id="rId14"/>
    <p:sldId id="554" r:id="rId15"/>
    <p:sldId id="555" r:id="rId16"/>
    <p:sldId id="545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2" r:id="rId31"/>
    <p:sldId id="543" r:id="rId32"/>
    <p:sldId id="547" r:id="rId33"/>
    <p:sldId id="546" r:id="rId34"/>
    <p:sldId id="544" r:id="rId35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ewe" initials="S" lastIdx="2" clrIdx="0">
    <p:extLst>
      <p:ext uri="{19B8F6BF-5375-455C-9EA6-DF929625EA0E}">
        <p15:presenceInfo xmlns:p15="http://schemas.microsoft.com/office/powerpoint/2012/main" userId="Schrew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CC"/>
    <a:srgbClr val="006600"/>
    <a:srgbClr val="0000CC"/>
    <a:srgbClr val="CCFF66"/>
    <a:srgbClr val="003399"/>
    <a:srgbClr val="CCFFFF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5" autoAdjust="0"/>
    <p:restoredTop sz="93866" autoAdjust="0"/>
  </p:normalViewPr>
  <p:slideViewPr>
    <p:cSldViewPr>
      <p:cViewPr varScale="1">
        <p:scale>
          <a:sx n="109" d="100"/>
          <a:sy n="109" d="100"/>
        </p:scale>
        <p:origin x="8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629"/>
            <a:ext cx="5438775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258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CA7BBD-FFF4-405E-B6BA-E9895A72F6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6768752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297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941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222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63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5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91325" y="836613"/>
            <a:ext cx="2209800" cy="5289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1925" y="836613"/>
            <a:ext cx="6477000" cy="5289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836613"/>
            <a:ext cx="853440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59313" y="3989388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63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836613"/>
            <a:ext cx="853440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6688" y="1700213"/>
            <a:ext cx="8834437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6688" y="3989388"/>
            <a:ext cx="8834437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25" y="836613"/>
            <a:ext cx="8534400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4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5" y="116632"/>
            <a:ext cx="6840761" cy="13676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66688" y="1700213"/>
            <a:ext cx="4340225" cy="44259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59313" y="1700213"/>
            <a:ext cx="4341812" cy="4425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5420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123727" y="44624"/>
            <a:ext cx="6877397" cy="143968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66688" y="1700213"/>
            <a:ext cx="4340225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66688" y="3989388"/>
            <a:ext cx="4340225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9313" y="3989388"/>
            <a:ext cx="4341812" cy="21367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6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292" y="0"/>
            <a:ext cx="7445347" cy="990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29656" y="1447800"/>
            <a:ext cx="7663723" cy="49339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885345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61925" y="836613"/>
            <a:ext cx="8839200" cy="528955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73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5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8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2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3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/>
        </p:nvSpPr>
        <p:spPr bwMode="auto">
          <a:xfrm>
            <a:off x="133350" y="6591300"/>
            <a:ext cx="61166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Radioökologie</a:t>
            </a:r>
            <a:r>
              <a:rPr lang="en-US" altLang="de-DE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</a:t>
            </a:r>
            <a:r>
              <a:rPr lang="en-US" altLang="de-DE" sz="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Strahlenschutz</a:t>
            </a:r>
            <a:r>
              <a:rPr lang="en-US" altLang="de-DE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SS17 - Schrewe</a:t>
            </a:r>
            <a:endParaRPr lang="en-US" altLang="de-DE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7016750" y="64770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5" rIns="91429" bIns="4571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FD1E166-AEDC-47EE-A213-487BAC836F01}" type="slidenum">
              <a:rPr lang="de-DE" altLang="de-DE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 eaLnBrk="1" hangingPunct="1">
                <a:defRPr/>
              </a:pPr>
              <a:t>‹Nr.›</a:t>
            </a:fld>
            <a:endParaRPr lang="de-DE" altLang="de-DE" sz="1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6369050"/>
            <a:ext cx="9144000" cy="0"/>
          </a:xfrm>
          <a:prstGeom prst="line">
            <a:avLst/>
          </a:prstGeom>
          <a:noFill/>
          <a:ln w="9525">
            <a:solidFill>
              <a:srgbClr val="00305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700213"/>
            <a:ext cx="8893175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endParaRPr lang="de-DE" altLang="de-DE" smtClean="0"/>
          </a:p>
          <a:p>
            <a:pPr lvl="1"/>
            <a:r>
              <a:rPr lang="de-DE" altLang="de-DE" smtClean="0"/>
              <a:t>Zweiter Einzug</a:t>
            </a:r>
          </a:p>
          <a:p>
            <a:pPr lvl="2"/>
            <a:r>
              <a:rPr lang="de-DE" altLang="de-DE" smtClean="0"/>
              <a:t>Dritter Einzug</a:t>
            </a:r>
          </a:p>
          <a:p>
            <a:pPr lvl="3"/>
            <a:r>
              <a:rPr lang="de-DE" altLang="de-DE" smtClean="0"/>
              <a:t>Vierter Einzug</a:t>
            </a:r>
          </a:p>
          <a:p>
            <a:pPr lvl="4"/>
            <a:r>
              <a:rPr lang="de-DE" altLang="de-DE" smtClean="0"/>
              <a:t>Fünfter Einzug</a:t>
            </a:r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44450"/>
            <a:ext cx="680561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</a:t>
            </a:r>
          </a:p>
        </p:txBody>
      </p:sp>
      <p:pic>
        <p:nvPicPr>
          <p:cNvPr id="1031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20161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37" r:id="rId24"/>
    <p:sldLayoutId id="2147483725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400">
          <a:solidFill>
            <a:schemeClr val="tx1"/>
          </a:solidFill>
          <a:latin typeface="+mn-lt"/>
        </a:defRPr>
      </a:lvl2pPr>
      <a:lvl3pPr marL="361950" indent="-317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2000">
          <a:solidFill>
            <a:schemeClr val="tx1"/>
          </a:solidFill>
          <a:latin typeface="+mn-lt"/>
        </a:defRPr>
      </a:lvl3pPr>
      <a:lvl4pPr marL="541338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>
          <a:solidFill>
            <a:schemeClr val="tx1"/>
          </a:solidFill>
          <a:latin typeface="+mn-lt"/>
        </a:defRPr>
      </a:lvl4pPr>
      <a:lvl5pPr marL="720725" algn="l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5pPr>
      <a:lvl6pPr marL="11779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6pPr>
      <a:lvl7pPr marL="16351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7pPr>
      <a:lvl8pPr marL="20923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8pPr>
      <a:lvl9pPr marL="2549525" algn="l" rtl="0" fontAlgn="base">
        <a:spcBef>
          <a:spcPct val="20000"/>
        </a:spcBef>
        <a:spcAft>
          <a:spcPct val="0"/>
        </a:spcAft>
        <a:buClr>
          <a:srgbClr val="00305D"/>
        </a:buClr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5.bin"/><Relationship Id="rId30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upload.wikimedia.org/wikipedia/commons/5/5c/Double-alaskan-rainbo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bit.de/usr/stock-photos/pub/9002/1320164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upload.wikimedia.org/wikipedia/commons/1/1f/HeTu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de/product_url?q=http://shop.afterbuy.de/LED-Leuchtreklame-Werbetafel---Open---65-23cm/a5233795_u1410/&amp;fr=ANwK4a0pfaeLoz6LlNff3LSHRsuzHRyYVrcavq5hRKn4D33tJY4RkOhzQEmjjwxvIuFelEktyzZI00Oy5Mk2Cl6u75Faz-jfq6VsD-8Q4Ao0_Uc4wGgFahlSw0t3ZKjyeaN2PeFAXm3oQmbBmyrcCbIDoG62Se_nlcq-NiUbZ-JAAAAAAAAAAAA&amp;gl=de&amp;hl=de&amp;ei=gThuTIvIGoGa2ATapfy9CA&amp;sa=image&amp;ved=0CAoQ9gIwADgA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://upload.wikimedia.org/wikipedia/commons/d/d3/Edelgase_in_Entladungsroehren.jpg" TargetMode="External"/><Relationship Id="rId4" Type="http://schemas.openxmlformats.org/officeDocument/2006/relationships/hyperlink" Target="http://upload.wikimedia.org/wikipedia/commons/8/88/NeTube.jpg" TargetMode="External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rewe.wp.hs-hannover.de/" TargetMode="External"/><Relationship Id="rId2" Type="http://schemas.openxmlformats.org/officeDocument/2006/relationships/hyperlink" Target="https://webdisk.hs-hannover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lrich.schrewe@hs-hannover.d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9/97/A_New_System_of_Chemical_Philosophy_fp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2606675"/>
            <a:ext cx="8834437" cy="3519488"/>
          </a:xfrm>
        </p:spPr>
        <p:txBody>
          <a:bodyPr/>
          <a:lstStyle/>
          <a:p>
            <a:pPr algn="ctr"/>
            <a:r>
              <a:rPr lang="de-DE" altLang="de-DE" sz="3200" dirty="0" smtClean="0">
                <a:solidFill>
                  <a:srgbClr val="000099"/>
                </a:solidFill>
              </a:rPr>
              <a:t>Vorlesung FHH: </a:t>
            </a:r>
            <a:r>
              <a:rPr lang="de-DE" altLang="de-DE" sz="3200" dirty="0" smtClean="0">
                <a:solidFill>
                  <a:srgbClr val="000099"/>
                </a:solidFill>
              </a:rPr>
              <a:t>WS 2019/20</a:t>
            </a:r>
            <a:endParaRPr lang="de-DE" altLang="de-DE" sz="3200" dirty="0" smtClean="0">
              <a:solidFill>
                <a:srgbClr val="000099"/>
              </a:solidFill>
            </a:endParaRPr>
          </a:p>
          <a:p>
            <a:pPr algn="ctr"/>
            <a:r>
              <a:rPr lang="de-DE" altLang="de-DE" sz="2400" dirty="0" smtClean="0">
                <a:solidFill>
                  <a:srgbClr val="000099"/>
                </a:solidFill>
              </a:rPr>
              <a:t>Ulrich J. Schrewe</a:t>
            </a:r>
          </a:p>
          <a:p>
            <a:pPr latinLnBrk="1"/>
            <a:r>
              <a:rPr lang="de-DE" altLang="de-DE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Themen:</a:t>
            </a:r>
          </a:p>
          <a:p>
            <a:pPr latinLnBrk="1"/>
            <a:r>
              <a:rPr lang="de-DE" altLang="de-DE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Anwendung kernphysikalischer Messverfahren in </a:t>
            </a:r>
          </a:p>
          <a:p>
            <a:pPr latinLnBrk="1"/>
            <a:r>
              <a:rPr lang="de-DE" altLang="de-DE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der industriellen Messtechnik</a:t>
            </a:r>
          </a:p>
          <a:p>
            <a:pPr latinLnBrk="1"/>
            <a:r>
              <a:rPr lang="de-DE" altLang="de-DE" dirty="0" smtClean="0">
                <a:solidFill>
                  <a:srgbClr val="008000"/>
                </a:solidFill>
                <a:latin typeface="Comic Sans MS" panose="030F0702030302020204" pitchFamily="66" charset="0"/>
                <a:sym typeface="Monotype Sorts" pitchFamily="2" charset="2"/>
              </a:rPr>
              <a:t>Eigenschaften ionisierender Strahlung </a:t>
            </a:r>
            <a:endParaRPr lang="de-DE" altLang="de-DE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r>
              <a:rPr lang="de-DE" altLang="de-DE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Strahlungswirkung - Strahlenschutz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836613"/>
            <a:ext cx="6265862" cy="1368425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DE" altLang="de-DE" sz="4800" b="1" smtClean="0">
                <a:latin typeface="Comic Sans MS" panose="030F0702030302020204" pitchFamily="66" charset="0"/>
              </a:rPr>
              <a:t>Radioökologie und Strahlenschutz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3968" y="49213"/>
            <a:ext cx="5256584" cy="1051937"/>
          </a:xfrm>
        </p:spPr>
        <p:txBody>
          <a:bodyPr/>
          <a:lstStyle/>
          <a:p>
            <a:pPr algn="r"/>
            <a:r>
              <a:rPr lang="de-DE" altLang="de-DE" dirty="0"/>
              <a:t>Amadeo Avogadro - 1811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808077"/>
            <a:ext cx="8973864" cy="4429211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Kinetische Gastheorie: </a:t>
            </a:r>
            <a:r>
              <a:rPr lang="de-DE" altLang="de-DE" sz="2400" dirty="0" smtClean="0">
                <a:solidFill>
                  <a:srgbClr val="000099"/>
                </a:solidFill>
              </a:rPr>
              <a:t>Gleiche </a:t>
            </a:r>
            <a:r>
              <a:rPr lang="de-DE" altLang="de-DE" sz="2400" dirty="0">
                <a:solidFill>
                  <a:srgbClr val="000099"/>
                </a:solidFill>
              </a:rPr>
              <a:t>Volumina verschiedener Gase enthalten </a:t>
            </a:r>
            <a:r>
              <a:rPr lang="de-DE" altLang="de-DE" sz="2400" dirty="0" smtClean="0">
                <a:solidFill>
                  <a:srgbClr val="000099"/>
                </a:solidFill>
              </a:rPr>
              <a:t>(wenn </a:t>
            </a:r>
            <a:r>
              <a:rPr lang="de-DE" altLang="de-DE" sz="2400" i="1" dirty="0" smtClean="0"/>
              <a:t>p</a:t>
            </a:r>
            <a:r>
              <a:rPr lang="de-DE" altLang="de-DE" sz="2400" dirty="0" smtClean="0">
                <a:solidFill>
                  <a:srgbClr val="000099"/>
                </a:solidFill>
              </a:rPr>
              <a:t> und </a:t>
            </a:r>
            <a:r>
              <a:rPr lang="de-DE" altLang="de-DE" sz="2400" i="1" dirty="0" smtClean="0"/>
              <a:t>T</a:t>
            </a:r>
            <a:r>
              <a:rPr lang="de-DE" altLang="de-DE" sz="2400" dirty="0" smtClean="0">
                <a:solidFill>
                  <a:srgbClr val="000099"/>
                </a:solidFill>
              </a:rPr>
              <a:t> konstant) die </a:t>
            </a:r>
            <a:r>
              <a:rPr lang="de-DE" altLang="de-DE" sz="2400" dirty="0">
                <a:solidFill>
                  <a:srgbClr val="000099"/>
                </a:solidFill>
              </a:rPr>
              <a:t>gleiche Anzahl von </a:t>
            </a:r>
            <a:r>
              <a:rPr lang="de-DE" altLang="de-DE" sz="2400" dirty="0" smtClean="0">
                <a:solidFill>
                  <a:srgbClr val="000099"/>
                </a:solidFill>
              </a:rPr>
              <a:t>Atomen/ Molekülen. </a:t>
            </a:r>
            <a:r>
              <a:rPr lang="de-DE" altLang="de-DE" sz="2400" dirty="0">
                <a:solidFill>
                  <a:srgbClr val="000099"/>
                </a:solidFill>
              </a:rPr>
              <a:t>Atome/Moleküle sind klein und dauernd in Bewegung. Sie halten ihren Abstand durch dauernde Stöße </a:t>
            </a:r>
            <a:r>
              <a:rPr lang="de-DE" altLang="de-DE" sz="2400" dirty="0" smtClean="0">
                <a:solidFill>
                  <a:srgbClr val="000099"/>
                </a:solidFill>
              </a:rPr>
              <a:t>unter-einander aufrecht. Der Druck auf die Wände entsteht ebenfalls durch Stöße.</a:t>
            </a:r>
            <a:endParaRPr lang="de-DE" altLang="de-DE" sz="2400" dirty="0">
              <a:solidFill>
                <a:srgbClr val="000099"/>
              </a:solidFill>
            </a:endParaRPr>
          </a:p>
          <a:p>
            <a:r>
              <a:rPr lang="de-DE" altLang="de-DE" sz="2400" dirty="0" smtClean="0">
                <a:solidFill>
                  <a:srgbClr val="FF0000"/>
                </a:solidFill>
              </a:rPr>
              <a:t>Für ideale Gase gelang </a:t>
            </a:r>
            <a:r>
              <a:rPr lang="de-DE" altLang="de-DE" sz="2400" dirty="0" smtClean="0"/>
              <a:t>1865</a:t>
            </a:r>
            <a:r>
              <a:rPr lang="de-DE" altLang="de-DE" sz="2400" dirty="0" smtClean="0">
                <a:solidFill>
                  <a:srgbClr val="FF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0000"/>
                </a:solidFill>
              </a:rPr>
              <a:t>Loschmidt</a:t>
            </a:r>
            <a:r>
              <a:rPr lang="de-DE" altLang="de-DE" sz="2400" dirty="0" smtClean="0">
                <a:solidFill>
                  <a:srgbClr val="FF0000"/>
                </a:solidFill>
              </a:rPr>
              <a:t> </a:t>
            </a:r>
            <a:r>
              <a:rPr lang="de-DE" altLang="de-DE" sz="2400" dirty="0">
                <a:solidFill>
                  <a:srgbClr val="FF0000"/>
                </a:solidFill>
              </a:rPr>
              <a:t>die Bestimmung der Teilchenzahl pro Volumeneinheit, genannt </a:t>
            </a:r>
            <a:r>
              <a:rPr lang="de-DE" altLang="de-DE" sz="2400" i="1" dirty="0"/>
              <a:t>N</a:t>
            </a:r>
            <a:r>
              <a:rPr lang="de-DE" altLang="de-DE" sz="2400" baseline="-25000" dirty="0"/>
              <a:t>L</a:t>
            </a:r>
            <a:r>
              <a:rPr lang="de-DE" altLang="de-DE" sz="2400" dirty="0"/>
              <a:t> = 2,686777·10</a:t>
            </a:r>
            <a:r>
              <a:rPr lang="de-DE" altLang="de-DE" sz="2400" baseline="30000" dirty="0"/>
              <a:t>25</a:t>
            </a:r>
            <a:r>
              <a:rPr lang="de-DE" altLang="de-DE" sz="2400" dirty="0"/>
              <a:t> m</a:t>
            </a:r>
            <a:r>
              <a:rPr lang="de-DE" altLang="de-DE" sz="2400" baseline="30000" dirty="0"/>
              <a:t>-3</a:t>
            </a:r>
            <a:r>
              <a:rPr lang="de-DE" altLang="de-DE" sz="2400" dirty="0">
                <a:solidFill>
                  <a:srgbClr val="FF0000"/>
                </a:solidFill>
              </a:rPr>
              <a:t> (</a:t>
            </a:r>
            <a:r>
              <a:rPr lang="de-DE" altLang="de-DE" sz="2400" dirty="0" err="1">
                <a:solidFill>
                  <a:srgbClr val="FF0000"/>
                </a:solidFill>
              </a:rPr>
              <a:t>Loschmidt</a:t>
            </a:r>
            <a:r>
              <a:rPr lang="de-DE" altLang="de-DE" sz="2400" dirty="0">
                <a:solidFill>
                  <a:srgbClr val="FF0000"/>
                </a:solidFill>
              </a:rPr>
              <a:t>-Zahl)</a:t>
            </a:r>
          </a:p>
          <a:p>
            <a:r>
              <a:rPr lang="de-DE" altLang="de-DE" sz="2400" dirty="0">
                <a:solidFill>
                  <a:srgbClr val="008000"/>
                </a:solidFill>
              </a:rPr>
              <a:t>Heute verwendet man primär die auf die Stoffmenge bezogene Teilchenzahl, genannt </a:t>
            </a:r>
            <a:r>
              <a:rPr lang="de-DE" altLang="de-DE" sz="2400" dirty="0">
                <a:solidFill>
                  <a:srgbClr val="FF0000"/>
                </a:solidFill>
              </a:rPr>
              <a:t>Avogadro-Konstante</a:t>
            </a:r>
            <a:r>
              <a:rPr lang="de-DE" altLang="de-DE" dirty="0" smtClean="0">
                <a:solidFill>
                  <a:srgbClr val="008000"/>
                </a:solidFill>
              </a:rPr>
              <a:t>:</a:t>
            </a:r>
            <a:endParaRPr lang="de-DE" altLang="de-DE" dirty="0">
              <a:solidFill>
                <a:srgbClr val="008000"/>
              </a:solidFill>
            </a:endParaRP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75"/>
            <a:ext cx="1368152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91880" y="1147188"/>
            <a:ext cx="20042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pl-PL" altLang="de-DE" sz="1600" dirty="0">
                <a:latin typeface="Times New Roman" panose="02020603050405020304" pitchFamily="18" charset="0"/>
              </a:rPr>
              <a:t>Amadeo Avogadro (1776 - 1856)</a:t>
            </a:r>
            <a:endParaRPr lang="de-DE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 rot="16200000">
            <a:off x="7764557" y="4157407"/>
            <a:ext cx="553998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de-DE" altLang="de-DE" sz="800" dirty="0" err="1"/>
              <a:t>Quelle:http</a:t>
            </a:r>
            <a:r>
              <a:rPr lang="de-DE" altLang="de-DE" sz="800" dirty="0"/>
              <a:t>://physics.nist.gov/</a:t>
            </a:r>
            <a:r>
              <a:rPr lang="de-DE" altLang="de-DE" sz="800" dirty="0" err="1"/>
              <a:t>cuu</a:t>
            </a:r>
            <a:r>
              <a:rPr lang="de-DE" altLang="de-DE" sz="800" dirty="0"/>
              <a:t>/Constants/</a:t>
            </a:r>
          </a:p>
          <a:p>
            <a:r>
              <a:rPr lang="de-DE" altLang="de-DE" sz="800" dirty="0"/>
              <a:t>oder: http://www.ptb.de/de/naturkonstanten/_zahlenwerte.html</a:t>
            </a:r>
          </a:p>
          <a:p>
            <a:r>
              <a:rPr lang="de-DE" altLang="de-DE" sz="800" dirty="0"/>
              <a:t>verwenden Sie Naturkonstanten aus diesen </a:t>
            </a:r>
            <a:r>
              <a:rPr lang="de-DE" altLang="de-DE" sz="800" dirty="0" smtClean="0"/>
              <a:t>Quellen</a:t>
            </a:r>
            <a:endParaRPr lang="de-DE" altLang="de-DE" sz="8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5692"/>
              </p:ext>
            </p:extLst>
          </p:nvPr>
        </p:nvGraphicFramePr>
        <p:xfrm>
          <a:off x="589700" y="5780002"/>
          <a:ext cx="4873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2209680" imgH="241200" progId="Equation.DSMT4">
                  <p:embed/>
                </p:oleObj>
              </mc:Choice>
              <mc:Fallback>
                <p:oleObj name="Equation" r:id="rId4" imgW="2209680" imgH="241200" progId="Equation.DSMT4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700" y="5780002"/>
                        <a:ext cx="4873625" cy="533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79" y="0"/>
            <a:ext cx="3820727" cy="648246"/>
          </a:xfrm>
        </p:spPr>
        <p:txBody>
          <a:bodyPr/>
          <a:lstStyle/>
          <a:p>
            <a:pPr algn="r"/>
            <a:r>
              <a:rPr lang="de-DE" altLang="de-DE" dirty="0"/>
              <a:t>Stoffmenge </a:t>
            </a:r>
            <a:r>
              <a:rPr lang="de-DE" altLang="de-DE" i="1" dirty="0"/>
              <a:t>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893175" cy="4560887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Die quantitative Menge eines Stoffes, insbesondere in der Stöchiometrie, wird als Stoffmenge bezeichnet </a:t>
            </a:r>
            <a:r>
              <a:rPr lang="de-DE" altLang="de-DE" i="1" dirty="0"/>
              <a:t>n</a:t>
            </a:r>
            <a:r>
              <a:rPr lang="de-DE" altLang="de-DE" dirty="0">
                <a:solidFill>
                  <a:srgbClr val="000099"/>
                </a:solidFill>
              </a:rPr>
              <a:t>. 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Die Einheit der Stoffmenge ist das Mol </a:t>
            </a:r>
            <a:r>
              <a:rPr lang="de-DE" altLang="de-DE" dirty="0" smtClean="0">
                <a:solidFill>
                  <a:srgbClr val="FF0000"/>
                </a:solidFill>
              </a:rPr>
              <a:t>(</a:t>
            </a:r>
            <a:r>
              <a:rPr lang="de-DE" altLang="de-DE" dirty="0" smtClean="0"/>
              <a:t>1 </a:t>
            </a:r>
            <a:r>
              <a:rPr lang="de-DE" altLang="de-DE" dirty="0" err="1"/>
              <a:t>mol</a:t>
            </a:r>
            <a:r>
              <a:rPr lang="de-DE" altLang="de-DE" dirty="0">
                <a:solidFill>
                  <a:srgbClr val="FF0000"/>
                </a:solidFill>
              </a:rPr>
              <a:t>).</a:t>
            </a:r>
            <a:r>
              <a:rPr lang="de-DE" altLang="de-DE" dirty="0"/>
              <a:t> 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Die Stoffmenge wird bezogen auf die Teilchenzahl (Zahl der Atome oder Moleküle) oder auch auf gedachte Bruchstücke realer Teilchen (z. B. </a:t>
            </a:r>
            <a:r>
              <a:rPr lang="de-DE" altLang="de-DE" dirty="0"/>
              <a:t>1/12</a:t>
            </a:r>
            <a:r>
              <a:rPr lang="de-DE" altLang="de-DE" dirty="0">
                <a:solidFill>
                  <a:srgbClr val="008000"/>
                </a:solidFill>
              </a:rPr>
              <a:t> des </a:t>
            </a:r>
            <a:r>
              <a:rPr lang="de-DE" altLang="de-DE" baseline="30000" dirty="0"/>
              <a:t>12</a:t>
            </a:r>
            <a:r>
              <a:rPr lang="de-DE" altLang="de-DE" dirty="0"/>
              <a:t>C</a:t>
            </a:r>
            <a:r>
              <a:rPr lang="de-DE" altLang="de-DE" dirty="0" smtClean="0">
                <a:solidFill>
                  <a:srgbClr val="008000"/>
                </a:solidFill>
              </a:rPr>
              <a:t>).</a:t>
            </a:r>
          </a:p>
          <a:p>
            <a:r>
              <a:rPr lang="de-DE" altLang="de-DE" dirty="0" smtClean="0"/>
              <a:t>1 </a:t>
            </a:r>
            <a:r>
              <a:rPr lang="de-DE" altLang="de-DE" dirty="0" err="1"/>
              <a:t>mol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dirty="0" smtClean="0">
                <a:solidFill>
                  <a:srgbClr val="FF0000"/>
                </a:solidFill>
              </a:rPr>
              <a:t>enthält 					        Teilchen.</a:t>
            </a:r>
          </a:p>
          <a:p>
            <a:r>
              <a:rPr lang="de-DE" altLang="de-DE" dirty="0" smtClean="0">
                <a:solidFill>
                  <a:srgbClr val="FF0000"/>
                </a:solidFill>
              </a:rPr>
              <a:t>Nach </a:t>
            </a:r>
            <a:r>
              <a:rPr lang="de-DE" altLang="de-DE" dirty="0">
                <a:solidFill>
                  <a:srgbClr val="FF0000"/>
                </a:solidFill>
              </a:rPr>
              <a:t>Definition der atomaren Masseneinheit </a:t>
            </a:r>
            <a:r>
              <a:rPr lang="de-DE" altLang="de-DE" dirty="0"/>
              <a:t>1 </a:t>
            </a:r>
            <a:r>
              <a:rPr lang="de-DE" altLang="de-DE" i="1" dirty="0"/>
              <a:t>u</a:t>
            </a:r>
            <a:r>
              <a:rPr lang="de-DE" altLang="de-DE" dirty="0">
                <a:solidFill>
                  <a:srgbClr val="FF0000"/>
                </a:solidFill>
              </a:rPr>
              <a:t> entsprechen </a:t>
            </a:r>
            <a:r>
              <a:rPr lang="de-DE" altLang="de-DE" i="1" dirty="0"/>
              <a:t>N</a:t>
            </a:r>
            <a:r>
              <a:rPr lang="de-DE" altLang="de-DE" baseline="-25000" dirty="0"/>
              <a:t>A</a:t>
            </a:r>
            <a:r>
              <a:rPr lang="de-DE" altLang="de-DE" dirty="0">
                <a:solidFill>
                  <a:srgbClr val="FF0000"/>
                </a:solidFill>
              </a:rPr>
              <a:t> Atome des </a:t>
            </a:r>
            <a:r>
              <a:rPr lang="de-DE" altLang="de-DE" baseline="30000" dirty="0"/>
              <a:t>12</a:t>
            </a:r>
            <a:r>
              <a:rPr lang="de-DE" altLang="de-DE" dirty="0"/>
              <a:t>C</a:t>
            </a:r>
            <a:r>
              <a:rPr lang="de-DE" altLang="de-DE" dirty="0">
                <a:solidFill>
                  <a:srgbClr val="FF0000"/>
                </a:solidFill>
              </a:rPr>
              <a:t> exakt der Masse von </a:t>
            </a:r>
            <a:r>
              <a:rPr lang="de-DE" altLang="de-DE" dirty="0" smtClean="0"/>
              <a:t>12,0000 </a:t>
            </a:r>
            <a:r>
              <a:rPr lang="de-DE" altLang="de-DE" dirty="0"/>
              <a:t>g</a:t>
            </a:r>
            <a:r>
              <a:rPr lang="de-DE" altLang="de-DE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26757"/>
              </p:ext>
            </p:extLst>
          </p:nvPr>
        </p:nvGraphicFramePr>
        <p:xfrm>
          <a:off x="2270125" y="4581525"/>
          <a:ext cx="4873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3" imgW="2209680" imgH="241200" progId="Equation.DSMT4">
                  <p:embed/>
                </p:oleObj>
              </mc:Choice>
              <mc:Fallback>
                <p:oleObj name="Equation" r:id="rId3" imgW="2209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25" y="4581525"/>
                        <a:ext cx="4873625" cy="533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483768" y="909904"/>
            <a:ext cx="5995552" cy="584775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Achtung: Dies war bis zum 19.05.2019 richtig!</a:t>
            </a:r>
          </a:p>
          <a:p>
            <a:r>
              <a:rPr lang="de-DE" sz="1600" dirty="0" smtClean="0">
                <a:latin typeface="+mn-lt"/>
                <a:sym typeface="Symbol" panose="05050102010706020507" pitchFamily="18" charset="2"/>
              </a:rPr>
              <a:t>Neuerdings gelten </a:t>
            </a:r>
            <a:r>
              <a:rPr lang="de-DE" sz="1600" dirty="0" smtClean="0">
                <a:latin typeface="+mn-lt"/>
                <a:sym typeface="Symbol" panose="05050102010706020507" pitchFamily="18" charset="2"/>
              </a:rPr>
              <a:t>etwas andere </a:t>
            </a:r>
            <a:r>
              <a:rPr lang="de-DE" sz="1600" dirty="0" smtClean="0">
                <a:latin typeface="+mn-lt"/>
                <a:sym typeface="Symbol" panose="05050102010706020507" pitchFamily="18" charset="2"/>
              </a:rPr>
              <a:t>Definitionen für die SI-Basiseinheiten.</a:t>
            </a:r>
            <a:endParaRPr lang="de-DE" sz="1600" dirty="0" smtClean="0">
              <a:effectLst/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41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5605" y="1746099"/>
            <a:ext cx="8893175" cy="4560887"/>
          </a:xfrm>
        </p:spPr>
        <p:txBody>
          <a:bodyPr/>
          <a:lstStyle/>
          <a:p>
            <a:r>
              <a:rPr lang="de-DE" sz="2400" dirty="0" smtClean="0">
                <a:solidFill>
                  <a:srgbClr val="0000FF"/>
                </a:solidFill>
              </a:rPr>
              <a:t>Die Avogadro-Zahl wird zukünftig nicht mehr als die zu messende Anzahl von </a:t>
            </a:r>
            <a:r>
              <a:rPr lang="de-DE" sz="2400" baseline="30000" dirty="0" smtClean="0">
                <a:solidFill>
                  <a:srgbClr val="0000FF"/>
                </a:solidFill>
              </a:rPr>
              <a:t>12</a:t>
            </a:r>
            <a:r>
              <a:rPr lang="de-DE" sz="2400" dirty="0" smtClean="0">
                <a:solidFill>
                  <a:srgbClr val="0000FF"/>
                </a:solidFill>
              </a:rPr>
              <a:t>C-Atomen in einer isotopenreinen Masse von 12 g definiert. Der Zahlenwert wurde vielmehr festgelegt:</a:t>
            </a:r>
          </a:p>
          <a:p>
            <a:endParaRPr lang="de-DE" dirty="0">
              <a:solidFill>
                <a:srgbClr val="0000FF"/>
              </a:solidFill>
            </a:endParaRPr>
          </a:p>
          <a:p>
            <a:endParaRPr lang="de-DE" dirty="0" smtClean="0"/>
          </a:p>
          <a:p>
            <a:r>
              <a:rPr lang="de-DE" sz="2400" dirty="0" smtClean="0">
                <a:solidFill>
                  <a:srgbClr val="006600"/>
                </a:solidFill>
              </a:rPr>
              <a:t>Man beachte: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rgbClr val="006600"/>
                </a:solidFill>
              </a:rPr>
              <a:t>Die neu festgelegte Konstante </a:t>
            </a:r>
            <a:r>
              <a:rPr lang="de-DE" sz="2400" i="1" dirty="0" smtClean="0"/>
              <a:t>N</a:t>
            </a:r>
            <a:r>
              <a:rPr lang="de-DE" sz="2400" baseline="-25000" dirty="0" smtClean="0"/>
              <a:t>A</a:t>
            </a:r>
            <a:r>
              <a:rPr lang="de-DE" sz="2400" dirty="0" smtClean="0">
                <a:solidFill>
                  <a:srgbClr val="006600"/>
                </a:solidFill>
              </a:rPr>
              <a:t> besitzt </a:t>
            </a:r>
            <a:r>
              <a:rPr lang="de-DE" sz="2400" dirty="0" smtClean="0">
                <a:solidFill>
                  <a:srgbClr val="FF0000"/>
                </a:solidFill>
              </a:rPr>
              <a:t>keine Unsicherheit</a:t>
            </a:r>
            <a:r>
              <a:rPr lang="de-DE" sz="2400" dirty="0" smtClean="0">
                <a:solidFill>
                  <a:srgbClr val="006600"/>
                </a:solidFill>
              </a:rPr>
              <a:t>!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sz="2400" dirty="0" smtClean="0">
                <a:solidFill>
                  <a:srgbClr val="006600"/>
                </a:solidFill>
              </a:rPr>
              <a:t>Auch die anderen Basiseinheiten, z. B. das Kilogramm wurden neu definiert. Die Definitionen sind leider </a:t>
            </a:r>
            <a:r>
              <a:rPr lang="de-DE" sz="2400" dirty="0" smtClean="0">
                <a:solidFill>
                  <a:srgbClr val="006600"/>
                </a:solidFill>
              </a:rPr>
              <a:t>wenig anschaulich</a:t>
            </a:r>
            <a:r>
              <a:rPr lang="de-DE" sz="2400" dirty="0" smtClean="0">
                <a:solidFill>
                  <a:srgbClr val="006600"/>
                </a:solidFill>
              </a:rPr>
              <a:t>.</a:t>
            </a:r>
          </a:p>
          <a:p>
            <a:r>
              <a:rPr lang="de-DE" sz="2000" dirty="0" smtClean="0">
                <a:solidFill>
                  <a:srgbClr val="006600"/>
                </a:solidFill>
              </a:rPr>
              <a:t>(Beispiel: Das Kilogramm wird neuerdings über den festgesetzten Wert für das </a:t>
            </a:r>
            <a:r>
              <a:rPr lang="de-DE" sz="2000" dirty="0" err="1" smtClean="0">
                <a:solidFill>
                  <a:srgbClr val="006600"/>
                </a:solidFill>
              </a:rPr>
              <a:t>Plancksche</a:t>
            </a:r>
            <a:r>
              <a:rPr lang="de-DE" sz="2000" dirty="0" smtClean="0">
                <a:solidFill>
                  <a:srgbClr val="006600"/>
                </a:solidFill>
              </a:rPr>
              <a:t> Wirkungsquantum </a:t>
            </a:r>
            <a:r>
              <a:rPr lang="de-DE" sz="2000" i="1" dirty="0" smtClean="0"/>
              <a:t>h</a:t>
            </a:r>
            <a:r>
              <a:rPr lang="de-DE" sz="2000" dirty="0" smtClean="0">
                <a:solidFill>
                  <a:srgbClr val="006600"/>
                </a:solidFill>
              </a:rPr>
              <a:t> definiert, das Urkilogramm in Paris hat ausgedient!)</a:t>
            </a:r>
          </a:p>
          <a:p>
            <a:endParaRPr lang="de-DE" dirty="0"/>
          </a:p>
          <a:p>
            <a:r>
              <a:rPr lang="de-DE" dirty="0" smtClean="0"/>
              <a:t>	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Neudefinition der SI-Einheiten ab 20.05.2019</a:t>
            </a:r>
            <a:endParaRPr lang="de-D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454047"/>
              </p:ext>
            </p:extLst>
          </p:nvPr>
        </p:nvGraphicFramePr>
        <p:xfrm>
          <a:off x="1650570" y="3068960"/>
          <a:ext cx="5763243" cy="744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866600" imgH="241200" progId="Equation.DSMT4">
                  <p:embed/>
                </p:oleObj>
              </mc:Choice>
              <mc:Fallback>
                <p:oleObj name="Equation" r:id="rId3" imgW="1866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0570" y="3068960"/>
                        <a:ext cx="5763243" cy="744909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55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19169" y="1556792"/>
            <a:ext cx="6351298" cy="4680520"/>
          </a:xfrm>
          <a:solidFill>
            <a:srgbClr val="FFFFCC"/>
          </a:solidFill>
          <a:ln w="15875">
            <a:solidFill>
              <a:srgbClr val="FF0000"/>
            </a:solidFill>
          </a:ln>
        </p:spPr>
        <p:txBody>
          <a:bodyPr/>
          <a:lstStyle/>
          <a:p>
            <a:r>
              <a:rPr lang="de-DE" dirty="0" smtClean="0">
                <a:solidFill>
                  <a:srgbClr val="006600"/>
                </a:solidFill>
              </a:rPr>
              <a:t>Größe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006600"/>
                </a:solidFill>
              </a:rPr>
              <a:t>Symbol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006600"/>
                </a:solidFill>
              </a:rPr>
              <a:t>Einheit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Masse </a:t>
            </a:r>
            <a:r>
              <a:rPr lang="de-DE" sz="1800" dirty="0" smtClean="0"/>
              <a:t>			</a:t>
            </a:r>
            <a:r>
              <a:rPr lang="de-DE" sz="1800" i="1" dirty="0" smtClean="0"/>
              <a:t>m</a:t>
            </a:r>
            <a:r>
              <a:rPr lang="de-DE" sz="1800" dirty="0" smtClean="0"/>
              <a:t> 		1 kg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Volumen</a:t>
            </a:r>
            <a:r>
              <a:rPr lang="de-DE" sz="1800" dirty="0" smtClean="0"/>
              <a:t>			</a:t>
            </a:r>
            <a:r>
              <a:rPr lang="de-DE" sz="1800" i="1" dirty="0" smtClean="0"/>
              <a:t>V</a:t>
            </a:r>
            <a:r>
              <a:rPr lang="de-DE" sz="1800" dirty="0" smtClean="0"/>
              <a:t>		1 m</a:t>
            </a:r>
            <a:r>
              <a:rPr lang="de-DE" sz="1800" baseline="30000" dirty="0"/>
              <a:t>3</a:t>
            </a:r>
            <a:endParaRPr lang="de-DE" sz="1800" baseline="30000" dirty="0" smtClean="0"/>
          </a:p>
          <a:p>
            <a:r>
              <a:rPr lang="de-DE" sz="1800" dirty="0" smtClean="0">
                <a:solidFill>
                  <a:srgbClr val="0000FF"/>
                </a:solidFill>
              </a:rPr>
              <a:t>Dichte</a:t>
            </a:r>
            <a:r>
              <a:rPr lang="de-DE" sz="1800" dirty="0" smtClean="0"/>
              <a:t>			</a:t>
            </a:r>
            <a:r>
              <a:rPr lang="el-GR" sz="1800" i="1" dirty="0" smtClean="0"/>
              <a:t>ρ</a:t>
            </a:r>
            <a:r>
              <a:rPr lang="de-DE" sz="1800" i="1" dirty="0" smtClean="0"/>
              <a:t>		</a:t>
            </a:r>
            <a:r>
              <a:rPr lang="de-DE" sz="1800" dirty="0" smtClean="0"/>
              <a:t>1 kg m</a:t>
            </a:r>
            <a:r>
              <a:rPr lang="de-DE" sz="1800" baseline="30000" dirty="0" smtClean="0"/>
              <a:t>-3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Stoffmenge</a:t>
            </a:r>
            <a:r>
              <a:rPr lang="de-DE" sz="1800" dirty="0" smtClean="0"/>
              <a:t>		</a:t>
            </a:r>
            <a:r>
              <a:rPr lang="de-DE" sz="1800" i="1" dirty="0" smtClean="0"/>
              <a:t>n</a:t>
            </a:r>
            <a:r>
              <a:rPr lang="de-DE" sz="1800" dirty="0" smtClean="0"/>
              <a:t> 		1 </a:t>
            </a:r>
            <a:r>
              <a:rPr lang="de-DE" sz="1800" dirty="0" err="1" smtClean="0"/>
              <a:t>mol</a:t>
            </a:r>
            <a:endParaRPr lang="de-DE" sz="1800" dirty="0" smtClean="0"/>
          </a:p>
          <a:p>
            <a:r>
              <a:rPr lang="de-DE" sz="1800" dirty="0" smtClean="0">
                <a:solidFill>
                  <a:srgbClr val="0000FF"/>
                </a:solidFill>
              </a:rPr>
              <a:t>Teilchenzahl</a:t>
            </a:r>
            <a:r>
              <a:rPr lang="de-DE" sz="1800" dirty="0" smtClean="0"/>
              <a:t>		</a:t>
            </a:r>
            <a:r>
              <a:rPr lang="de-DE" sz="1800" i="1" dirty="0" smtClean="0"/>
              <a:t>N</a:t>
            </a:r>
            <a:r>
              <a:rPr lang="de-DE" sz="1800" dirty="0" smtClean="0"/>
              <a:t>		dimensionslos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Avogadro Zahl</a:t>
            </a:r>
            <a:r>
              <a:rPr lang="de-DE" sz="1800" dirty="0" smtClean="0"/>
              <a:t>		</a:t>
            </a:r>
            <a:r>
              <a:rPr lang="de-DE" sz="1800" i="1" dirty="0" smtClean="0"/>
              <a:t>N</a:t>
            </a:r>
            <a:r>
              <a:rPr lang="de-DE" sz="1800" baseline="-25000" dirty="0" smtClean="0"/>
              <a:t>A</a:t>
            </a:r>
            <a:r>
              <a:rPr lang="de-DE" sz="1800" dirty="0" smtClean="0"/>
              <a:t>		1 mol</a:t>
            </a:r>
            <a:r>
              <a:rPr lang="de-DE" sz="1800" baseline="30000" dirty="0" smtClean="0"/>
              <a:t>-1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Molare Masse</a:t>
            </a:r>
            <a:r>
              <a:rPr lang="de-DE" sz="1800" dirty="0" smtClean="0"/>
              <a:t>		</a:t>
            </a:r>
            <a:r>
              <a:rPr lang="de-DE" sz="1800" i="1" dirty="0" smtClean="0"/>
              <a:t>M</a:t>
            </a:r>
            <a:r>
              <a:rPr lang="de-DE" sz="1800" dirty="0" smtClean="0"/>
              <a:t>		1 kg mol</a:t>
            </a:r>
            <a:r>
              <a:rPr lang="de-DE" sz="1800" baseline="30000" dirty="0" smtClean="0"/>
              <a:t>-1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Molares Volumen</a:t>
            </a:r>
            <a:r>
              <a:rPr lang="de-DE" sz="1800" dirty="0" smtClean="0"/>
              <a:t>		</a:t>
            </a:r>
            <a:r>
              <a:rPr lang="de-DE" sz="1800" i="1" dirty="0" err="1" smtClean="0"/>
              <a:t>V</a:t>
            </a:r>
            <a:r>
              <a:rPr lang="de-DE" sz="1800" baseline="-25000" dirty="0" err="1" smtClean="0"/>
              <a:t>m</a:t>
            </a:r>
            <a:r>
              <a:rPr lang="de-DE" sz="1800" baseline="-25000" dirty="0" smtClean="0"/>
              <a:t>		</a:t>
            </a:r>
            <a:r>
              <a:rPr lang="de-DE" sz="1800" dirty="0" smtClean="0"/>
              <a:t>1 m</a:t>
            </a:r>
            <a:r>
              <a:rPr lang="de-DE" sz="1800" baseline="30000" dirty="0" smtClean="0"/>
              <a:t>3</a:t>
            </a:r>
            <a:r>
              <a:rPr lang="de-DE" sz="1800" dirty="0" smtClean="0"/>
              <a:t> mol</a:t>
            </a:r>
            <a:r>
              <a:rPr lang="de-DE" sz="1800" baseline="30000" dirty="0" smtClean="0"/>
              <a:t>-1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Teilchenmasse</a:t>
            </a:r>
            <a:r>
              <a:rPr lang="de-DE" sz="1800" dirty="0" smtClean="0"/>
              <a:t>		</a:t>
            </a:r>
            <a:r>
              <a:rPr lang="de-DE" sz="1800" i="1" dirty="0" err="1" smtClean="0"/>
              <a:t>m</a:t>
            </a:r>
            <a:r>
              <a:rPr lang="de-DE" sz="1800" baseline="-25000" dirty="0" err="1" smtClean="0"/>
              <a:t>M</a:t>
            </a:r>
            <a:r>
              <a:rPr lang="de-DE" sz="1800" dirty="0" smtClean="0"/>
              <a:t>		1 kg</a:t>
            </a:r>
            <a:r>
              <a:rPr lang="de-DE" sz="1800" baseline="-25000" dirty="0" smtClean="0"/>
              <a:t>	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Relative Atommasse	</a:t>
            </a:r>
            <a:r>
              <a:rPr lang="de-DE" sz="1800" i="1" dirty="0" smtClean="0"/>
              <a:t>A</a:t>
            </a:r>
            <a:r>
              <a:rPr lang="de-DE" sz="1800" baseline="-25000" dirty="0" smtClean="0"/>
              <a:t>u</a:t>
            </a:r>
            <a:r>
              <a:rPr lang="de-DE" sz="1800" dirty="0" smtClean="0">
                <a:solidFill>
                  <a:srgbClr val="0000FF"/>
                </a:solidFill>
              </a:rPr>
              <a:t>		</a:t>
            </a:r>
            <a:r>
              <a:rPr lang="de-DE" sz="1800" dirty="0" smtClean="0"/>
              <a:t>dimensionslos</a:t>
            </a:r>
          </a:p>
          <a:p>
            <a:r>
              <a:rPr lang="de-DE" sz="1800" dirty="0" smtClean="0">
                <a:solidFill>
                  <a:srgbClr val="0000FF"/>
                </a:solidFill>
              </a:rPr>
              <a:t>Teilchenvolumen</a:t>
            </a:r>
            <a:r>
              <a:rPr lang="de-DE" sz="1800" dirty="0" smtClean="0"/>
              <a:t>		</a:t>
            </a:r>
            <a:r>
              <a:rPr lang="de-DE" sz="1800" i="1" dirty="0" smtClean="0"/>
              <a:t>V</a:t>
            </a:r>
            <a:r>
              <a:rPr lang="de-DE" sz="1800" baseline="-25000" dirty="0" smtClean="0"/>
              <a:t>M		</a:t>
            </a:r>
            <a:r>
              <a:rPr lang="de-DE" sz="1800" dirty="0" smtClean="0"/>
              <a:t>1 m</a:t>
            </a:r>
            <a:r>
              <a:rPr lang="de-DE" sz="1800" baseline="30000" dirty="0" smtClean="0"/>
              <a:t>3</a:t>
            </a:r>
          </a:p>
          <a:p>
            <a:r>
              <a:rPr lang="de-DE" sz="1800" dirty="0">
                <a:solidFill>
                  <a:srgbClr val="0000FF"/>
                </a:solidFill>
              </a:rPr>
              <a:t>Atomare Masseneinheit </a:t>
            </a:r>
            <a:r>
              <a:rPr lang="de-DE" sz="1800" dirty="0"/>
              <a:t>	</a:t>
            </a:r>
            <a:r>
              <a:rPr lang="de-DE" sz="1800" i="1" dirty="0"/>
              <a:t>u		</a:t>
            </a:r>
            <a:r>
              <a:rPr lang="de-DE" sz="1800" dirty="0"/>
              <a:t>1 kg</a:t>
            </a:r>
            <a:endParaRPr lang="de-DE" sz="1800" baseline="-25000" dirty="0"/>
          </a:p>
          <a:p>
            <a:endParaRPr lang="de-DE" sz="2000" baseline="-25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051720" y="44450"/>
            <a:ext cx="6949405" cy="1439863"/>
          </a:xfrm>
        </p:spPr>
        <p:txBody>
          <a:bodyPr/>
          <a:lstStyle/>
          <a:p>
            <a:pPr algn="r"/>
            <a:r>
              <a:rPr lang="de-DE" dirty="0" smtClean="0"/>
              <a:t>Physikalische Größen zur Angabe atomarer Massen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60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  <a:p>
            <a:endParaRPr lang="de-DE" sz="800" dirty="0" smtClean="0"/>
          </a:p>
          <a:p>
            <a:endParaRPr lang="de-DE" sz="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Masse, Stoffmenge, Teilchenzahl und Volumen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6750750" cy="4104456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2771800" y="6369278"/>
            <a:ext cx="57241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Von Johannes Schneider - Eigenes Werk, CC BY-SA 4.0, https://commons.wikimedia.org/w/index.php?curid=44583737</a:t>
            </a:r>
          </a:p>
        </p:txBody>
      </p:sp>
    </p:spTree>
    <p:extLst>
      <p:ext uri="{BB962C8B-B14F-4D97-AF65-F5344CB8AC3E}">
        <p14:creationId xmlns:p14="http://schemas.microsoft.com/office/powerpoint/2010/main" val="93268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67943" y="116632"/>
            <a:ext cx="4933181" cy="720254"/>
          </a:xfrm>
        </p:spPr>
        <p:txBody>
          <a:bodyPr/>
          <a:lstStyle/>
          <a:p>
            <a:pPr algn="r"/>
            <a:r>
              <a:rPr lang="de-DE" dirty="0" smtClean="0"/>
              <a:t>Verknüpfungen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 bwMode="auto">
          <a:xfrm>
            <a:off x="395536" y="1696836"/>
            <a:ext cx="8430915" cy="4683055"/>
          </a:xfrm>
          <a:prstGeom prst="rect">
            <a:avLst/>
          </a:prstGeom>
          <a:solidFill>
            <a:srgbClr val="FFFFCC"/>
          </a:solidFill>
          <a:ln w="15875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2400">
                <a:solidFill>
                  <a:schemeClr val="tx1"/>
                </a:solidFill>
                <a:latin typeface="+mn-lt"/>
              </a:defRPr>
            </a:lvl2pPr>
            <a:lvl3pPr marL="361950" indent="-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541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>
                <a:solidFill>
                  <a:schemeClr val="tx1"/>
                </a:solidFill>
                <a:latin typeface="+mn-lt"/>
              </a:defRPr>
            </a:lvl4pPr>
            <a:lvl5pPr marL="720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1600">
                <a:solidFill>
                  <a:schemeClr val="tx1"/>
                </a:solidFill>
                <a:latin typeface="+mn-lt"/>
              </a:defRPr>
            </a:lvl5pPr>
            <a:lvl6pPr marL="1177925" algn="l" rtl="0" fontAlgn="base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1600">
                <a:solidFill>
                  <a:schemeClr val="tx1"/>
                </a:solidFill>
                <a:latin typeface="+mn-lt"/>
              </a:defRPr>
            </a:lvl6pPr>
            <a:lvl7pPr marL="1635125" algn="l" rtl="0" fontAlgn="base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1600">
                <a:solidFill>
                  <a:schemeClr val="tx1"/>
                </a:solidFill>
                <a:latin typeface="+mn-lt"/>
              </a:defRPr>
            </a:lvl7pPr>
            <a:lvl8pPr marL="2092325" algn="l" rtl="0" fontAlgn="base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1600">
                <a:solidFill>
                  <a:schemeClr val="tx1"/>
                </a:solidFill>
                <a:latin typeface="+mn-lt"/>
              </a:defRPr>
            </a:lvl8pPr>
            <a:lvl9pPr marL="2549525" algn="l" rtl="0" fontAlgn="base">
              <a:spcBef>
                <a:spcPct val="20000"/>
              </a:spcBef>
              <a:spcAft>
                <a:spcPct val="0"/>
              </a:spcAft>
              <a:buClr>
                <a:srgbClr val="00305D"/>
              </a:buClr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de-DE" sz="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Masse 				Teilchenmasse</a:t>
            </a:r>
            <a:endParaRPr lang="de-DE" sz="800" kern="0" dirty="0" smtClean="0">
              <a:solidFill>
                <a:srgbClr val="0000FF"/>
              </a:solidFill>
            </a:endParaRP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Volumen</a:t>
            </a:r>
            <a:r>
              <a:rPr lang="de-DE" sz="1800" kern="0" dirty="0" smtClean="0"/>
              <a:t>				</a:t>
            </a:r>
            <a:r>
              <a:rPr lang="de-DE" sz="1800" kern="0" dirty="0" smtClean="0">
                <a:solidFill>
                  <a:srgbClr val="0000FF"/>
                </a:solidFill>
              </a:rPr>
              <a:t>Relative Atommasse</a:t>
            </a: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Dichte				Teilchenvolumen</a:t>
            </a: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Stoffmenge			Atomare Masseneinheit </a:t>
            </a:r>
            <a:r>
              <a:rPr lang="de-DE" sz="1800" kern="0" dirty="0" smtClean="0"/>
              <a:t>	</a:t>
            </a: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Teilchenzahl			Definition</a:t>
            </a:r>
            <a:r>
              <a:rPr lang="de-DE" sz="1800" kern="0" baseline="30000" dirty="0" smtClean="0">
                <a:solidFill>
                  <a:srgbClr val="0000FF"/>
                </a:solidFill>
              </a:rPr>
              <a:t>*)</a:t>
            </a: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Avogadro Zahl                                                          </a:t>
            </a:r>
            <a:r>
              <a:rPr lang="de-DE" sz="1800" kern="0" dirty="0" smtClean="0">
                <a:solidFill>
                  <a:srgbClr val="FF0000"/>
                </a:solidFill>
              </a:rPr>
              <a:t>neu!</a:t>
            </a:r>
            <a:endParaRPr lang="de-DE" sz="1800" kern="0" dirty="0">
              <a:solidFill>
                <a:srgbClr val="FF0000"/>
              </a:solidFill>
            </a:endParaRPr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>
                <a:solidFill>
                  <a:srgbClr val="0000FF"/>
                </a:solidFill>
              </a:rPr>
              <a:t>Molare Masse</a:t>
            </a:r>
            <a:r>
              <a:rPr lang="de-DE" sz="1800" kern="0" dirty="0">
                <a:solidFill>
                  <a:srgbClr val="0000FF"/>
                </a:solidFill>
              </a:rPr>
              <a:t>			</a:t>
            </a:r>
            <a:r>
              <a:rPr lang="de-DE" sz="1800" kern="0" dirty="0" smtClean="0">
                <a:solidFill>
                  <a:srgbClr val="0000FF"/>
                </a:solidFill>
              </a:rPr>
              <a:t>Molares </a:t>
            </a:r>
            <a:r>
              <a:rPr lang="de-DE" sz="1800" kern="0" dirty="0">
                <a:solidFill>
                  <a:srgbClr val="0000FF"/>
                </a:solidFill>
              </a:rPr>
              <a:t>Volumen </a:t>
            </a:r>
            <a:r>
              <a:rPr lang="de-DE" sz="1800" kern="0" dirty="0" smtClean="0"/>
              <a:t>		</a:t>
            </a:r>
          </a:p>
          <a:p>
            <a:endParaRPr lang="de-DE" sz="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/>
              <a:t>	</a:t>
            </a:r>
            <a:endParaRPr lang="de-DE" sz="1800" kern="0" baseline="30000" dirty="0" smtClean="0"/>
          </a:p>
          <a:p>
            <a:endParaRPr lang="de-DE" sz="1800" kern="0" dirty="0" smtClean="0">
              <a:solidFill>
                <a:srgbClr val="0000FF"/>
              </a:solidFill>
            </a:endParaRPr>
          </a:p>
          <a:p>
            <a:r>
              <a:rPr lang="de-DE" sz="1800" kern="0" dirty="0" smtClean="0"/>
              <a:t>	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10480"/>
              </p:ext>
            </p:extLst>
          </p:nvPr>
        </p:nvGraphicFramePr>
        <p:xfrm>
          <a:off x="1921023" y="1934114"/>
          <a:ext cx="15621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1023" y="1934114"/>
                        <a:ext cx="1562100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72410"/>
              </p:ext>
            </p:extLst>
          </p:nvPr>
        </p:nvGraphicFramePr>
        <p:xfrm>
          <a:off x="1933575" y="2454275"/>
          <a:ext cx="2185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Equation" r:id="rId5" imgW="1638000" imgH="419040" progId="Equation.DSMT4">
                  <p:embed/>
                </p:oleObj>
              </mc:Choice>
              <mc:Fallback>
                <p:oleObj name="Equation" r:id="rId5" imgW="1638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3575" y="2454275"/>
                        <a:ext cx="21859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86961"/>
              </p:ext>
            </p:extLst>
          </p:nvPr>
        </p:nvGraphicFramePr>
        <p:xfrm>
          <a:off x="1975071" y="3102708"/>
          <a:ext cx="1773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5071" y="3102708"/>
                        <a:ext cx="17732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918479"/>
              </p:ext>
            </p:extLst>
          </p:nvPr>
        </p:nvGraphicFramePr>
        <p:xfrm>
          <a:off x="1985785" y="3770361"/>
          <a:ext cx="716288" cy="6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5785" y="3770361"/>
                        <a:ext cx="716288" cy="6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09076"/>
              </p:ext>
            </p:extLst>
          </p:nvPr>
        </p:nvGraphicFramePr>
        <p:xfrm>
          <a:off x="2019817" y="4475041"/>
          <a:ext cx="1364512" cy="56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11" imgW="1041120" imgH="431640" progId="Equation.DSMT4">
                  <p:embed/>
                </p:oleObj>
              </mc:Choice>
              <mc:Fallback>
                <p:oleObj name="Equation" r:id="rId11" imgW="1041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19817" y="4475041"/>
                        <a:ext cx="1364512" cy="565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813091"/>
              </p:ext>
            </p:extLst>
          </p:nvPr>
        </p:nvGraphicFramePr>
        <p:xfrm>
          <a:off x="2016055" y="5124417"/>
          <a:ext cx="294798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6" name="Equation" r:id="rId13" imgW="2273040" imgH="431640" progId="Equation.DSMT4">
                  <p:embed/>
                </p:oleObj>
              </mc:Choice>
              <mc:Fallback>
                <p:oleObj name="Equation" r:id="rId13" imgW="2273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6055" y="5124417"/>
                        <a:ext cx="2947987" cy="5603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56724"/>
              </p:ext>
            </p:extLst>
          </p:nvPr>
        </p:nvGraphicFramePr>
        <p:xfrm>
          <a:off x="2044983" y="5712698"/>
          <a:ext cx="17287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" name="Equation" r:id="rId15" imgW="1104840" imgH="393480" progId="Equation.DSMT4">
                  <p:embed/>
                </p:oleObj>
              </mc:Choice>
              <mc:Fallback>
                <p:oleObj name="Equation" r:id="rId15" imgW="1104840" imgH="393480" progId="Equation.DSMT4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44983" y="5712698"/>
                        <a:ext cx="172878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01429"/>
              </p:ext>
            </p:extLst>
          </p:nvPr>
        </p:nvGraphicFramePr>
        <p:xfrm>
          <a:off x="6551040" y="5649069"/>
          <a:ext cx="1666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Equation" r:id="rId17" imgW="1066680" imgH="393480" progId="Equation.DSMT4">
                  <p:embed/>
                </p:oleObj>
              </mc:Choice>
              <mc:Fallback>
                <p:oleObj name="Equation" r:id="rId17" imgW="1066680" imgH="39348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51040" y="5649069"/>
                        <a:ext cx="1666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03532"/>
              </p:ext>
            </p:extLst>
          </p:nvPr>
        </p:nvGraphicFramePr>
        <p:xfrm>
          <a:off x="5868144" y="1755545"/>
          <a:ext cx="28971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19" imgW="1955520" imgH="431640" progId="Equation.DSMT4">
                  <p:embed/>
                </p:oleObj>
              </mc:Choice>
              <mc:Fallback>
                <p:oleObj name="Equation" r:id="rId19" imgW="1955520" imgH="431640" progId="Equation.DSMT4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68144" y="1755545"/>
                        <a:ext cx="28971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67726"/>
              </p:ext>
            </p:extLst>
          </p:nvPr>
        </p:nvGraphicFramePr>
        <p:xfrm>
          <a:off x="6372466" y="2435596"/>
          <a:ext cx="9334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" name="Equation" r:id="rId21" imgW="596880" imgH="393480" progId="Equation.DSMT4">
                  <p:embed/>
                </p:oleObj>
              </mc:Choice>
              <mc:Fallback>
                <p:oleObj name="Equation" r:id="rId21" imgW="596880" imgH="393480" progId="Equation.DSMT4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72466" y="2435596"/>
                        <a:ext cx="933450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79602"/>
              </p:ext>
            </p:extLst>
          </p:nvPr>
        </p:nvGraphicFramePr>
        <p:xfrm>
          <a:off x="6420617" y="3081028"/>
          <a:ext cx="23637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23" imgW="1511280" imgH="431640" progId="Equation.DSMT4">
                  <p:embed/>
                </p:oleObj>
              </mc:Choice>
              <mc:Fallback>
                <p:oleObj name="Equation" r:id="rId23" imgW="1511280" imgH="431640" progId="Equation.DSMT4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20617" y="3081028"/>
                        <a:ext cx="23637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45471"/>
              </p:ext>
            </p:extLst>
          </p:nvPr>
        </p:nvGraphicFramePr>
        <p:xfrm>
          <a:off x="6447852" y="4288202"/>
          <a:ext cx="17700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25" imgW="1130040" imgH="457200" progId="Equation.DSMT4">
                  <p:embed/>
                </p:oleObj>
              </mc:Choice>
              <mc:Fallback>
                <p:oleObj name="Equation" r:id="rId25" imgW="1130040" imgH="457200" progId="Equation.DSMT4">
                  <p:embed/>
                  <p:pic>
                    <p:nvPicPr>
                      <p:cNvPr id="15" name="Objekt 1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47852" y="4288202"/>
                        <a:ext cx="17700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98726"/>
              </p:ext>
            </p:extLst>
          </p:nvPr>
        </p:nvGraphicFramePr>
        <p:xfrm>
          <a:off x="6419277" y="3699743"/>
          <a:ext cx="19304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27" imgW="1231560" imgH="393480" progId="Equation.DSMT4">
                  <p:embed/>
                </p:oleObj>
              </mc:Choice>
              <mc:Fallback>
                <p:oleObj name="Equation" r:id="rId27" imgW="1231560" imgH="393480" progId="Equation.DSMT4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419277" y="3699743"/>
                        <a:ext cx="19304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748309" y="6417245"/>
            <a:ext cx="4622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*) neu:                                                                                    </a:t>
            </a:r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für die Praxis nicht </a:t>
            </a:r>
            <a:r>
              <a:rPr lang="de-DE" dirty="0" smtClean="0">
                <a:effectLst/>
                <a:latin typeface="+mn-lt"/>
                <a:sym typeface="Symbol" panose="05050102010706020507" pitchFamily="18" charset="2"/>
              </a:rPr>
              <a:t>relevant                                   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95770"/>
              </p:ext>
            </p:extLst>
          </p:nvPr>
        </p:nvGraphicFramePr>
        <p:xfrm>
          <a:off x="4355976" y="6358130"/>
          <a:ext cx="2445964" cy="38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29" imgW="2514600" imgH="393480" progId="Equation.DSMT4">
                  <p:embed/>
                </p:oleObj>
              </mc:Choice>
              <mc:Fallback>
                <p:oleObj name="Equation" r:id="rId29" imgW="2514600" imgH="393480" progId="Equation.DSMT4">
                  <p:embed/>
                  <p:pic>
                    <p:nvPicPr>
                      <p:cNvPr id="17" name="Objekt 1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355976" y="6358130"/>
                        <a:ext cx="2445964" cy="383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24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7950" y="1772816"/>
            <a:ext cx="8965406" cy="4560887"/>
          </a:xfrm>
        </p:spPr>
        <p:txBody>
          <a:bodyPr/>
          <a:lstStyle/>
          <a:p>
            <a:r>
              <a:rPr lang="de-DE" dirty="0" smtClean="0">
                <a:solidFill>
                  <a:srgbClr val="003399"/>
                </a:solidFill>
              </a:rPr>
              <a:t>Eine natürliche Masseneinheit wäre die Masse eines Atoms des leichtesten Elements, des Wasserstoffs </a:t>
            </a:r>
            <a:r>
              <a:rPr lang="de-DE" i="1" dirty="0" smtClean="0"/>
              <a:t>m</a:t>
            </a:r>
            <a:r>
              <a:rPr lang="de-DE" dirty="0" smtClean="0"/>
              <a:t>(</a:t>
            </a:r>
            <a:r>
              <a:rPr lang="de-DE" baseline="30000" dirty="0" smtClean="0"/>
              <a:t>1</a:t>
            </a:r>
            <a:r>
              <a:rPr lang="de-DE" dirty="0" smtClean="0"/>
              <a:t>H)</a:t>
            </a:r>
            <a:r>
              <a:rPr lang="de-DE" dirty="0" smtClean="0">
                <a:solidFill>
                  <a:srgbClr val="003399"/>
                </a:solidFill>
              </a:rPr>
              <a:t>. Dies erwies sich jedoch als unpraktisch, unter anderem, weil es ein zweites Isotop </a:t>
            </a:r>
            <a:r>
              <a:rPr lang="de-DE" baseline="30000" dirty="0" smtClean="0"/>
              <a:t>2</a:t>
            </a:r>
            <a:r>
              <a:rPr lang="de-DE" dirty="0" smtClean="0"/>
              <a:t>H</a:t>
            </a:r>
            <a:r>
              <a:rPr lang="de-DE" dirty="0" smtClean="0">
                <a:solidFill>
                  <a:srgbClr val="003399"/>
                </a:solidFill>
              </a:rPr>
              <a:t> gibt. Von </a:t>
            </a:r>
            <a:r>
              <a:rPr lang="de-DE" dirty="0" smtClean="0"/>
              <a:t>1865</a:t>
            </a:r>
            <a:r>
              <a:rPr lang="de-DE" dirty="0" smtClean="0">
                <a:solidFill>
                  <a:srgbClr val="003399"/>
                </a:solidFill>
              </a:rPr>
              <a:t> bis </a:t>
            </a:r>
            <a:r>
              <a:rPr lang="de-DE" dirty="0" smtClean="0"/>
              <a:t>1960</a:t>
            </a:r>
            <a:r>
              <a:rPr lang="de-DE" dirty="0" smtClean="0">
                <a:solidFill>
                  <a:srgbClr val="003399"/>
                </a:solidFill>
              </a:rPr>
              <a:t> diente ein </a:t>
            </a:r>
            <a:r>
              <a:rPr lang="de-DE" dirty="0" smtClean="0"/>
              <a:t>16</a:t>
            </a:r>
            <a:r>
              <a:rPr lang="de-DE" dirty="0" smtClean="0">
                <a:solidFill>
                  <a:srgbClr val="003399"/>
                </a:solidFill>
              </a:rPr>
              <a:t>-tel eines Sauerstoffatoms als Masseneinheit.</a:t>
            </a:r>
          </a:p>
          <a:p>
            <a:r>
              <a:rPr lang="de-DE" dirty="0" smtClean="0">
                <a:solidFill>
                  <a:srgbClr val="003399"/>
                </a:solidFill>
              </a:rPr>
              <a:t>Seit </a:t>
            </a:r>
            <a:r>
              <a:rPr lang="de-DE" dirty="0" smtClean="0"/>
              <a:t>1960</a:t>
            </a:r>
            <a:r>
              <a:rPr lang="de-DE" dirty="0" smtClean="0">
                <a:solidFill>
                  <a:srgbClr val="003399"/>
                </a:solidFill>
              </a:rPr>
              <a:t> verwendet man ein </a:t>
            </a:r>
            <a:r>
              <a:rPr lang="de-DE" dirty="0" smtClean="0"/>
              <a:t>12</a:t>
            </a:r>
            <a:r>
              <a:rPr lang="de-DE" dirty="0" smtClean="0">
                <a:solidFill>
                  <a:srgbClr val="003399"/>
                </a:solidFill>
              </a:rPr>
              <a:t>-tel der Masse des Isotopes </a:t>
            </a:r>
            <a:r>
              <a:rPr lang="de-DE" baseline="30000" dirty="0" smtClean="0"/>
              <a:t>12</a:t>
            </a:r>
            <a:r>
              <a:rPr lang="de-DE" dirty="0" smtClean="0"/>
              <a:t>C</a:t>
            </a:r>
            <a:r>
              <a:rPr lang="de-DE" dirty="0" smtClean="0">
                <a:solidFill>
                  <a:srgbClr val="003399"/>
                </a:solidFill>
              </a:rPr>
              <a:t> als Masseneinheit </a:t>
            </a:r>
            <a:r>
              <a:rPr lang="de-DE" i="1" dirty="0" smtClean="0"/>
              <a:t>u</a:t>
            </a:r>
            <a:r>
              <a:rPr lang="de-DE" dirty="0" smtClean="0">
                <a:solidFill>
                  <a:srgbClr val="003399"/>
                </a:solidFill>
              </a:rPr>
              <a:t>.</a:t>
            </a:r>
          </a:p>
          <a:p>
            <a:endParaRPr lang="de-DE" sz="800" dirty="0" smtClean="0">
              <a:solidFill>
                <a:srgbClr val="003399"/>
              </a:solidFill>
            </a:endParaRPr>
          </a:p>
          <a:p>
            <a:r>
              <a:rPr lang="de-DE" sz="2400" dirty="0" smtClean="0">
                <a:solidFill>
                  <a:srgbClr val="006600"/>
                </a:solidFill>
              </a:rPr>
              <a:t>Man kann sich jedoch die atomare Masseneinheit näherungsweise als Masse eines Wasserstoffatoms vorstellen. Die relative Atommasse von natürlichen Wasserstoff weicht mit </a:t>
            </a:r>
            <a:r>
              <a:rPr lang="de-DE" sz="2400" i="1" dirty="0" smtClean="0"/>
              <a:t>A</a:t>
            </a:r>
            <a:r>
              <a:rPr lang="de-DE" sz="2400" baseline="-25000" dirty="0" smtClean="0"/>
              <a:t>u</a:t>
            </a:r>
            <a:r>
              <a:rPr lang="de-DE" sz="2400" dirty="0" smtClean="0"/>
              <a:t> = 1,00784 </a:t>
            </a:r>
            <a:r>
              <a:rPr lang="de-DE" sz="2400" dirty="0" smtClean="0">
                <a:solidFill>
                  <a:srgbClr val="006600"/>
                </a:solidFill>
              </a:rPr>
              <a:t>wenig von Eins ab. </a:t>
            </a:r>
            <a:endParaRPr lang="de-DE" sz="2400" dirty="0">
              <a:solidFill>
                <a:srgbClr val="0066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267744" y="44624"/>
            <a:ext cx="6805612" cy="864270"/>
          </a:xfrm>
        </p:spPr>
        <p:txBody>
          <a:bodyPr/>
          <a:lstStyle/>
          <a:p>
            <a:pPr algn="r"/>
            <a:r>
              <a:rPr lang="de-DE" dirty="0" smtClean="0"/>
              <a:t>Atomare Masseneinheit </a:t>
            </a:r>
            <a:r>
              <a:rPr lang="de-DE" i="1" dirty="0" smtClean="0">
                <a:solidFill>
                  <a:schemeClr val="tx1"/>
                </a:solidFill>
              </a:rPr>
              <a:t>u</a:t>
            </a:r>
            <a:endParaRPr lang="de-DE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49586"/>
              </p:ext>
            </p:extLst>
          </p:nvPr>
        </p:nvGraphicFramePr>
        <p:xfrm>
          <a:off x="3779912" y="4437112"/>
          <a:ext cx="50577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2006280" imgH="228600" progId="Equation.DSMT4">
                  <p:embed/>
                </p:oleObj>
              </mc:Choice>
              <mc:Fallback>
                <p:oleObj name="Equation" r:id="rId3" imgW="2006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912" y="4437112"/>
                        <a:ext cx="5057775" cy="5762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555776" y="971523"/>
            <a:ext cx="6378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Frage: Was ergibt das Produkt </a:t>
            </a:r>
            <a:r>
              <a:rPr lang="de-DE" sz="1400" i="1" dirty="0" err="1" smtClean="0">
                <a:effectLst/>
                <a:latin typeface="+mn-lt"/>
                <a:sym typeface="Symbol" panose="05050102010706020507" pitchFamily="18" charset="2"/>
              </a:rPr>
              <a:t>u</a:t>
            </a:r>
            <a:r>
              <a:rPr lang="de-DE" sz="1400" dirty="0" err="1" smtClean="0">
                <a:effectLst/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de-DE" sz="1400" i="1" dirty="0" err="1" smtClean="0">
                <a:effectLst/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sz="1400" baseline="-25000" dirty="0" err="1" smtClean="0">
                <a:effectLst/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de-DE" sz="1400" baseline="-25000" dirty="0" smtClean="0">
              <a:effectLst/>
              <a:latin typeface="+mn-lt"/>
              <a:sym typeface="Symbol" panose="05050102010706020507" pitchFamily="18" charset="2"/>
            </a:endParaRPr>
          </a:p>
          <a:p>
            <a:endParaRPr lang="de-DE" sz="1400" dirty="0" smtClean="0">
              <a:solidFill>
                <a:srgbClr val="0000FF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de-DE" sz="1400" dirty="0" smtClean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Antwort </a:t>
            </a:r>
            <a:r>
              <a:rPr lang="de-DE" sz="140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sym typeface="Symbol" panose="05050102010706020507" pitchFamily="18" charset="2"/>
              </a:rPr>
              <a:t>früher: </a:t>
            </a:r>
            <a:r>
              <a:rPr lang="de-DE" sz="1400" i="1" dirty="0" err="1" smtClean="0">
                <a:effectLst/>
                <a:latin typeface="+mn-lt"/>
                <a:sym typeface="Symbol" panose="05050102010706020507" pitchFamily="18" charset="2"/>
              </a:rPr>
              <a:t>u</a:t>
            </a:r>
            <a:r>
              <a:rPr lang="de-DE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de-DE" sz="14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sz="1400" baseline="-25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de-DE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 g/</a:t>
            </a:r>
            <a:r>
              <a:rPr lang="de-DE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de-DE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de-DE" sz="140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  <a:sym typeface="Symbol" panose="05050102010706020507" pitchFamily="18" charset="2"/>
              </a:rPr>
              <a:t>heute:</a:t>
            </a:r>
            <a:r>
              <a:rPr lang="de-DE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sz="14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de-DE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de-DE" sz="14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sz="1400" baseline="-25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de-DE" sz="1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0,999.999.999.65(30) g/</a:t>
            </a:r>
            <a:r>
              <a:rPr lang="de-DE" sz="1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endParaRPr lang="de-DE" sz="1400" baseline="-25000" dirty="0" smtClean="0">
              <a:effectLst/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101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30377"/>
            <a:ext cx="8023225" cy="710411"/>
          </a:xfrm>
        </p:spPr>
        <p:txBody>
          <a:bodyPr/>
          <a:lstStyle/>
          <a:p>
            <a:pPr algn="r"/>
            <a:r>
              <a:rPr lang="de-DE" altLang="de-DE" dirty="0" err="1" smtClean="0"/>
              <a:t>Atomzahl</a:t>
            </a:r>
            <a:r>
              <a:rPr lang="de-DE" altLang="de-DE" dirty="0" smtClean="0"/>
              <a:t> </a:t>
            </a:r>
            <a:r>
              <a:rPr lang="de-DE" altLang="de-DE" dirty="0"/>
              <a:t>im Gasvolumen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7504" y="1772816"/>
            <a:ext cx="86423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Für ideale Gase gilt, dass ein Mol eines beliebigen Gases bei Normalbedingungen (</a:t>
            </a:r>
            <a:r>
              <a:rPr lang="de-DE" altLang="de-DE" sz="2800" i="1" dirty="0">
                <a:latin typeface="Times New Roman" panose="02020603050405020304" pitchFamily="18" charset="0"/>
              </a:rPr>
              <a:t>p</a:t>
            </a:r>
            <a:r>
              <a:rPr lang="de-DE" altLang="de-DE" sz="2800" baseline="-25000" dirty="0">
                <a:latin typeface="Times New Roman" panose="02020603050405020304" pitchFamily="18" charset="0"/>
              </a:rPr>
              <a:t> </a:t>
            </a:r>
            <a:r>
              <a:rPr lang="de-DE" altLang="de-DE" sz="2800" dirty="0">
                <a:latin typeface="Times New Roman" panose="02020603050405020304" pitchFamily="18" charset="0"/>
              </a:rPr>
              <a:t>= 1013 hPa</a:t>
            </a:r>
            <a:r>
              <a:rPr lang="de-DE" altLang="de-DE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de-DE" altLang="de-DE" sz="2800" i="1" dirty="0">
                <a:latin typeface="Times New Roman" panose="02020603050405020304" pitchFamily="18" charset="0"/>
              </a:rPr>
              <a:t>T</a:t>
            </a:r>
            <a:r>
              <a:rPr lang="de-DE" altLang="de-DE" sz="2800" dirty="0">
                <a:latin typeface="Times New Roman" panose="02020603050405020304" pitchFamily="18" charset="0"/>
              </a:rPr>
              <a:t> = 273,15 K</a:t>
            </a:r>
            <a:r>
              <a:rPr lang="de-DE" altLang="de-DE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) ein Volumen von (</a:t>
            </a:r>
            <a:r>
              <a:rPr lang="de-DE" altLang="de-DE" sz="2800" dirty="0">
                <a:latin typeface="Times New Roman" panose="02020603050405020304" pitchFamily="18" charset="0"/>
              </a:rPr>
              <a:t>22,413 996 ± 0,000 039) l/</a:t>
            </a:r>
            <a:r>
              <a:rPr lang="de-DE" altLang="de-DE" sz="2800" dirty="0" err="1">
                <a:latin typeface="Times New Roman" panose="02020603050405020304" pitchFamily="18" charset="0"/>
              </a:rPr>
              <a:t>mol</a:t>
            </a:r>
            <a:r>
              <a:rPr lang="de-DE" altLang="de-DE" dirty="0"/>
              <a:t> </a:t>
            </a:r>
            <a:r>
              <a:rPr lang="de-DE" altLang="de-DE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einnimmt.</a:t>
            </a:r>
            <a:r>
              <a:rPr lang="de-DE" altLang="de-DE" sz="2800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/>
            <a:endParaRPr lang="de-DE" altLang="de-DE" sz="1200" dirty="0">
              <a:solidFill>
                <a:srgbClr val="3366FF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Man nennt die Zahl der Teilchen pro Volumeneinheit üblicherweise </a:t>
            </a:r>
            <a:r>
              <a:rPr lang="de-DE" altLang="de-DE" sz="28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Loschmidt</a:t>
            </a:r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-Konstante </a:t>
            </a:r>
            <a:r>
              <a:rPr lang="de-DE" altLang="de-DE" sz="2800" i="1" dirty="0">
                <a:latin typeface="Times New Roman" panose="02020603050405020304" pitchFamily="18" charset="0"/>
              </a:rPr>
              <a:t>N</a:t>
            </a:r>
            <a:r>
              <a:rPr lang="de-DE" altLang="de-DE" sz="2800" baseline="-25000" dirty="0">
                <a:latin typeface="Times New Roman" panose="02020603050405020304" pitchFamily="18" charset="0"/>
              </a:rPr>
              <a:t>L</a:t>
            </a:r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hangingPunct="0"/>
            <a:endParaRPr lang="de-DE" altLang="de-DE" sz="1200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de-DE" altLang="de-DE" sz="2800" i="1" dirty="0">
                <a:latin typeface="Times New Roman" panose="02020603050405020304" pitchFamily="18" charset="0"/>
              </a:rPr>
              <a:t>N</a:t>
            </a:r>
            <a:r>
              <a:rPr lang="de-DE" altLang="de-DE" sz="2800" baseline="-25000" dirty="0">
                <a:latin typeface="Times New Roman" panose="02020603050405020304" pitchFamily="18" charset="0"/>
              </a:rPr>
              <a:t>L</a:t>
            </a:r>
            <a:r>
              <a:rPr lang="de-DE" altLang="de-DE" sz="2800" dirty="0">
                <a:latin typeface="Times New Roman" panose="02020603050405020304" pitchFamily="18" charset="0"/>
              </a:rPr>
              <a:t> = </a:t>
            </a:r>
            <a:r>
              <a:rPr lang="de-DE" altLang="de-DE" sz="2800" dirty="0" smtClean="0">
                <a:latin typeface="Times New Roman" panose="02020603050405020304" pitchFamily="18" charset="0"/>
              </a:rPr>
              <a:t>2,686.7811(15)</a:t>
            </a:r>
            <a:r>
              <a:rPr lang="de-DE" alt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de-DE" altLang="de-DE" sz="2800" dirty="0" smtClean="0">
                <a:latin typeface="Times New Roman" panose="02020603050405020304" pitchFamily="18" charset="0"/>
              </a:rPr>
              <a:t>10</a:t>
            </a:r>
            <a:r>
              <a:rPr lang="de-DE" altLang="de-DE" sz="2800" baseline="30000" dirty="0" smtClean="0">
                <a:latin typeface="Times New Roman" panose="02020603050405020304" pitchFamily="18" charset="0"/>
              </a:rPr>
              <a:t>25 </a:t>
            </a:r>
            <a:r>
              <a:rPr lang="de-DE" altLang="de-DE" sz="2800" dirty="0">
                <a:latin typeface="Times New Roman" panose="02020603050405020304" pitchFamily="18" charset="0"/>
              </a:rPr>
              <a:t>m</a:t>
            </a:r>
            <a:r>
              <a:rPr lang="de-DE" altLang="de-DE" sz="2800" baseline="30000" dirty="0">
                <a:latin typeface="Times New Roman" panose="02020603050405020304" pitchFamily="18" charset="0"/>
              </a:rPr>
              <a:t>-3</a:t>
            </a:r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endParaRPr lang="de-DE" altLang="de-DE" sz="2800" dirty="0" smtClean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de-DE" altLang="de-DE" sz="28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bei  </a:t>
            </a:r>
            <a:r>
              <a:rPr lang="de-DE" altLang="de-DE" sz="2800" i="1" dirty="0">
                <a:latin typeface="Times New Roman" panose="02020603050405020304" pitchFamily="18" charset="0"/>
              </a:rPr>
              <a:t>p</a:t>
            </a:r>
            <a:r>
              <a:rPr lang="de-DE" altLang="de-DE" sz="2800" dirty="0">
                <a:latin typeface="Times New Roman" panose="02020603050405020304" pitchFamily="18" charset="0"/>
              </a:rPr>
              <a:t> = 1013 </a:t>
            </a:r>
            <a:r>
              <a:rPr lang="de-DE" altLang="de-DE" sz="2800" dirty="0" smtClean="0">
                <a:latin typeface="Times New Roman" panose="02020603050405020304" pitchFamily="18" charset="0"/>
              </a:rPr>
              <a:t>hPa und </a:t>
            </a:r>
            <a:r>
              <a:rPr lang="de-DE" altLang="de-DE" sz="2800" i="1" dirty="0">
                <a:latin typeface="Times New Roman" panose="02020603050405020304" pitchFamily="18" charset="0"/>
              </a:rPr>
              <a:t>T</a:t>
            </a:r>
            <a:r>
              <a:rPr lang="de-DE" altLang="de-DE" sz="2800" dirty="0">
                <a:latin typeface="Times New Roman" panose="02020603050405020304" pitchFamily="18" charset="0"/>
              </a:rPr>
              <a:t> = 273,15 K.</a:t>
            </a:r>
          </a:p>
          <a:p>
            <a:pPr eaLnBrk="0" hangingPunct="0"/>
            <a:endParaRPr lang="de-DE" altLang="de-DE" sz="1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de-DE" altLang="de-D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Bei Festkörpern und für Flüssigkeiten ist das Molvolumen stoffabhängig, genauer, dichteabhängig.</a:t>
            </a:r>
          </a:p>
        </p:txBody>
      </p:sp>
    </p:spTree>
    <p:extLst>
      <p:ext uri="{BB962C8B-B14F-4D97-AF65-F5344CB8AC3E}">
        <p14:creationId xmlns:p14="http://schemas.microsoft.com/office/powerpoint/2010/main" val="20963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4450"/>
            <a:ext cx="6805612" cy="1439863"/>
          </a:xfrm>
        </p:spPr>
        <p:txBody>
          <a:bodyPr/>
          <a:lstStyle/>
          <a:p>
            <a:pPr algn="r"/>
            <a:r>
              <a:rPr lang="de-DE" altLang="de-DE" dirty="0"/>
              <a:t>Zahl der Wassermoleküle in 1 l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52588"/>
            <a:ext cx="8893175" cy="4560887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Das Wasservolumen </a:t>
            </a:r>
            <a:r>
              <a:rPr lang="de-DE" altLang="de-DE" dirty="0"/>
              <a:t>1 l</a:t>
            </a:r>
            <a:r>
              <a:rPr lang="de-DE" altLang="de-DE" dirty="0">
                <a:solidFill>
                  <a:srgbClr val="000099"/>
                </a:solidFill>
              </a:rPr>
              <a:t> entspricht der Masse </a:t>
            </a:r>
            <a:r>
              <a:rPr lang="de-DE" altLang="de-DE" dirty="0"/>
              <a:t>1 kg</a:t>
            </a:r>
            <a:r>
              <a:rPr lang="de-DE" altLang="de-DE" dirty="0">
                <a:solidFill>
                  <a:srgbClr val="000099"/>
                </a:solidFill>
              </a:rPr>
              <a:t>. </a:t>
            </a:r>
          </a:p>
          <a:p>
            <a:r>
              <a:rPr lang="de-DE" altLang="de-DE" dirty="0">
                <a:solidFill>
                  <a:srgbClr val="000099"/>
                </a:solidFill>
              </a:rPr>
              <a:t>Die </a:t>
            </a:r>
            <a:r>
              <a:rPr lang="de-DE" altLang="de-DE" dirty="0" smtClean="0">
                <a:solidFill>
                  <a:srgbClr val="000099"/>
                </a:solidFill>
              </a:rPr>
              <a:t>Molmassen </a:t>
            </a:r>
            <a:r>
              <a:rPr lang="de-DE" altLang="de-DE" i="1" dirty="0" smtClean="0"/>
              <a:t>M</a:t>
            </a:r>
            <a:r>
              <a:rPr lang="de-DE" altLang="de-DE" dirty="0" smtClean="0">
                <a:solidFill>
                  <a:srgbClr val="000099"/>
                </a:solidFill>
              </a:rPr>
              <a:t> von </a:t>
            </a:r>
            <a:r>
              <a:rPr lang="de-DE" altLang="de-DE" dirty="0"/>
              <a:t>H</a:t>
            </a:r>
            <a:r>
              <a:rPr lang="de-DE" altLang="de-DE" dirty="0">
                <a:solidFill>
                  <a:srgbClr val="000099"/>
                </a:solidFill>
              </a:rPr>
              <a:t> und </a:t>
            </a:r>
            <a:r>
              <a:rPr lang="de-DE" altLang="de-DE" dirty="0"/>
              <a:t>O</a:t>
            </a:r>
            <a:r>
              <a:rPr lang="de-DE" altLang="de-DE" dirty="0">
                <a:solidFill>
                  <a:srgbClr val="000099"/>
                </a:solidFill>
              </a:rPr>
              <a:t> </a:t>
            </a:r>
            <a:r>
              <a:rPr lang="de-DE" altLang="de-DE" dirty="0" smtClean="0">
                <a:solidFill>
                  <a:srgbClr val="000099"/>
                </a:solidFill>
              </a:rPr>
              <a:t>entsprechen zahlenmäßig den Werten der relativen Atommassen: </a:t>
            </a:r>
            <a:endParaRPr lang="de-DE" altLang="de-DE" dirty="0">
              <a:solidFill>
                <a:srgbClr val="000099"/>
              </a:solidFill>
            </a:endParaRPr>
          </a:p>
          <a:p>
            <a:r>
              <a:rPr lang="de-DE" altLang="de-DE" i="1" dirty="0" smtClean="0"/>
              <a:t>M</a:t>
            </a:r>
            <a:r>
              <a:rPr lang="de-DE" altLang="de-DE" baseline="-25000" dirty="0" smtClean="0"/>
              <a:t>H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dirty="0" smtClean="0"/>
              <a:t>1,00794 g/</a:t>
            </a:r>
            <a:r>
              <a:rPr lang="de-DE" altLang="de-DE" dirty="0" err="1" smtClean="0"/>
              <a:t>mol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8000"/>
                </a:solidFill>
              </a:rPr>
              <a:t>und </a:t>
            </a:r>
            <a:r>
              <a:rPr lang="de-DE" altLang="de-DE" i="1" dirty="0" smtClean="0"/>
              <a:t>M</a:t>
            </a:r>
            <a:r>
              <a:rPr lang="de-DE" altLang="de-DE" baseline="-25000" dirty="0" smtClean="0"/>
              <a:t>O</a:t>
            </a:r>
            <a:r>
              <a:rPr lang="de-DE" altLang="de-DE" dirty="0" smtClean="0"/>
              <a:t> </a:t>
            </a:r>
            <a:r>
              <a:rPr lang="de-DE" altLang="de-DE" dirty="0"/>
              <a:t>= 15,9994 </a:t>
            </a:r>
            <a:r>
              <a:rPr lang="de-DE" altLang="de-DE" dirty="0" smtClean="0"/>
              <a:t>g/</a:t>
            </a:r>
            <a:r>
              <a:rPr lang="de-DE" altLang="de-DE" dirty="0" err="1" smtClean="0"/>
              <a:t>mol</a:t>
            </a:r>
            <a:r>
              <a:rPr lang="de-DE" altLang="de-DE" dirty="0" smtClean="0">
                <a:solidFill>
                  <a:srgbClr val="008000"/>
                </a:solidFill>
              </a:rPr>
              <a:t>.</a:t>
            </a:r>
            <a:endParaRPr lang="de-DE" altLang="de-DE" dirty="0">
              <a:solidFill>
                <a:srgbClr val="008000"/>
              </a:solidFill>
            </a:endParaRPr>
          </a:p>
          <a:p>
            <a:r>
              <a:rPr lang="de-DE" altLang="de-DE" dirty="0">
                <a:solidFill>
                  <a:srgbClr val="008000"/>
                </a:solidFill>
              </a:rPr>
              <a:t>Für Wasser ergibt sich: </a:t>
            </a:r>
            <a:r>
              <a:rPr lang="de-DE" altLang="de-DE" i="1" dirty="0" smtClean="0"/>
              <a:t>M</a:t>
            </a:r>
            <a:r>
              <a:rPr lang="de-DE" altLang="de-DE" baseline="-25000" dirty="0" smtClean="0"/>
              <a:t>H2O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dirty="0" smtClean="0"/>
              <a:t>18,01528 g/</a:t>
            </a:r>
            <a:r>
              <a:rPr lang="de-DE" altLang="de-DE" dirty="0" err="1" smtClean="0"/>
              <a:t>mol</a:t>
            </a:r>
            <a:endParaRPr lang="de-DE" altLang="de-DE" dirty="0"/>
          </a:p>
          <a:p>
            <a:r>
              <a:rPr lang="de-DE" altLang="de-DE" dirty="0">
                <a:solidFill>
                  <a:srgbClr val="008000"/>
                </a:solidFill>
              </a:rPr>
              <a:t>Die Masse </a:t>
            </a:r>
            <a:r>
              <a:rPr lang="de-DE" altLang="de-DE" dirty="0" smtClean="0">
                <a:solidFill>
                  <a:srgbClr val="008000"/>
                </a:solidFill>
              </a:rPr>
              <a:t>m =</a:t>
            </a:r>
            <a:r>
              <a:rPr lang="de-DE" altLang="de-DE" dirty="0" smtClean="0"/>
              <a:t>1 </a:t>
            </a:r>
            <a:r>
              <a:rPr lang="de-DE" altLang="de-DE" dirty="0"/>
              <a:t>kg</a:t>
            </a:r>
            <a:r>
              <a:rPr lang="de-DE" altLang="de-DE" dirty="0">
                <a:solidFill>
                  <a:srgbClr val="008000"/>
                </a:solidFill>
              </a:rPr>
              <a:t> enthält: </a:t>
            </a:r>
            <a:r>
              <a:rPr lang="de-DE" altLang="de-DE" i="1" dirty="0"/>
              <a:t>n</a:t>
            </a:r>
            <a:r>
              <a:rPr lang="de-DE" altLang="de-DE" dirty="0"/>
              <a:t> = </a:t>
            </a:r>
            <a:r>
              <a:rPr lang="de-DE" altLang="de-DE" dirty="0" smtClean="0"/>
              <a:t>(m/</a:t>
            </a:r>
            <a:r>
              <a:rPr lang="de-DE" altLang="de-DE" i="1" dirty="0" smtClean="0"/>
              <a:t>M</a:t>
            </a:r>
            <a:r>
              <a:rPr lang="de-DE" altLang="de-DE" baseline="-25000" dirty="0" smtClean="0"/>
              <a:t>H2O</a:t>
            </a:r>
            <a:r>
              <a:rPr lang="de-DE" altLang="de-DE" dirty="0" smtClean="0"/>
              <a:t>)=55,508435 </a:t>
            </a:r>
            <a:r>
              <a:rPr lang="de-DE" altLang="de-DE" dirty="0" err="1"/>
              <a:t>mol</a:t>
            </a:r>
            <a:endParaRPr lang="de-DE" altLang="de-DE" dirty="0"/>
          </a:p>
          <a:p>
            <a:r>
              <a:rPr lang="de-DE" altLang="de-DE" dirty="0" smtClean="0">
                <a:solidFill>
                  <a:srgbClr val="008000"/>
                </a:solidFill>
              </a:rPr>
              <a:t>Der </a:t>
            </a:r>
            <a:r>
              <a:rPr lang="de-DE" altLang="de-DE" dirty="0">
                <a:solidFill>
                  <a:srgbClr val="008000"/>
                </a:solidFill>
              </a:rPr>
              <a:t>Stoffmenge </a:t>
            </a:r>
            <a:r>
              <a:rPr lang="de-DE" altLang="de-DE" i="1" dirty="0"/>
              <a:t>n</a:t>
            </a:r>
            <a:r>
              <a:rPr lang="de-DE" altLang="de-DE" dirty="0">
                <a:solidFill>
                  <a:srgbClr val="008000"/>
                </a:solidFill>
              </a:rPr>
              <a:t> </a:t>
            </a:r>
            <a:r>
              <a:rPr lang="de-DE" altLang="de-DE" dirty="0" smtClean="0">
                <a:solidFill>
                  <a:srgbClr val="008000"/>
                </a:solidFill>
              </a:rPr>
              <a:t>entsprechen: </a:t>
            </a:r>
            <a:r>
              <a:rPr lang="de-DE" altLang="de-DE" i="1" dirty="0" smtClean="0"/>
              <a:t>N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i="1" dirty="0"/>
              <a:t>n</a:t>
            </a:r>
            <a:r>
              <a:rPr lang="de-DE" altLang="de-DE" dirty="0"/>
              <a:t> </a:t>
            </a:r>
            <a:r>
              <a:rPr lang="de-DE" altLang="de-DE" dirty="0">
                <a:cs typeface="Times New Roman" panose="02020603050405020304" pitchFamily="18" charset="0"/>
              </a:rPr>
              <a:t>·</a:t>
            </a:r>
            <a:r>
              <a:rPr lang="de-DE" altLang="de-DE" i="1" dirty="0">
                <a:cs typeface="Times New Roman" panose="02020603050405020304" pitchFamily="18" charset="0"/>
              </a:rPr>
              <a:t>N</a:t>
            </a:r>
            <a:r>
              <a:rPr lang="de-DE" altLang="de-DE" baseline="-25000" dirty="0">
                <a:cs typeface="Times New Roman" panose="02020603050405020304" pitchFamily="18" charset="0"/>
              </a:rPr>
              <a:t>A</a:t>
            </a:r>
            <a:r>
              <a:rPr lang="de-DE" altLang="de-DE" dirty="0">
                <a:solidFill>
                  <a:srgbClr val="008000"/>
                </a:solidFill>
                <a:cs typeface="Times New Roman" panose="02020603050405020304" pitchFamily="18" charset="0"/>
              </a:rPr>
              <a:t> Teilchen.</a:t>
            </a:r>
          </a:p>
          <a:p>
            <a:r>
              <a:rPr lang="de-DE" altLang="de-DE" i="1" dirty="0">
                <a:cs typeface="Times New Roman" panose="02020603050405020304" pitchFamily="18" charset="0"/>
              </a:rPr>
              <a:t>N</a:t>
            </a:r>
            <a:r>
              <a:rPr lang="de-DE" altLang="de-DE" dirty="0">
                <a:cs typeface="Times New Roman" panose="02020603050405020304" pitchFamily="18" charset="0"/>
              </a:rPr>
              <a:t> = </a:t>
            </a:r>
            <a:r>
              <a:rPr lang="de-DE" altLang="de-DE" dirty="0"/>
              <a:t>55,508435 </a:t>
            </a:r>
            <a:r>
              <a:rPr lang="de-DE" altLang="de-DE" dirty="0" smtClean="0"/>
              <a:t>mol</a:t>
            </a:r>
            <a:r>
              <a:rPr lang="de-DE" altLang="de-DE" dirty="0" smtClean="0">
                <a:cs typeface="Times New Roman" panose="02020603050405020304" pitchFamily="18" charset="0"/>
              </a:rPr>
              <a:t>·6,02214076·10</a:t>
            </a:r>
            <a:r>
              <a:rPr lang="de-DE" altLang="de-DE" baseline="30000" dirty="0" smtClean="0">
                <a:cs typeface="Times New Roman" panose="02020603050405020304" pitchFamily="18" charset="0"/>
              </a:rPr>
              <a:t>23</a:t>
            </a:r>
            <a:r>
              <a:rPr lang="de-DE" altLang="de-DE" dirty="0" smtClean="0">
                <a:cs typeface="Times New Roman" panose="02020603050405020304" pitchFamily="18" charset="0"/>
              </a:rPr>
              <a:t> </a:t>
            </a:r>
            <a:r>
              <a:rPr lang="de-DE" altLang="de-DE" dirty="0">
                <a:cs typeface="Times New Roman" panose="02020603050405020304" pitchFamily="18" charset="0"/>
              </a:rPr>
              <a:t>mol</a:t>
            </a:r>
            <a:r>
              <a:rPr lang="de-DE" altLang="de-DE" baseline="30000" dirty="0">
                <a:cs typeface="Times New Roman" panose="02020603050405020304" pitchFamily="18" charset="0"/>
              </a:rPr>
              <a:t>-1 </a:t>
            </a:r>
            <a:r>
              <a:rPr lang="de-DE" altLang="de-DE" dirty="0">
                <a:cs typeface="Times New Roman" panose="02020603050405020304" pitchFamily="18" charset="0"/>
              </a:rPr>
              <a:t>= 334,2796·10</a:t>
            </a:r>
            <a:r>
              <a:rPr lang="de-DE" altLang="de-DE" baseline="30000" dirty="0">
                <a:cs typeface="Times New Roman" panose="02020603050405020304" pitchFamily="18" charset="0"/>
              </a:rPr>
              <a:t>23</a:t>
            </a:r>
          </a:p>
          <a:p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Zahl der Wassermoleküle pro </a:t>
            </a:r>
            <a:r>
              <a:rPr lang="de-DE" altLang="de-DE" dirty="0">
                <a:cs typeface="Times New Roman" panose="02020603050405020304" pitchFamily="18" charset="0"/>
              </a:rPr>
              <a:t>1 l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de-DE" altLang="de-DE" dirty="0">
                <a:cs typeface="Times New Roman" panose="02020603050405020304" pitchFamily="18" charset="0"/>
              </a:rPr>
              <a:t> </a:t>
            </a:r>
            <a:r>
              <a:rPr lang="de-DE" altLang="de-DE" i="1" dirty="0">
                <a:cs typeface="Times New Roman" panose="02020603050405020304" pitchFamily="18" charset="0"/>
              </a:rPr>
              <a:t>N</a:t>
            </a:r>
            <a:r>
              <a:rPr lang="de-DE" altLang="de-DE" dirty="0">
                <a:cs typeface="Times New Roman" panose="02020603050405020304" pitchFamily="18" charset="0"/>
              </a:rPr>
              <a:t> = 3,342796·10</a:t>
            </a:r>
            <a:r>
              <a:rPr lang="de-DE" altLang="de-DE" baseline="30000" dirty="0"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713113" y="1412776"/>
            <a:ext cx="430887" cy="4968974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/>
        </p:spPr>
        <p:txBody>
          <a:bodyPr vert="eaVert" wrap="square">
            <a:spAutoFit/>
          </a:bodyPr>
          <a:lstStyle/>
          <a:p>
            <a:pPr algn="ctr"/>
            <a:r>
              <a:rPr lang="de-DE" altLang="de-DE" sz="1600" b="1" dirty="0"/>
              <a:t>Übungsbeispiel</a:t>
            </a:r>
          </a:p>
        </p:txBody>
      </p:sp>
    </p:spTree>
    <p:extLst>
      <p:ext uri="{BB962C8B-B14F-4D97-AF65-F5344CB8AC3E}">
        <p14:creationId xmlns:p14="http://schemas.microsoft.com/office/powerpoint/2010/main" val="3618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altLang="de-DE" dirty="0"/>
              <a:t>Teilchenzahl in einem Sandkorn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Mittelsand hat Korngrößen von </a:t>
            </a:r>
            <a:r>
              <a:rPr lang="de-DE" altLang="de-DE" dirty="0"/>
              <a:t>0,2 - 0,6 mm</a:t>
            </a:r>
            <a:r>
              <a:rPr lang="de-DE" altLang="de-DE" dirty="0">
                <a:solidFill>
                  <a:srgbClr val="000099"/>
                </a:solidFill>
              </a:rPr>
              <a:t>. Betrachte ein Quarzkorn mit Durchmesser </a:t>
            </a:r>
            <a:r>
              <a:rPr lang="de-DE" altLang="de-DE" dirty="0"/>
              <a:t>0,3 mm</a:t>
            </a:r>
            <a:r>
              <a:rPr lang="de-DE" altLang="de-DE" dirty="0">
                <a:solidFill>
                  <a:srgbClr val="000099"/>
                </a:solidFill>
              </a:rPr>
              <a:t>. Seine Masse beträgt:</a:t>
            </a:r>
            <a:r>
              <a:rPr lang="de-DE" altLang="de-DE" dirty="0"/>
              <a:t> </a:t>
            </a:r>
          </a:p>
          <a:p>
            <a:r>
              <a:rPr lang="de-DE" altLang="de-DE" i="1" dirty="0" err="1" smtClean="0"/>
              <a:t>m</a:t>
            </a:r>
            <a:r>
              <a:rPr lang="de-DE" altLang="de-DE" i="1" baseline="-25000" dirty="0" err="1" smtClean="0"/>
              <a:t>Q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i="1" dirty="0">
                <a:sym typeface="Symbol" panose="05050102010706020507" pitchFamily="18" charset="2"/>
              </a:rPr>
              <a:t> </a:t>
            </a:r>
            <a:r>
              <a:rPr lang="de-DE" altLang="de-DE" dirty="0">
                <a:sym typeface="Symbol" panose="05050102010706020507" pitchFamily="18" charset="2"/>
              </a:rPr>
              <a:t></a:t>
            </a:r>
            <a:r>
              <a:rPr lang="de-DE" altLang="de-DE" i="1" dirty="0">
                <a:sym typeface="Symbol" panose="05050102010706020507" pitchFamily="18" charset="2"/>
              </a:rPr>
              <a:t>V</a:t>
            </a:r>
            <a:r>
              <a:rPr lang="de-DE" altLang="de-DE" dirty="0">
                <a:sym typeface="Symbol" panose="05050102010706020507" pitchFamily="18" charset="2"/>
              </a:rPr>
              <a:t> = 2,65 g </a:t>
            </a:r>
            <a:r>
              <a:rPr lang="de-DE" altLang="de-DE" dirty="0" smtClean="0">
                <a:sym typeface="Symbol" panose="05050102010706020507" pitchFamily="18" charset="2"/>
              </a:rPr>
              <a:t>cm</a:t>
            </a:r>
            <a:r>
              <a:rPr lang="de-DE" altLang="de-DE" baseline="30000" dirty="0" smtClean="0">
                <a:sym typeface="Symbol" panose="05050102010706020507" pitchFamily="18" charset="2"/>
              </a:rPr>
              <a:t>-3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·1,41·10</a:t>
            </a:r>
            <a:r>
              <a:rPr lang="de-DE" altLang="de-DE" baseline="30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-5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cm</a:t>
            </a:r>
            <a:r>
              <a:rPr lang="de-DE" altLang="de-DE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= 3,7·10</a:t>
            </a:r>
            <a:r>
              <a:rPr lang="de-DE" altLang="de-DE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-5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g = 37 µg</a:t>
            </a:r>
          </a:p>
          <a:p>
            <a:r>
              <a:rPr lang="de-DE" altLang="de-DE" dirty="0" err="1" smtClean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Molmasse</a:t>
            </a:r>
            <a:r>
              <a:rPr lang="de-DE" altLang="de-DE" dirty="0" smtClean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von 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SiO</a:t>
            </a:r>
            <a:r>
              <a:rPr lang="de-DE" altLang="de-DE" baseline="-25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de-DE" altLang="de-DE" dirty="0" smtClean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de-DE" altLang="de-DE" i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de-DE" altLang="de-DE" baseline="-25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SiO2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= 60,08 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g/</a:t>
            </a:r>
            <a:r>
              <a:rPr lang="de-DE" altLang="de-DE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endParaRPr lang="de-DE" altLang="de-DE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de-DE" altLang="de-DE" dirty="0" smtClean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Stoffmenge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de-DE" i="1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de-DE" altLang="de-DE" i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de-DE" altLang="de-DE" i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de-DE" altLang="de-DE" baseline="-25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SiO2 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= 37µg/60,08g/</a:t>
            </a:r>
            <a:r>
              <a:rPr lang="de-DE" altLang="de-DE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6,2·10</a:t>
            </a:r>
            <a:r>
              <a:rPr lang="de-DE" altLang="de-DE" baseline="30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-7</a:t>
            </a:r>
            <a:r>
              <a:rPr lang="de-DE" altLang="de-DE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mol</a:t>
            </a:r>
            <a:endParaRPr lang="de-DE" altLang="de-DE" baseline="300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de-DE" altLang="de-DE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Zahl der SiO</a:t>
            </a:r>
            <a:r>
              <a:rPr lang="de-DE" altLang="de-DE" baseline="-25000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de-DE" altLang="de-DE" dirty="0">
                <a:solidFill>
                  <a:srgbClr val="008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Moleküle im Sandkorn: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altLang="de-DE" i="1" dirty="0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de-DE" altLang="de-DE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altLang="de-DE" dirty="0" err="1"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de-DE" altLang="de-DE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altLang="de-DE" baseline="-25000" dirty="0" err="1"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= 3,7·10</a:t>
            </a:r>
            <a:r>
              <a:rPr lang="de-DE" altLang="de-DE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17</a:t>
            </a:r>
          </a:p>
          <a:p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Man stelle sich alternativ die Anzahl von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3,7·10</a:t>
            </a:r>
            <a:r>
              <a:rPr lang="de-DE" altLang="de-DE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17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Sand-körnern vor. </a:t>
            </a:r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Deren 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Masse würde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14·10</a:t>
            </a:r>
            <a:r>
              <a:rPr lang="de-DE" altLang="de-DE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9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 kg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betragen und einem Würfel mit Kantenlänge von </a:t>
            </a:r>
            <a:r>
              <a:rPr lang="de-DE" altLang="de-DE" dirty="0">
                <a:cs typeface="Times New Roman" panose="02020603050405020304" pitchFamily="18" charset="0"/>
                <a:sym typeface="Symbol" panose="05050102010706020507" pitchFamily="18" charset="2"/>
              </a:rPr>
              <a:t>240 m</a:t>
            </a:r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entsprechen.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713113" y="1700213"/>
            <a:ext cx="430887" cy="4681536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/>
        </p:spPr>
        <p:txBody>
          <a:bodyPr vert="eaVert" wrap="square">
            <a:spAutoFit/>
          </a:bodyPr>
          <a:lstStyle/>
          <a:p>
            <a:pPr algn="ctr"/>
            <a:r>
              <a:rPr lang="de-DE" altLang="de-DE" sz="1600" b="1" dirty="0"/>
              <a:t>Übungsbeispiel</a:t>
            </a:r>
          </a:p>
        </p:txBody>
      </p:sp>
    </p:spTree>
    <p:extLst>
      <p:ext uri="{BB962C8B-B14F-4D97-AF65-F5344CB8AC3E}">
        <p14:creationId xmlns:p14="http://schemas.microsoft.com/office/powerpoint/2010/main" val="34934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0604" y="116632"/>
            <a:ext cx="4680521" cy="792088"/>
          </a:xfrm>
        </p:spPr>
        <p:txBody>
          <a:bodyPr/>
          <a:lstStyle/>
          <a:p>
            <a:pPr algn="r"/>
            <a:r>
              <a:rPr lang="de-DE" altLang="de-DE" dirty="0"/>
              <a:t>Inhaltsverzeichnis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11760" y="1700808"/>
            <a:ext cx="5184130" cy="45608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e-DE" dirty="0" smtClean="0"/>
              <a:t>Einleitung</a:t>
            </a:r>
          </a:p>
          <a:p>
            <a:pPr marL="514350" indent="-514350">
              <a:buAutoNum type="arabicPeriod"/>
            </a:pPr>
            <a:r>
              <a:rPr lang="de-DE" dirty="0" smtClean="0"/>
              <a:t>Grundlagen Atomphysik</a:t>
            </a:r>
          </a:p>
          <a:p>
            <a:pPr marL="514350" indent="-514350">
              <a:buAutoNum type="arabicPeriod"/>
            </a:pPr>
            <a:r>
              <a:rPr lang="de-DE" dirty="0" smtClean="0"/>
              <a:t>Basiswissen Kernphysik</a:t>
            </a:r>
          </a:p>
          <a:p>
            <a:pPr marL="514350" indent="-514350">
              <a:buAutoNum type="arabicPeriod"/>
            </a:pPr>
            <a:r>
              <a:rPr lang="de-DE" dirty="0" smtClean="0"/>
              <a:t>Röntgenstrahlung</a:t>
            </a:r>
          </a:p>
          <a:p>
            <a:pPr marL="514350" indent="-514350">
              <a:buAutoNum type="arabicPeriod"/>
            </a:pPr>
            <a:r>
              <a:rPr lang="de-DE" dirty="0" smtClean="0"/>
              <a:t>Strahlungswechselwirkung</a:t>
            </a:r>
          </a:p>
          <a:p>
            <a:pPr marL="514350" indent="-514350">
              <a:buAutoNum type="arabicPeriod"/>
            </a:pPr>
            <a:r>
              <a:rPr lang="de-DE" dirty="0" smtClean="0"/>
              <a:t>Strahlungsnachweis</a:t>
            </a:r>
          </a:p>
          <a:p>
            <a:pPr marL="514350" indent="-514350">
              <a:buAutoNum type="arabicPeriod"/>
            </a:pPr>
            <a:r>
              <a:rPr lang="de-DE" dirty="0" smtClean="0"/>
              <a:t>Anwendungen</a:t>
            </a:r>
          </a:p>
          <a:p>
            <a:pPr marL="514350" indent="-514350">
              <a:buAutoNum type="arabicPeriod"/>
            </a:pPr>
            <a:r>
              <a:rPr lang="de-DE" dirty="0" smtClean="0"/>
              <a:t>Grundlagen Strahlenschutz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363" y="25372"/>
            <a:ext cx="6932637" cy="647700"/>
          </a:xfrm>
        </p:spPr>
        <p:txBody>
          <a:bodyPr/>
          <a:lstStyle/>
          <a:p>
            <a:pPr algn="r"/>
            <a:r>
              <a:rPr lang="de-DE" altLang="de-DE" dirty="0"/>
              <a:t>Vergleich Atom - Sandkorn</a:t>
            </a:r>
          </a:p>
        </p:txBody>
      </p:sp>
      <p:pic>
        <p:nvPicPr>
          <p:cNvPr id="54277" name="Picture 5" descr="Dunes_great_sand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641850"/>
            <a:ext cx="8642350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6200" y="1538288"/>
            <a:ext cx="87026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Die Dünen im Great Sand Dune Monuments National Park </a:t>
            </a:r>
            <a:r>
              <a:rPr lang="de-DE" altLang="de-DE" sz="24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Col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./USA haben eine Fläche von </a:t>
            </a:r>
            <a:r>
              <a:rPr lang="de-DE" altLang="de-DE" sz="2400" dirty="0">
                <a:latin typeface="Times New Roman" panose="02020603050405020304" pitchFamily="18" charset="0"/>
              </a:rPr>
              <a:t>~ 80 km</a:t>
            </a:r>
            <a:r>
              <a:rPr lang="de-DE" altLang="de-DE" sz="2400" baseline="30000" dirty="0">
                <a:latin typeface="Times New Roman" panose="02020603050405020304" pitchFamily="18" charset="0"/>
              </a:rPr>
              <a:t>2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und eine mittlere Höhe von </a:t>
            </a:r>
            <a:r>
              <a:rPr lang="de-DE" altLang="de-DE" sz="2400" dirty="0">
                <a:latin typeface="Times New Roman" panose="02020603050405020304" pitchFamily="18" charset="0"/>
              </a:rPr>
              <a:t>~100 m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. Um diese gewaltige Dünenlandschaft zu bilden, sind </a:t>
            </a:r>
            <a:r>
              <a:rPr lang="de-DE" altLang="de-DE" sz="2400" i="1" dirty="0" err="1">
                <a:latin typeface="Times New Roman" panose="02020603050405020304" pitchFamily="18" charset="0"/>
              </a:rPr>
              <a:t>N</a:t>
            </a:r>
            <a:r>
              <a:rPr lang="de-DE" altLang="de-DE" sz="2400" baseline="-25000" dirty="0" err="1">
                <a:latin typeface="Times New Roman" panose="02020603050405020304" pitchFamily="18" charset="0"/>
              </a:rPr>
              <a:t>Sand</a:t>
            </a:r>
            <a:r>
              <a:rPr lang="de-DE" altLang="de-DE" sz="2400" dirty="0">
                <a:latin typeface="Times New Roman" panose="02020603050405020304" pitchFamily="18" charset="0"/>
              </a:rPr>
              <a:t> = 3,3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lang="de-DE" altLang="de-DE" sz="2400" dirty="0">
                <a:latin typeface="Times New Roman" panose="02020603050405020304" pitchFamily="18" charset="0"/>
              </a:rPr>
              <a:t>10</a:t>
            </a:r>
            <a:r>
              <a:rPr lang="de-DE" altLang="de-DE" sz="2400" baseline="30000" dirty="0">
                <a:latin typeface="Times New Roman" panose="02020603050405020304" pitchFamily="18" charset="0"/>
              </a:rPr>
              <a:t>20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Sandkörner der Größe </a:t>
            </a:r>
            <a:r>
              <a:rPr lang="de-DE" altLang="de-DE" sz="2400" dirty="0">
                <a:latin typeface="Times New Roman" panose="02020603050405020304" pitchFamily="18" charset="0"/>
              </a:rPr>
              <a:t>0,3 mm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erforderlich,</a:t>
            </a:r>
            <a:r>
              <a:rPr lang="de-DE" altLang="de-DE" sz="24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de-DE" altLang="de-DE" sz="2400" dirty="0">
                <a:solidFill>
                  <a:srgbClr val="006600"/>
                </a:solidFill>
                <a:latin typeface="Times New Roman" panose="02020603050405020304" pitchFamily="18" charset="0"/>
              </a:rPr>
              <a:t>Der selben Anzahl von Wassermoleküle entspricht der Masse:</a:t>
            </a:r>
          </a:p>
          <a:p>
            <a:r>
              <a:rPr lang="de-DE" altLang="de-DE" sz="2400" i="1" dirty="0">
                <a:latin typeface="Times New Roman" panose="02020603050405020304" pitchFamily="18" charset="0"/>
              </a:rPr>
              <a:t>m</a:t>
            </a:r>
            <a:r>
              <a:rPr lang="de-DE" altLang="de-DE" sz="2400" baseline="-25000" dirty="0">
                <a:latin typeface="Times New Roman" panose="02020603050405020304" pitchFamily="18" charset="0"/>
              </a:rPr>
              <a:t>H2O</a:t>
            </a:r>
            <a:r>
              <a:rPr lang="de-DE" altLang="de-DE" sz="2400" dirty="0">
                <a:latin typeface="Times New Roman" panose="02020603050405020304" pitchFamily="18" charset="0"/>
              </a:rPr>
              <a:t> = </a:t>
            </a:r>
            <a:r>
              <a:rPr lang="de-DE" altLang="de-DE" sz="2400" i="1" dirty="0">
                <a:latin typeface="Times New Roman" panose="02020603050405020304" pitchFamily="18" charset="0"/>
              </a:rPr>
              <a:t>A</a:t>
            </a:r>
            <a:r>
              <a:rPr lang="de-DE" altLang="de-DE" sz="2400" baseline="-25000" dirty="0">
                <a:latin typeface="Times New Roman" panose="02020603050405020304" pitchFamily="18" charset="0"/>
              </a:rPr>
              <a:t>r</a:t>
            </a:r>
            <a:r>
              <a:rPr lang="de-DE" altLang="de-DE" sz="2400" dirty="0">
                <a:latin typeface="Times New Roman" panose="02020603050405020304" pitchFamily="18" charset="0"/>
              </a:rPr>
              <a:t>(H</a:t>
            </a:r>
            <a:r>
              <a:rPr lang="de-DE" altLang="de-DE" sz="2400" baseline="-25000" dirty="0">
                <a:latin typeface="Times New Roman" panose="02020603050405020304" pitchFamily="18" charset="0"/>
              </a:rPr>
              <a:t>2</a:t>
            </a:r>
            <a:r>
              <a:rPr lang="de-DE" altLang="de-DE" sz="2400" dirty="0">
                <a:latin typeface="Times New Roman" panose="02020603050405020304" pitchFamily="18" charset="0"/>
              </a:rPr>
              <a:t>O)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·(</a:t>
            </a:r>
            <a:r>
              <a:rPr lang="de-DE" altLang="de-DE" sz="2400" i="1" dirty="0" err="1">
                <a:latin typeface="Times New Roman" panose="02020603050405020304" pitchFamily="18" charset="0"/>
              </a:rPr>
              <a:t>N</a:t>
            </a:r>
            <a:r>
              <a:rPr lang="de-DE" altLang="de-DE" sz="2400" baseline="-25000" dirty="0" err="1">
                <a:latin typeface="Times New Roman" panose="02020603050405020304" pitchFamily="18" charset="0"/>
              </a:rPr>
              <a:t>Sand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de-DE" altLang="de-DE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de-DE" sz="24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) = 0,01 </a:t>
            </a:r>
            <a:r>
              <a:rPr lang="de-DE" altLang="de-DE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g = 10 mg</a:t>
            </a:r>
            <a:endParaRPr lang="de-DE" altLang="de-DE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alt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Das Beispiel zeigt </a:t>
            </a:r>
            <a:r>
              <a:rPr lang="de-DE" altLang="de-DE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die extreme, anschaulich kaum fassbare Kleinheit atomarer Objekte. 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713113" y="1340768"/>
            <a:ext cx="430887" cy="5040982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/>
        </p:spPr>
        <p:txBody>
          <a:bodyPr vert="eaVert" wrap="square">
            <a:spAutoFit/>
          </a:bodyPr>
          <a:lstStyle/>
          <a:p>
            <a:pPr algn="ctr"/>
            <a:r>
              <a:rPr lang="de-DE" altLang="de-DE" sz="1600" b="1" dirty="0"/>
              <a:t>Übungsbeispiel</a:t>
            </a:r>
          </a:p>
        </p:txBody>
      </p:sp>
    </p:spTree>
    <p:extLst>
      <p:ext uri="{BB962C8B-B14F-4D97-AF65-F5344CB8AC3E}">
        <p14:creationId xmlns:p14="http://schemas.microsoft.com/office/powerpoint/2010/main" val="14995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35991"/>
            <a:ext cx="3709268" cy="576238"/>
          </a:xfrm>
        </p:spPr>
        <p:txBody>
          <a:bodyPr/>
          <a:lstStyle/>
          <a:p>
            <a:pPr algn="r"/>
            <a:r>
              <a:rPr lang="de-DE" altLang="de-DE" dirty="0"/>
              <a:t>Die Elemente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28800"/>
            <a:ext cx="8893621" cy="4824561"/>
          </a:xfrm>
        </p:spPr>
        <p:txBody>
          <a:bodyPr/>
          <a:lstStyle/>
          <a:p>
            <a:r>
              <a:rPr lang="de-DE" altLang="de-DE" sz="2400" dirty="0">
                <a:solidFill>
                  <a:srgbClr val="000099"/>
                </a:solidFill>
              </a:rPr>
              <a:t>Bereits Dalton </a:t>
            </a:r>
            <a:r>
              <a:rPr lang="de-DE" altLang="de-DE" sz="2400" dirty="0" smtClean="0">
                <a:solidFill>
                  <a:srgbClr val="000099"/>
                </a:solidFill>
              </a:rPr>
              <a:t>kannte </a:t>
            </a:r>
            <a:r>
              <a:rPr lang="de-DE" altLang="de-DE" sz="2400" dirty="0">
                <a:solidFill>
                  <a:srgbClr val="000099"/>
                </a:solidFill>
              </a:rPr>
              <a:t>Wasserstoff als </a:t>
            </a:r>
            <a:r>
              <a:rPr lang="de-DE" altLang="de-DE" sz="2400" dirty="0" smtClean="0">
                <a:solidFill>
                  <a:srgbClr val="000099"/>
                </a:solidFill>
              </a:rPr>
              <a:t>leichtestes </a:t>
            </a:r>
            <a:r>
              <a:rPr lang="de-DE" altLang="de-DE" sz="2400" dirty="0">
                <a:solidFill>
                  <a:srgbClr val="000099"/>
                </a:solidFill>
              </a:rPr>
              <a:t>aller Elemente und wählte dessen Masse als Einheit für die </a:t>
            </a:r>
            <a:r>
              <a:rPr lang="de-DE" altLang="de-DE" sz="2400" dirty="0" smtClean="0">
                <a:solidFill>
                  <a:srgbClr val="000099"/>
                </a:solidFill>
              </a:rPr>
              <a:t>relative Atommassenskala. </a:t>
            </a:r>
            <a:r>
              <a:rPr lang="de-DE" altLang="de-DE" sz="2400" dirty="0">
                <a:solidFill>
                  <a:srgbClr val="000099"/>
                </a:solidFill>
              </a:rPr>
              <a:t>Die heutige Definition (</a:t>
            </a:r>
            <a:r>
              <a:rPr lang="de-DE" altLang="de-DE" sz="2400" dirty="0"/>
              <a:t>1/12</a:t>
            </a:r>
            <a:r>
              <a:rPr lang="de-DE" altLang="de-DE" sz="2400" dirty="0">
                <a:solidFill>
                  <a:srgbClr val="000099"/>
                </a:solidFill>
              </a:rPr>
              <a:t> des </a:t>
            </a:r>
            <a:r>
              <a:rPr lang="de-DE" altLang="de-DE" sz="2400" baseline="30000" dirty="0"/>
              <a:t>12</a:t>
            </a:r>
            <a:r>
              <a:rPr lang="de-DE" altLang="de-DE" sz="2400" dirty="0"/>
              <a:t>C</a:t>
            </a:r>
            <a:r>
              <a:rPr lang="de-DE" altLang="de-DE" sz="2400" dirty="0">
                <a:solidFill>
                  <a:srgbClr val="000099"/>
                </a:solidFill>
              </a:rPr>
              <a:t>) entspricht dem praktisch immer noch (Abweichung </a:t>
            </a:r>
            <a:r>
              <a:rPr lang="de-DE" altLang="de-DE" sz="2400" dirty="0"/>
              <a:t>&lt; 1</a:t>
            </a:r>
            <a:r>
              <a:rPr lang="de-DE" altLang="de-DE" sz="2400" dirty="0" smtClean="0"/>
              <a:t>%</a:t>
            </a:r>
            <a:r>
              <a:rPr lang="de-DE" altLang="de-DE" sz="2400" dirty="0" smtClean="0">
                <a:solidFill>
                  <a:srgbClr val="000099"/>
                </a:solidFill>
              </a:rPr>
              <a:t>). Allerdings </a:t>
            </a:r>
            <a:r>
              <a:rPr lang="de-DE" altLang="de-DE" sz="2400" dirty="0">
                <a:solidFill>
                  <a:srgbClr val="000099"/>
                </a:solidFill>
              </a:rPr>
              <a:t>bietet der Bezug auf </a:t>
            </a:r>
            <a:r>
              <a:rPr lang="de-DE" altLang="de-DE" sz="2400" baseline="30000" dirty="0"/>
              <a:t>12</a:t>
            </a:r>
            <a:r>
              <a:rPr lang="de-DE" altLang="de-DE" sz="2400" dirty="0"/>
              <a:t>C</a:t>
            </a:r>
            <a:r>
              <a:rPr lang="de-DE" altLang="de-DE" sz="2400" dirty="0">
                <a:solidFill>
                  <a:srgbClr val="000099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99"/>
                </a:solidFill>
              </a:rPr>
              <a:t>messtech</a:t>
            </a:r>
            <a:r>
              <a:rPr lang="de-DE" altLang="de-DE" sz="2400" dirty="0" smtClean="0">
                <a:solidFill>
                  <a:srgbClr val="000099"/>
                </a:solidFill>
              </a:rPr>
              <a:t>-nische </a:t>
            </a:r>
            <a:r>
              <a:rPr lang="de-DE" altLang="de-DE" sz="2400" dirty="0">
                <a:solidFill>
                  <a:srgbClr val="000099"/>
                </a:solidFill>
              </a:rPr>
              <a:t>Vorteile.</a:t>
            </a:r>
          </a:p>
          <a:p>
            <a:r>
              <a:rPr lang="de-DE" altLang="de-DE" sz="2400" dirty="0">
                <a:solidFill>
                  <a:srgbClr val="FF0000"/>
                </a:solidFill>
              </a:rPr>
              <a:t>Alle weiteren Elemente sind schwerer als Wasserstoff.</a:t>
            </a:r>
          </a:p>
          <a:p>
            <a:r>
              <a:rPr lang="de-DE" altLang="de-DE" sz="2400" dirty="0" smtClean="0">
                <a:solidFill>
                  <a:srgbClr val="008000"/>
                </a:solidFill>
              </a:rPr>
              <a:t>In </a:t>
            </a:r>
            <a:r>
              <a:rPr lang="de-DE" altLang="de-DE" sz="2400" dirty="0">
                <a:solidFill>
                  <a:srgbClr val="008000"/>
                </a:solidFill>
              </a:rPr>
              <a:t>der Natur findet man Elemente bis</a:t>
            </a:r>
            <a:r>
              <a:rPr lang="de-DE" altLang="de-DE" sz="2400" dirty="0"/>
              <a:t> 92</a:t>
            </a:r>
            <a:r>
              <a:rPr lang="de-DE" altLang="de-DE" sz="2400" dirty="0">
                <a:solidFill>
                  <a:srgbClr val="008000"/>
                </a:solidFill>
              </a:rPr>
              <a:t> (Uran). </a:t>
            </a:r>
            <a:endParaRPr lang="de-DE" altLang="de-DE" sz="2400" dirty="0" smtClean="0">
              <a:solidFill>
                <a:srgbClr val="008000"/>
              </a:solidFill>
            </a:endParaRPr>
          </a:p>
          <a:p>
            <a:r>
              <a:rPr lang="de-DE" altLang="de-DE" sz="2400" dirty="0" smtClean="0">
                <a:solidFill>
                  <a:srgbClr val="008000"/>
                </a:solidFill>
              </a:rPr>
              <a:t>Namen einiger schwerer Elemente: </a:t>
            </a:r>
          </a:p>
          <a:p>
            <a:r>
              <a:rPr lang="de-DE" altLang="de-DE" sz="2400" dirty="0" err="1" smtClean="0"/>
              <a:t>Bohrium</a:t>
            </a:r>
            <a:r>
              <a:rPr lang="de-DE" altLang="de-DE" sz="2400" dirty="0" smtClean="0"/>
              <a:t> </a:t>
            </a:r>
            <a:r>
              <a:rPr lang="de-DE" altLang="de-DE" sz="2400" i="1" dirty="0" smtClean="0"/>
              <a:t>Z</a:t>
            </a:r>
            <a:r>
              <a:rPr lang="de-DE" altLang="de-DE" sz="2400" dirty="0" smtClean="0"/>
              <a:t> = 107, </a:t>
            </a:r>
            <a:r>
              <a:rPr lang="de-DE" sz="2400" dirty="0" err="1" smtClean="0"/>
              <a:t>Hassium</a:t>
            </a:r>
            <a:r>
              <a:rPr lang="de-DE" sz="2400" dirty="0" smtClean="0"/>
              <a:t> </a:t>
            </a:r>
            <a:r>
              <a:rPr lang="de-DE" sz="2400" i="1" dirty="0" smtClean="0"/>
              <a:t>Z</a:t>
            </a:r>
            <a:r>
              <a:rPr lang="de-DE" sz="2400" dirty="0" smtClean="0"/>
              <a:t> = 108, </a:t>
            </a:r>
            <a:r>
              <a:rPr lang="de-DE" sz="2400" dirty="0" err="1" smtClean="0"/>
              <a:t>Meitnerium</a:t>
            </a:r>
            <a:r>
              <a:rPr lang="de-DE" sz="2400" dirty="0" smtClean="0"/>
              <a:t> </a:t>
            </a:r>
            <a:r>
              <a:rPr lang="de-DE" sz="2400" i="1" dirty="0" smtClean="0"/>
              <a:t>Z</a:t>
            </a:r>
            <a:r>
              <a:rPr lang="de-DE" sz="2400" dirty="0" smtClean="0"/>
              <a:t> = 109</a:t>
            </a:r>
            <a:r>
              <a:rPr lang="de-DE" sz="2400" dirty="0"/>
              <a:t>), </a:t>
            </a:r>
            <a:r>
              <a:rPr lang="de-DE" sz="2400" dirty="0" err="1"/>
              <a:t>Darmstadtium</a:t>
            </a:r>
            <a:r>
              <a:rPr lang="de-DE" sz="2400" dirty="0"/>
              <a:t> </a:t>
            </a:r>
            <a:r>
              <a:rPr lang="de-DE" sz="2400" i="1" dirty="0" smtClean="0"/>
              <a:t>Z</a:t>
            </a:r>
            <a:r>
              <a:rPr lang="de-DE" sz="2400" dirty="0" smtClean="0"/>
              <a:t> = 110, </a:t>
            </a:r>
            <a:r>
              <a:rPr lang="de-DE" sz="2400" dirty="0" err="1" smtClean="0"/>
              <a:t>Roentgenium</a:t>
            </a:r>
            <a:r>
              <a:rPr lang="de-DE" sz="2400" dirty="0" smtClean="0"/>
              <a:t> </a:t>
            </a:r>
            <a:r>
              <a:rPr lang="de-DE" sz="2400" i="1" dirty="0" smtClean="0"/>
              <a:t>Z</a:t>
            </a:r>
            <a:r>
              <a:rPr lang="de-DE" sz="2400" dirty="0" smtClean="0"/>
              <a:t> = 111, </a:t>
            </a:r>
            <a:r>
              <a:rPr lang="de-DE" sz="2400" dirty="0" err="1" smtClean="0"/>
              <a:t>Copernicium</a:t>
            </a:r>
            <a:r>
              <a:rPr lang="de-DE" sz="2400" dirty="0" smtClean="0"/>
              <a:t> </a:t>
            </a:r>
            <a:r>
              <a:rPr lang="de-DE" sz="2400" i="1" dirty="0" smtClean="0"/>
              <a:t>Z</a:t>
            </a:r>
            <a:r>
              <a:rPr lang="de-DE" sz="2400" dirty="0" smtClean="0"/>
              <a:t> = 112.</a:t>
            </a:r>
          </a:p>
          <a:p>
            <a:r>
              <a:rPr lang="de-DE" altLang="de-DE" sz="2000" dirty="0">
                <a:solidFill>
                  <a:srgbClr val="006600"/>
                </a:solidFill>
              </a:rPr>
              <a:t>(</a:t>
            </a:r>
            <a:r>
              <a:rPr lang="de-DE" altLang="de-DE" sz="2000" dirty="0"/>
              <a:t>2006</a:t>
            </a:r>
            <a:r>
              <a:rPr lang="de-DE" altLang="de-DE" sz="2000" dirty="0">
                <a:solidFill>
                  <a:srgbClr val="006600"/>
                </a:solidFill>
              </a:rPr>
              <a:t> wurde aus </a:t>
            </a:r>
            <a:r>
              <a:rPr lang="de-DE" altLang="de-DE" sz="2000" dirty="0" err="1">
                <a:solidFill>
                  <a:srgbClr val="006600"/>
                </a:solidFill>
              </a:rPr>
              <a:t>Dubna</a:t>
            </a:r>
            <a:r>
              <a:rPr lang="de-DE" altLang="de-DE" sz="2000" dirty="0">
                <a:solidFill>
                  <a:srgbClr val="006600"/>
                </a:solidFill>
              </a:rPr>
              <a:t>/Russland von der Entdeckung des Elements </a:t>
            </a:r>
            <a:r>
              <a:rPr lang="de-DE" altLang="de-DE" sz="2000" dirty="0"/>
              <a:t>118</a:t>
            </a:r>
            <a:r>
              <a:rPr lang="de-DE" altLang="de-DE" sz="2000" dirty="0">
                <a:solidFill>
                  <a:srgbClr val="006600"/>
                </a:solidFill>
              </a:rPr>
              <a:t> mit der </a:t>
            </a:r>
            <a:endParaRPr lang="de-DE" altLang="de-DE" sz="2000" dirty="0" smtClean="0">
              <a:solidFill>
                <a:srgbClr val="006600"/>
              </a:solidFill>
            </a:endParaRPr>
          </a:p>
          <a:p>
            <a:r>
              <a:rPr lang="de-DE" altLang="de-DE" sz="2000" i="1" dirty="0" smtClean="0"/>
              <a:t>A</a:t>
            </a:r>
            <a:r>
              <a:rPr lang="de-DE" altLang="de-DE" sz="2000" baseline="-25000" dirty="0" smtClean="0"/>
              <a:t>r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= 294</a:t>
            </a:r>
            <a:r>
              <a:rPr lang="de-DE" altLang="de-DE" sz="2000" dirty="0">
                <a:solidFill>
                  <a:srgbClr val="006600"/>
                </a:solidFill>
              </a:rPr>
              <a:t> berichtet. Das Element hat noch keinen Namen.)</a:t>
            </a:r>
          </a:p>
          <a:p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302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968" y="116632"/>
            <a:ext cx="4716016" cy="1105808"/>
          </a:xfrm>
        </p:spPr>
        <p:txBody>
          <a:bodyPr/>
          <a:lstStyle/>
          <a:p>
            <a:pPr algn="r"/>
            <a:r>
              <a:rPr lang="de-DE" altLang="de-DE" dirty="0" smtClean="0"/>
              <a:t>Elementverteilung</a:t>
            </a:r>
            <a:br>
              <a:rPr lang="de-DE" altLang="de-DE" dirty="0" smtClean="0"/>
            </a:br>
            <a:r>
              <a:rPr lang="de-DE" altLang="de-DE" dirty="0" smtClean="0"/>
              <a:t> im Kosmos</a:t>
            </a:r>
            <a:endParaRPr lang="de-DE" altLang="de-DE" dirty="0"/>
          </a:p>
        </p:txBody>
      </p:sp>
      <p:pic>
        <p:nvPicPr>
          <p:cNvPr id="23555" name="Picture 3" descr="abund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" y="1478755"/>
            <a:ext cx="712787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164388" y="2060575"/>
            <a:ext cx="197961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Häufigkeits-verteilung der Elemente im Sonnen-system relativ zur Silizium-häufigkeit, die zu 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de-DE" altLang="de-DE" sz="2400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de-DE" altLang="de-DE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2400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festgelegt wurde.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1936" y="3573016"/>
            <a:ext cx="227223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Was fällt </a:t>
            </a:r>
            <a:r>
              <a:rPr lang="de-DE" altLang="de-DE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auf ?</a:t>
            </a:r>
            <a:endParaRPr lang="de-DE" altLang="de-DE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47664" y="1782222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effectLst/>
                <a:latin typeface="+mn-lt"/>
                <a:sym typeface="Symbol" panose="05050102010706020507" pitchFamily="18" charset="2"/>
              </a:rPr>
              <a:t>Man beachte die logarithmische Einteilung der y-Achse</a:t>
            </a:r>
          </a:p>
        </p:txBody>
      </p:sp>
    </p:spTree>
    <p:extLst>
      <p:ext uri="{BB962C8B-B14F-4D97-AF65-F5344CB8AC3E}">
        <p14:creationId xmlns:p14="http://schemas.microsoft.com/office/powerpoint/2010/main" val="17241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m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82" y="13538"/>
            <a:ext cx="1646393" cy="15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0080" y="13538"/>
            <a:ext cx="4213920" cy="1190625"/>
          </a:xfrm>
        </p:spPr>
        <p:txBody>
          <a:bodyPr/>
          <a:lstStyle/>
          <a:p>
            <a:pPr algn="r"/>
            <a:r>
              <a:rPr lang="de-DE" altLang="de-DE" dirty="0"/>
              <a:t>Periodensystem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der </a:t>
            </a:r>
            <a:r>
              <a:rPr lang="de-DE" altLang="de-DE" dirty="0"/>
              <a:t>Elemente</a:t>
            </a:r>
            <a:r>
              <a:rPr lang="de-DE" altLang="de-DE" b="1" dirty="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56323" name="Picture 3" descr="MENDELEJ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59" y="0"/>
            <a:ext cx="130145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Tabellarische Auflistung aller Ele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743325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681015" y="1598613"/>
            <a:ext cx="1752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de-DE" sz="1800" dirty="0" err="1">
                <a:latin typeface="Times New Roman" panose="02020603050405020304" pitchFamily="18" charset="0"/>
              </a:rPr>
              <a:t>Mendelejew</a:t>
            </a:r>
            <a:r>
              <a:rPr lang="en-US" altLang="de-DE" sz="1800" dirty="0">
                <a:latin typeface="Times New Roman" panose="02020603050405020304" pitchFamily="18" charset="0"/>
              </a:rPr>
              <a:t> (1834 - 1907)</a:t>
            </a:r>
            <a:r>
              <a:rPr lang="en-US" altLang="de-DE" sz="1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3401719" y="1545432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altLang="de-DE" sz="1800" dirty="0">
                <a:latin typeface="Times New Roman" panose="02020603050405020304" pitchFamily="18" charset="0"/>
              </a:rPr>
              <a:t>J. L. Meyer (1830 -1895)</a:t>
            </a:r>
          </a:p>
        </p:txBody>
      </p:sp>
      <p:pic>
        <p:nvPicPr>
          <p:cNvPr id="56330" name="Picture 10" descr="2_mendelejewps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7906"/>
            <a:ext cx="3455739" cy="31793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330775" y="2234341"/>
            <a:ext cx="51847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 dirty="0">
                <a:latin typeface="Times New Roman" panose="02020603050405020304" pitchFamily="18" charset="0"/>
              </a:rPr>
              <a:t>1869</a:t>
            </a:r>
            <a:r>
              <a:rPr lang="de-DE" altLang="de-DE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: Kann man die Eigenschaften bekannter chemischer Elemente systematisieren?  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79437" y="2402092"/>
            <a:ext cx="3384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Das neue  </a:t>
            </a:r>
            <a:r>
              <a:rPr lang="de-DE" altLang="de-DE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Ordnungsschema bringt Klärung und neue Erkenntnisse</a:t>
            </a:r>
          </a:p>
        </p:txBody>
      </p:sp>
    </p:spTree>
    <p:extLst>
      <p:ext uri="{BB962C8B-B14F-4D97-AF65-F5344CB8AC3E}">
        <p14:creationId xmlns:p14="http://schemas.microsoft.com/office/powerpoint/2010/main" val="1576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Periodensystem der Elemente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1588" y="1257300"/>
            <a:ext cx="9142412" cy="4344988"/>
            <a:chOff x="0" y="0"/>
            <a:chExt cx="5759" cy="2737"/>
          </a:xfrm>
        </p:grpSpPr>
        <p:grpSp>
          <p:nvGrpSpPr>
            <p:cNvPr id="57348" name="Group 4"/>
            <p:cNvGrpSpPr>
              <a:grpSpLocks/>
            </p:cNvGrpSpPr>
            <p:nvPr/>
          </p:nvGrpSpPr>
          <p:grpSpPr bwMode="auto">
            <a:xfrm>
              <a:off x="0" y="0"/>
              <a:ext cx="5759" cy="404"/>
              <a:chOff x="0" y="0"/>
              <a:chExt cx="5759" cy="404"/>
            </a:xfrm>
          </p:grpSpPr>
          <p:sp>
            <p:nvSpPr>
              <p:cNvPr id="5734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48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de-DE" altLang="de-DE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50" name="Rectangle 6"/>
              <p:cNvSpPr>
                <a:spLocks noChangeArrowheads="1"/>
              </p:cNvSpPr>
              <p:nvPr/>
            </p:nvSpPr>
            <p:spPr bwMode="auto">
              <a:xfrm>
                <a:off x="4484" y="0"/>
                <a:ext cx="127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r>
                  <a:rPr lang="en-US" altLang="de-DE" sz="1000" b="1">
                    <a:cs typeface="Arial" panose="020B0604020202020204" pitchFamily="34" charset="0"/>
                  </a:rPr>
                  <a:t>  </a:t>
                </a:r>
              </a:p>
            </p:txBody>
          </p:sp>
        </p:grpSp>
        <p:sp>
          <p:nvSpPr>
            <p:cNvPr id="57351" name="Rectangle 7"/>
            <p:cNvSpPr>
              <a:spLocks noChangeArrowheads="1"/>
            </p:cNvSpPr>
            <p:nvPr/>
          </p:nvSpPr>
          <p:spPr bwMode="auto">
            <a:xfrm>
              <a:off x="0" y="404"/>
              <a:ext cx="4406" cy="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de-DE" sz="1000">
                  <a:cs typeface="Arial" panose="020B0604020202020204" pitchFamily="34" charset="0"/>
                </a:rPr>
                <a:t>  </a:t>
              </a:r>
              <a:r>
                <a:rPr lang="en-US" altLang="de-DE" sz="22700">
                  <a:cs typeface="Arial" panose="020B0604020202020204" pitchFamily="34" charset="0"/>
                </a:rPr>
                <a:t> </a:t>
              </a:r>
              <a:r>
                <a:rPr lang="en-US" altLang="de-DE" sz="1000">
                  <a:cs typeface="Arial" panose="020B0604020202020204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57352" name="Picture 8" descr="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8972550" cy="470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331913" y="1628775"/>
            <a:ext cx="2447925" cy="1295400"/>
          </a:xfrm>
          <a:prstGeom prst="rect">
            <a:avLst/>
          </a:prstGeom>
          <a:solidFill>
            <a:srgbClr val="CCFFFF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7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44624"/>
            <a:ext cx="5393016" cy="1391699"/>
          </a:xfrm>
        </p:spPr>
        <p:txBody>
          <a:bodyPr/>
          <a:lstStyle/>
          <a:p>
            <a:pPr algn="r"/>
            <a:r>
              <a:rPr lang="de-DE" altLang="de-DE" dirty="0"/>
              <a:t>Massenzahl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 relative Atommasse</a:t>
            </a:r>
            <a:endParaRPr lang="de-DE" altLang="de-D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560887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CC"/>
                </a:solidFill>
              </a:rPr>
              <a:t>Zur Kennzeichnung der chemischen Elemente bzw. der Isotope verwendet man das </a:t>
            </a:r>
            <a:r>
              <a:rPr lang="de-DE" altLang="de-DE" dirty="0">
                <a:solidFill>
                  <a:srgbClr val="0000CC"/>
                </a:solidFill>
              </a:rPr>
              <a:t>chemische Symbol, die </a:t>
            </a:r>
            <a:r>
              <a:rPr lang="de-DE" altLang="de-DE" dirty="0" smtClean="0">
                <a:solidFill>
                  <a:srgbClr val="0000CC"/>
                </a:solidFill>
              </a:rPr>
              <a:t>Ordnungs-zahl </a:t>
            </a:r>
            <a:r>
              <a:rPr lang="de-DE" altLang="de-DE" i="1" dirty="0" smtClean="0"/>
              <a:t>Z</a:t>
            </a:r>
            <a:r>
              <a:rPr lang="de-DE" altLang="de-DE" dirty="0" smtClean="0">
                <a:solidFill>
                  <a:srgbClr val="0000CC"/>
                </a:solidFill>
              </a:rPr>
              <a:t>, die Massenzahl </a:t>
            </a:r>
            <a:r>
              <a:rPr lang="de-DE" altLang="de-DE" i="1" dirty="0" smtClean="0"/>
              <a:t>A</a:t>
            </a:r>
            <a:r>
              <a:rPr lang="de-DE" altLang="de-DE" dirty="0" smtClean="0">
                <a:solidFill>
                  <a:srgbClr val="0000CC"/>
                </a:solidFill>
              </a:rPr>
              <a:t> </a:t>
            </a:r>
            <a:r>
              <a:rPr lang="de-DE" altLang="de-DE" dirty="0">
                <a:solidFill>
                  <a:srgbClr val="0000CC"/>
                </a:solidFill>
              </a:rPr>
              <a:t>und die (relative) Atommasse </a:t>
            </a:r>
            <a:r>
              <a:rPr lang="de-DE" altLang="de-DE" i="1" dirty="0" smtClean="0"/>
              <a:t>A</a:t>
            </a:r>
            <a:r>
              <a:rPr lang="de-DE" altLang="de-DE" baseline="-25000" dirty="0" smtClean="0"/>
              <a:t>u</a:t>
            </a:r>
            <a:r>
              <a:rPr lang="de-DE" altLang="de-DE" dirty="0" smtClean="0">
                <a:solidFill>
                  <a:srgbClr val="0000CC"/>
                </a:solidFill>
              </a:rPr>
              <a:t>.</a:t>
            </a:r>
            <a:endParaRPr lang="de-DE" altLang="de-DE" dirty="0">
              <a:solidFill>
                <a:srgbClr val="0000CC"/>
              </a:solidFill>
            </a:endParaRPr>
          </a:p>
          <a:p>
            <a:r>
              <a:rPr lang="de-DE" altLang="de-DE" dirty="0">
                <a:solidFill>
                  <a:srgbClr val="FF0000"/>
                </a:solidFill>
              </a:rPr>
              <a:t>Massenzahl </a:t>
            </a:r>
            <a:r>
              <a:rPr lang="de-DE" altLang="de-DE" i="1" dirty="0"/>
              <a:t>A</a:t>
            </a:r>
            <a:r>
              <a:rPr lang="de-DE" altLang="de-DE" dirty="0">
                <a:solidFill>
                  <a:srgbClr val="FF0000"/>
                </a:solidFill>
              </a:rPr>
              <a:t>:</a:t>
            </a:r>
            <a:r>
              <a:rPr lang="de-DE" altLang="de-DE" dirty="0"/>
              <a:t> </a:t>
            </a:r>
            <a:r>
              <a:rPr lang="de-DE" altLang="de-DE" dirty="0">
                <a:solidFill>
                  <a:srgbClr val="006600"/>
                </a:solidFill>
              </a:rPr>
              <a:t>Auch Atommassenzahl genannt. Natürliche Zahl, keine Einheit. Wasserstoff:  </a:t>
            </a:r>
            <a:r>
              <a:rPr lang="de-DE" altLang="de-DE" i="1" dirty="0"/>
              <a:t>A</a:t>
            </a:r>
            <a:r>
              <a:rPr lang="de-DE" altLang="de-DE" dirty="0"/>
              <a:t> = 1</a:t>
            </a:r>
            <a:r>
              <a:rPr lang="de-DE" altLang="de-DE" dirty="0">
                <a:solidFill>
                  <a:srgbClr val="006600"/>
                </a:solidFill>
              </a:rPr>
              <a:t>. </a:t>
            </a:r>
            <a:r>
              <a:rPr lang="de-DE" altLang="de-DE" i="1" dirty="0"/>
              <a:t>A</a:t>
            </a:r>
            <a:r>
              <a:rPr lang="de-DE" altLang="de-DE" dirty="0">
                <a:solidFill>
                  <a:srgbClr val="006600"/>
                </a:solidFill>
              </a:rPr>
              <a:t> entspricht der </a:t>
            </a:r>
            <a:r>
              <a:rPr lang="de-DE" altLang="de-DE" dirty="0" smtClean="0">
                <a:solidFill>
                  <a:srgbClr val="006600"/>
                </a:solidFill>
              </a:rPr>
              <a:t>Summe der Zahlen </a:t>
            </a:r>
            <a:r>
              <a:rPr lang="de-DE" altLang="de-DE" dirty="0">
                <a:solidFill>
                  <a:srgbClr val="006600"/>
                </a:solidFill>
              </a:rPr>
              <a:t>der Protonen und Neutronen im Atomkern.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Relative Atommasse </a:t>
            </a:r>
            <a:r>
              <a:rPr lang="de-DE" altLang="de-DE" i="1" dirty="0" smtClean="0"/>
              <a:t>A</a:t>
            </a:r>
            <a:r>
              <a:rPr lang="de-DE" altLang="de-DE" baseline="-25000" dirty="0"/>
              <a:t>u</a:t>
            </a:r>
            <a:r>
              <a:rPr lang="de-DE" altLang="de-DE" dirty="0" smtClean="0">
                <a:solidFill>
                  <a:srgbClr val="FF0000"/>
                </a:solidFill>
              </a:rPr>
              <a:t>:</a:t>
            </a:r>
            <a:r>
              <a:rPr lang="de-DE" altLang="de-DE" dirty="0" smtClean="0"/>
              <a:t> </a:t>
            </a:r>
            <a:r>
              <a:rPr lang="de-DE" altLang="de-DE" dirty="0">
                <a:solidFill>
                  <a:srgbClr val="006600"/>
                </a:solidFill>
              </a:rPr>
              <a:t>Die Masse des Elementes </a:t>
            </a:r>
            <a:r>
              <a:rPr lang="de-DE" altLang="de-DE" dirty="0" smtClean="0">
                <a:solidFill>
                  <a:srgbClr val="006600"/>
                </a:solidFill>
              </a:rPr>
              <a:t>im </a:t>
            </a:r>
            <a:r>
              <a:rPr lang="de-DE" altLang="de-DE" dirty="0">
                <a:solidFill>
                  <a:srgbClr val="006600"/>
                </a:solidFill>
              </a:rPr>
              <a:t>natürlich vorkommenden </a:t>
            </a:r>
            <a:r>
              <a:rPr lang="de-DE" altLang="de-DE" dirty="0" smtClean="0">
                <a:solidFill>
                  <a:srgbClr val="006600"/>
                </a:solidFill>
              </a:rPr>
              <a:t>Gemisch in Einheiten der atomaren Masseneinheit </a:t>
            </a:r>
            <a:r>
              <a:rPr lang="de-DE" altLang="de-DE" i="1" dirty="0" smtClean="0"/>
              <a:t>u</a:t>
            </a:r>
            <a:r>
              <a:rPr lang="de-DE" altLang="de-DE" dirty="0" smtClean="0">
                <a:solidFill>
                  <a:srgbClr val="006600"/>
                </a:solidFill>
              </a:rPr>
              <a:t>.</a:t>
            </a:r>
            <a:endParaRPr lang="de-DE" altLang="de-DE" dirty="0">
              <a:solidFill>
                <a:srgbClr val="006600"/>
              </a:solidFill>
            </a:endParaRPr>
          </a:p>
          <a:p>
            <a:pPr algn="ctr"/>
            <a:r>
              <a:rPr lang="de-DE" altLang="de-DE" dirty="0" smtClean="0">
                <a:solidFill>
                  <a:srgbClr val="FF0000"/>
                </a:solidFill>
              </a:rPr>
              <a:t>Beachte </a:t>
            </a:r>
            <a:r>
              <a:rPr lang="de-DE" altLang="de-DE" dirty="0">
                <a:solidFill>
                  <a:srgbClr val="FF0000"/>
                </a:solidFill>
              </a:rPr>
              <a:t>die Unterschiede von </a:t>
            </a:r>
            <a:r>
              <a:rPr lang="de-DE" altLang="de-DE" i="1" dirty="0"/>
              <a:t>A</a:t>
            </a:r>
            <a:r>
              <a:rPr lang="de-DE" altLang="de-DE" dirty="0">
                <a:solidFill>
                  <a:srgbClr val="FF0000"/>
                </a:solidFill>
              </a:rPr>
              <a:t> und </a:t>
            </a:r>
            <a:r>
              <a:rPr lang="de-DE" altLang="de-DE" i="1" dirty="0" smtClean="0"/>
              <a:t>A</a:t>
            </a:r>
            <a:r>
              <a:rPr lang="de-DE" altLang="de-DE" baseline="-25000" dirty="0"/>
              <a:t>u</a:t>
            </a:r>
            <a:r>
              <a:rPr lang="de-DE" altLang="de-DE" dirty="0" smtClean="0">
                <a:solidFill>
                  <a:srgbClr val="FF0000"/>
                </a:solidFill>
              </a:rPr>
              <a:t>!!!</a:t>
            </a:r>
            <a:endParaRPr lang="de-DE" altLang="de-DE" dirty="0">
              <a:solidFill>
                <a:srgbClr val="FF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81148"/>
              </p:ext>
            </p:extLst>
          </p:nvPr>
        </p:nvGraphicFramePr>
        <p:xfrm>
          <a:off x="7516744" y="19538"/>
          <a:ext cx="1558274" cy="68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3" imgW="406080" imgH="177480" progId="Equation.DSMT4">
                  <p:embed/>
                </p:oleObj>
              </mc:Choice>
              <mc:Fallback>
                <p:oleObj name="Equation" r:id="rId3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6744" y="19538"/>
                        <a:ext cx="1558274" cy="68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345989"/>
              </p:ext>
            </p:extLst>
          </p:nvPr>
        </p:nvGraphicFramePr>
        <p:xfrm>
          <a:off x="7418787" y="677241"/>
          <a:ext cx="17541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8787" y="677241"/>
                        <a:ext cx="1754188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0"/>
            <a:ext cx="6372200" cy="720254"/>
          </a:xfrm>
        </p:spPr>
        <p:txBody>
          <a:bodyPr/>
          <a:lstStyle/>
          <a:p>
            <a:pPr algn="r"/>
            <a:r>
              <a:rPr lang="de-DE" altLang="de-DE" dirty="0"/>
              <a:t>Massen einzelner Atome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628775"/>
            <a:ext cx="9217024" cy="4752553"/>
          </a:xfrm>
        </p:spPr>
        <p:txBody>
          <a:bodyPr/>
          <a:lstStyle/>
          <a:p>
            <a:r>
              <a:rPr lang="de-DE" altLang="de-DE" dirty="0" smtClean="0">
                <a:solidFill>
                  <a:srgbClr val="000099"/>
                </a:solidFill>
              </a:rPr>
              <a:t>Aus der molaren Masse </a:t>
            </a:r>
            <a:r>
              <a:rPr lang="de-DE" altLang="de-DE" i="1" dirty="0" smtClean="0"/>
              <a:t>M</a:t>
            </a:r>
            <a:r>
              <a:rPr lang="de-DE" altLang="de-DE" dirty="0" smtClean="0">
                <a:solidFill>
                  <a:srgbClr val="000099"/>
                </a:solidFill>
              </a:rPr>
              <a:t> </a:t>
            </a:r>
            <a:r>
              <a:rPr lang="de-DE" altLang="de-DE" dirty="0">
                <a:solidFill>
                  <a:srgbClr val="000099"/>
                </a:solidFill>
              </a:rPr>
              <a:t>kann man die Masse des einzelnen Atoms bestimmen.</a:t>
            </a:r>
          </a:p>
          <a:p>
            <a:r>
              <a:rPr lang="de-DE" altLang="de-DE" dirty="0">
                <a:solidFill>
                  <a:srgbClr val="006600"/>
                </a:solidFill>
              </a:rPr>
              <a:t>Die </a:t>
            </a:r>
            <a:r>
              <a:rPr lang="de-DE" altLang="de-DE" dirty="0" smtClean="0">
                <a:solidFill>
                  <a:srgbClr val="006600"/>
                </a:solidFill>
              </a:rPr>
              <a:t>molare Masse </a:t>
            </a:r>
            <a:r>
              <a:rPr lang="de-DE" altLang="de-DE" dirty="0" smtClean="0"/>
              <a:t>Al</a:t>
            </a:r>
            <a:r>
              <a:rPr lang="de-DE" altLang="de-DE" dirty="0" smtClean="0">
                <a:solidFill>
                  <a:srgbClr val="006600"/>
                </a:solidFill>
              </a:rPr>
              <a:t> </a:t>
            </a:r>
            <a:r>
              <a:rPr lang="de-DE" altLang="de-DE" dirty="0">
                <a:solidFill>
                  <a:srgbClr val="006600"/>
                </a:solidFill>
              </a:rPr>
              <a:t>ist </a:t>
            </a:r>
            <a:r>
              <a:rPr lang="de-DE" altLang="de-DE" i="1" dirty="0" err="1" smtClean="0"/>
              <a:t>M</a:t>
            </a:r>
            <a:r>
              <a:rPr lang="de-DE" altLang="de-DE" baseline="-25000" dirty="0" err="1" smtClean="0"/>
              <a:t>Al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dirty="0" smtClean="0"/>
              <a:t>26,981538 </a:t>
            </a:r>
            <a:r>
              <a:rPr lang="de-DE" altLang="de-DE" dirty="0"/>
              <a:t>g</a:t>
            </a:r>
            <a:r>
              <a:rPr lang="de-DE" altLang="de-DE" dirty="0">
                <a:cs typeface="Times New Roman" panose="02020603050405020304" pitchFamily="18" charset="0"/>
              </a:rPr>
              <a:t>·</a:t>
            </a:r>
            <a:r>
              <a:rPr lang="de-DE" altLang="de-DE" dirty="0"/>
              <a:t>mol</a:t>
            </a:r>
            <a:r>
              <a:rPr lang="de-DE" altLang="de-DE" baseline="30000" dirty="0"/>
              <a:t>-1</a:t>
            </a:r>
          </a:p>
          <a:p>
            <a:r>
              <a:rPr lang="de-DE" altLang="de-DE" dirty="0">
                <a:solidFill>
                  <a:srgbClr val="006600"/>
                </a:solidFill>
              </a:rPr>
              <a:t>Die Stoffmenge </a:t>
            </a:r>
            <a:r>
              <a:rPr lang="de-DE" altLang="de-DE" i="1" dirty="0"/>
              <a:t>n</a:t>
            </a:r>
            <a:r>
              <a:rPr lang="de-DE" altLang="de-DE" dirty="0"/>
              <a:t> = 1</a:t>
            </a:r>
            <a:r>
              <a:rPr lang="de-DE" altLang="de-DE" dirty="0">
                <a:solidFill>
                  <a:srgbClr val="006600"/>
                </a:solidFill>
              </a:rPr>
              <a:t> </a:t>
            </a:r>
            <a:r>
              <a:rPr lang="de-DE" altLang="de-DE" dirty="0" err="1">
                <a:solidFill>
                  <a:srgbClr val="006600"/>
                </a:solidFill>
              </a:rPr>
              <a:t>mol</a:t>
            </a:r>
            <a:r>
              <a:rPr lang="de-DE" altLang="de-DE" dirty="0">
                <a:solidFill>
                  <a:srgbClr val="006600"/>
                </a:solidFill>
              </a:rPr>
              <a:t> enthält </a:t>
            </a:r>
            <a:r>
              <a:rPr lang="de-DE" altLang="de-DE" i="1" dirty="0"/>
              <a:t>N</a:t>
            </a:r>
            <a:r>
              <a:rPr lang="de-DE" altLang="de-DE" baseline="-25000" dirty="0"/>
              <a:t>A</a:t>
            </a:r>
            <a:r>
              <a:rPr lang="de-DE" altLang="de-DE" dirty="0">
                <a:solidFill>
                  <a:srgbClr val="006600"/>
                </a:solidFill>
              </a:rPr>
              <a:t> Atome.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Masse des einzelnen </a:t>
            </a:r>
            <a:r>
              <a:rPr lang="de-DE" altLang="de-DE" dirty="0"/>
              <a:t>Al</a:t>
            </a:r>
            <a:r>
              <a:rPr lang="de-DE" altLang="de-DE" dirty="0">
                <a:solidFill>
                  <a:srgbClr val="FF0000"/>
                </a:solidFill>
              </a:rPr>
              <a:t> Atoms: </a:t>
            </a:r>
            <a:r>
              <a:rPr lang="de-DE" altLang="de-DE" i="1" dirty="0" err="1" smtClean="0"/>
              <a:t>m</a:t>
            </a:r>
            <a:r>
              <a:rPr lang="de-DE" altLang="de-DE" baseline="-25000" dirty="0" err="1" smtClean="0"/>
              <a:t>Al</a:t>
            </a:r>
            <a:r>
              <a:rPr lang="de-DE" altLang="de-DE" baseline="-25000" dirty="0" smtClean="0"/>
              <a:t>-Atom</a:t>
            </a:r>
            <a:r>
              <a:rPr lang="de-DE" altLang="de-DE" dirty="0" smtClean="0"/>
              <a:t> </a:t>
            </a:r>
            <a:r>
              <a:rPr lang="de-DE" altLang="de-DE" dirty="0"/>
              <a:t>=</a:t>
            </a:r>
            <a:r>
              <a:rPr lang="de-DE" altLang="de-DE" baseline="30000" dirty="0"/>
              <a:t> </a:t>
            </a:r>
            <a:r>
              <a:rPr lang="de-DE" altLang="de-DE" i="1" dirty="0" err="1" smtClean="0"/>
              <a:t>M</a:t>
            </a:r>
            <a:r>
              <a:rPr lang="de-DE" altLang="de-DE" baseline="-25000" dirty="0" err="1" smtClean="0"/>
              <a:t>Al</a:t>
            </a:r>
            <a:r>
              <a:rPr lang="de-DE" altLang="de-DE" dirty="0" smtClean="0"/>
              <a:t>/</a:t>
            </a:r>
            <a:r>
              <a:rPr lang="de-DE" altLang="de-DE" i="1" dirty="0" smtClean="0"/>
              <a:t>N</a:t>
            </a:r>
            <a:r>
              <a:rPr lang="de-DE" altLang="de-DE" baseline="-25000" dirty="0" smtClean="0"/>
              <a:t>A</a:t>
            </a:r>
            <a:endParaRPr lang="de-DE" altLang="de-DE" baseline="-25000" dirty="0"/>
          </a:p>
          <a:p>
            <a:r>
              <a:rPr lang="de-DE" altLang="de-DE" i="1" dirty="0" err="1" smtClean="0"/>
              <a:t>m</a:t>
            </a:r>
            <a:r>
              <a:rPr lang="de-DE" altLang="de-DE" baseline="-25000" dirty="0" err="1" smtClean="0"/>
              <a:t>Al</a:t>
            </a:r>
            <a:r>
              <a:rPr lang="de-DE" altLang="de-DE" baseline="-25000" dirty="0" smtClean="0"/>
              <a:t>-Atom</a:t>
            </a:r>
            <a:r>
              <a:rPr lang="de-DE" altLang="de-DE" dirty="0" smtClean="0"/>
              <a:t> </a:t>
            </a:r>
            <a:r>
              <a:rPr lang="de-DE" altLang="de-DE" dirty="0"/>
              <a:t>= </a:t>
            </a:r>
            <a:r>
              <a:rPr lang="de-DE" altLang="de-DE" dirty="0" smtClean="0"/>
              <a:t>26,981.538(1</a:t>
            </a:r>
            <a:r>
              <a:rPr lang="de-DE" altLang="de-DE" dirty="0"/>
              <a:t>) </a:t>
            </a:r>
            <a:r>
              <a:rPr lang="de-DE" altLang="de-DE" dirty="0" smtClean="0"/>
              <a:t>g</a:t>
            </a:r>
            <a:r>
              <a:rPr lang="de-DE" altLang="de-DE" dirty="0" smtClean="0">
                <a:cs typeface="Times New Roman" panose="02020603050405020304" pitchFamily="18" charset="0"/>
              </a:rPr>
              <a:t>·</a:t>
            </a:r>
            <a:r>
              <a:rPr lang="de-DE" altLang="de-DE" dirty="0" smtClean="0"/>
              <a:t>mol</a:t>
            </a:r>
            <a:r>
              <a:rPr lang="de-DE" altLang="de-DE" baseline="30000" dirty="0" smtClean="0"/>
              <a:t>-1</a:t>
            </a:r>
            <a:r>
              <a:rPr lang="de-DE" altLang="de-DE" dirty="0" smtClean="0"/>
              <a:t>/</a:t>
            </a:r>
            <a:r>
              <a:rPr lang="de-DE" altLang="de-DE" dirty="0" smtClean="0">
                <a:cs typeface="Times New Roman" panose="02020603050405020304" pitchFamily="18" charset="0"/>
              </a:rPr>
              <a:t>6,022.140.76·10</a:t>
            </a:r>
            <a:r>
              <a:rPr lang="de-DE" altLang="de-DE" baseline="30000" dirty="0" smtClean="0">
                <a:cs typeface="Times New Roman" panose="02020603050405020304" pitchFamily="18" charset="0"/>
              </a:rPr>
              <a:t>23</a:t>
            </a:r>
            <a:r>
              <a:rPr lang="de-DE" altLang="de-DE" dirty="0" smtClean="0">
                <a:cs typeface="Times New Roman" panose="02020603050405020304" pitchFamily="18" charset="0"/>
              </a:rPr>
              <a:t> </a:t>
            </a:r>
            <a:r>
              <a:rPr lang="de-DE" altLang="de-DE" dirty="0">
                <a:cs typeface="Times New Roman" panose="02020603050405020304" pitchFamily="18" charset="0"/>
              </a:rPr>
              <a:t>mol</a:t>
            </a:r>
            <a:r>
              <a:rPr lang="de-DE" altLang="de-DE" baseline="30000" dirty="0">
                <a:cs typeface="Times New Roman" panose="02020603050405020304" pitchFamily="18" charset="0"/>
              </a:rPr>
              <a:t>-1 </a:t>
            </a:r>
          </a:p>
          <a:p>
            <a:r>
              <a:rPr lang="de-DE" altLang="de-DE" baseline="30000" dirty="0">
                <a:cs typeface="Times New Roman" panose="02020603050405020304" pitchFamily="18" charset="0"/>
              </a:rPr>
              <a:t>                    </a:t>
            </a:r>
            <a:r>
              <a:rPr lang="de-DE" altLang="de-DE" dirty="0">
                <a:cs typeface="Times New Roman" panose="02020603050405020304" pitchFamily="18" charset="0"/>
              </a:rPr>
              <a:t>=  </a:t>
            </a:r>
            <a:r>
              <a:rPr lang="de-DE" altLang="de-DE" dirty="0" smtClean="0">
                <a:cs typeface="Times New Roman" panose="02020603050405020304" pitchFamily="18" charset="0"/>
              </a:rPr>
              <a:t>4,480.389.79(1) </a:t>
            </a:r>
            <a:r>
              <a:rPr lang="de-DE" altLang="de-DE" dirty="0">
                <a:cs typeface="Times New Roman" panose="02020603050405020304" pitchFamily="18" charset="0"/>
              </a:rPr>
              <a:t>·10</a:t>
            </a:r>
            <a:r>
              <a:rPr lang="de-DE" altLang="de-DE" baseline="30000" dirty="0">
                <a:cs typeface="Times New Roman" panose="02020603050405020304" pitchFamily="18" charset="0"/>
              </a:rPr>
              <a:t>-23</a:t>
            </a:r>
            <a:r>
              <a:rPr lang="de-DE" altLang="de-DE" dirty="0">
                <a:cs typeface="Times New Roman" panose="02020603050405020304" pitchFamily="18" charset="0"/>
              </a:rPr>
              <a:t> g</a:t>
            </a:r>
          </a:p>
          <a:p>
            <a:r>
              <a:rPr lang="de-DE" altLang="de-DE" sz="2000" dirty="0">
                <a:cs typeface="Times New Roman" panose="02020603050405020304" pitchFamily="18" charset="0"/>
              </a:rPr>
              <a:t>Die Werte in Klammer entsprechen den Unsicherheiten der letzten Stellen.</a:t>
            </a:r>
            <a:endParaRPr lang="de-DE" altLang="de-DE" sz="800" dirty="0">
              <a:cs typeface="Times New Roman" panose="02020603050405020304" pitchFamily="18" charset="0"/>
            </a:endParaRPr>
          </a:p>
          <a:p>
            <a:pPr algn="ctr"/>
            <a:r>
              <a:rPr lang="de-DE" altLang="de-DE" dirty="0">
                <a:solidFill>
                  <a:srgbClr val="FF0000"/>
                </a:solidFill>
                <a:cs typeface="Times New Roman" panose="02020603050405020304" pitchFamily="18" charset="0"/>
              </a:rPr>
              <a:t>Beachte: Atommassen können extrem genau angegeben werden,  Unsicherheit zum Beispiel hier </a:t>
            </a:r>
            <a:r>
              <a:rPr lang="de-DE" altLang="de-DE" dirty="0">
                <a:cs typeface="Times New Roman" panose="02020603050405020304" pitchFamily="18" charset="0"/>
              </a:rPr>
              <a:t>&lt; </a:t>
            </a:r>
            <a:r>
              <a:rPr lang="de-DE" altLang="de-DE" dirty="0" smtClean="0">
                <a:cs typeface="Times New Roman" panose="02020603050405020304" pitchFamily="18" charset="0"/>
              </a:rPr>
              <a:t>2·10</a:t>
            </a:r>
            <a:r>
              <a:rPr lang="de-DE" altLang="de-DE" baseline="30000" dirty="0" smtClean="0">
                <a:cs typeface="Times New Roman" panose="02020603050405020304" pitchFamily="18" charset="0"/>
              </a:rPr>
              <a:t>-9</a:t>
            </a:r>
            <a:r>
              <a:rPr lang="de-DE" altLang="de-DE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de-DE" altLang="de-DE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1" name="Picture 11" descr="Datei:Double-alaskan-rainb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121" y="0"/>
            <a:ext cx="6805612" cy="720254"/>
          </a:xfrm>
        </p:spPr>
        <p:txBody>
          <a:bodyPr/>
          <a:lstStyle/>
          <a:p>
            <a:pPr algn="r"/>
            <a:r>
              <a:rPr lang="de-DE" altLang="de-DE" dirty="0"/>
              <a:t>Licht in natürlicher Umwelt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solidFill>
                  <a:srgbClr val="FFFFFF"/>
                </a:solidFill>
              </a:rPr>
              <a:t>Das Licht in unserer Umwelt wird allgemein durch heiße Körper erzeugt - es sind Temperaturstrahler. </a:t>
            </a:r>
          </a:p>
          <a:p>
            <a:r>
              <a:rPr lang="de-DE" altLang="de-DE">
                <a:solidFill>
                  <a:srgbClr val="FFFFFF"/>
                </a:solidFill>
              </a:rPr>
              <a:t>Wichtige Lichtquellen sind:</a:t>
            </a:r>
          </a:p>
          <a:p>
            <a:r>
              <a:rPr lang="de-DE" altLang="de-DE">
                <a:solidFill>
                  <a:srgbClr val="FFFFFF"/>
                </a:solidFill>
              </a:rPr>
              <a:t>Die Sonne (Oberflächentemperatur T ~ 5778 K). </a:t>
            </a:r>
          </a:p>
          <a:p>
            <a:r>
              <a:rPr lang="de-DE" altLang="de-DE">
                <a:solidFill>
                  <a:srgbClr val="FFFFFF"/>
                </a:solidFill>
              </a:rPr>
              <a:t>Glühlampen T ~ 2300 - 2900 K ,</a:t>
            </a:r>
          </a:p>
          <a:p>
            <a:r>
              <a:rPr lang="de-DE" altLang="de-DE">
                <a:solidFill>
                  <a:srgbClr val="FFFFFF"/>
                </a:solidFill>
              </a:rPr>
              <a:t>Halogenlampen T ~ 3000 K. </a:t>
            </a:r>
          </a:p>
          <a:p>
            <a:r>
              <a:rPr lang="de-DE" altLang="de-DE">
                <a:solidFill>
                  <a:srgbClr val="FFFFFF"/>
                </a:solidFill>
              </a:rPr>
              <a:t>Das Licht aller Temperatur-</a:t>
            </a:r>
          </a:p>
          <a:p>
            <a:r>
              <a:rPr lang="de-DE" altLang="de-DE">
                <a:solidFill>
                  <a:srgbClr val="FFFFFF"/>
                </a:solidFill>
              </a:rPr>
              <a:t>strahler hat ein kontinuierliches</a:t>
            </a:r>
          </a:p>
          <a:p>
            <a:r>
              <a:rPr lang="de-DE" altLang="de-DE">
                <a:solidFill>
                  <a:srgbClr val="FFFFFF"/>
                </a:solidFill>
              </a:rPr>
              <a:t>Spektrum - es enthält alle Farben.</a:t>
            </a:r>
            <a:r>
              <a:rPr lang="de-DE" altLang="de-DE"/>
              <a:t> </a:t>
            </a:r>
          </a:p>
        </p:txBody>
      </p:sp>
      <p:pic>
        <p:nvPicPr>
          <p:cNvPr id="61454" name="Picture 14" descr="Sonnenlichtspektr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9100"/>
            <a:ext cx="406717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076825" y="5157788"/>
            <a:ext cx="4067175" cy="822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0000"/>
                </a:solidFill>
                <a:latin typeface="Times New Roman" panose="02020603050405020304" pitchFamily="18" charset="0"/>
              </a:rPr>
              <a:t>Lichtspektrum der Sonne mit dem Prisma zerlegt.</a:t>
            </a:r>
          </a:p>
        </p:txBody>
      </p:sp>
    </p:spTree>
    <p:extLst>
      <p:ext uri="{BB962C8B-B14F-4D97-AF65-F5344CB8AC3E}">
        <p14:creationId xmlns:p14="http://schemas.microsoft.com/office/powerpoint/2010/main" val="13986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4613"/>
            <a:ext cx="6300192" cy="1196752"/>
          </a:xfrm>
        </p:spPr>
        <p:txBody>
          <a:bodyPr/>
          <a:lstStyle/>
          <a:p>
            <a:pPr algn="r"/>
            <a:r>
              <a:rPr lang="de-DE" altLang="de-DE" dirty="0"/>
              <a:t>Licht aus der Anregung von Gasen</a:t>
            </a:r>
          </a:p>
        </p:txBody>
      </p:sp>
      <p:pic>
        <p:nvPicPr>
          <p:cNvPr id="64518" name="Picture 6" descr="Datei:HeTub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868863"/>
            <a:ext cx="1800225" cy="13081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Datei:NeTub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797425"/>
            <a:ext cx="1819275" cy="137636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LED Leuchtreklame Werbetafel &quot; Open &quot; 65*23c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503363"/>
            <a:ext cx="1565275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Beleuchtete, rote Herzen, Rotlichtviertel, Paris, Frankreich, Europ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1782763"/>
            <a:ext cx="2138362" cy="1360487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Datei:Edelgase in Entladungsroehren.jpg">
            <a:hlinkClick r:id="rId10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781300"/>
            <a:ext cx="3635375" cy="2060575"/>
          </a:xfr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71450" y="1773238"/>
            <a:ext cx="53371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solidFill>
                  <a:srgbClr val="000099"/>
                </a:solidFill>
                <a:latin typeface="Times New Roman" panose="02020603050405020304" pitchFamily="18" charset="0"/>
              </a:rPr>
              <a:t>Anders als Temperaturstrahler, die breite, kontinuierliche fast einheitliche Lichtspektren aussenden </a:t>
            </a:r>
          </a:p>
          <a:p>
            <a:endParaRPr lang="de-DE" altLang="de-DE" sz="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de-DE" altLang="de-DE" sz="2800">
                <a:solidFill>
                  <a:srgbClr val="FF0000"/>
                </a:solidFill>
                <a:latin typeface="Times New Roman" panose="02020603050405020304" pitchFamily="18" charset="0"/>
              </a:rPr>
              <a:t>- weißes kontinuierliches  Licht,</a:t>
            </a:r>
          </a:p>
          <a:p>
            <a:pPr algn="ctr"/>
            <a:endParaRPr lang="de-DE" altLang="de-DE" sz="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de-DE" altLang="de-DE" sz="2800">
                <a:solidFill>
                  <a:srgbClr val="000099"/>
                </a:solidFill>
                <a:latin typeface="Times New Roman" panose="02020603050405020304" pitchFamily="18" charset="0"/>
              </a:rPr>
              <a:t>erscheinen leuchtende Gase in unterschiedlichen Farben</a:t>
            </a:r>
          </a:p>
          <a:p>
            <a:endParaRPr lang="de-DE" altLang="de-DE" sz="8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de-DE" altLang="de-DE" sz="2800">
                <a:solidFill>
                  <a:srgbClr val="FF0000"/>
                </a:solidFill>
                <a:latin typeface="Times New Roman" panose="02020603050405020304" pitchFamily="18" charset="0"/>
              </a:rPr>
              <a:t>- monochromatisches diskretes Licht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508625" y="1773238"/>
            <a:ext cx="1493838" cy="10001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916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63502"/>
            <a:ext cx="4749924" cy="792162"/>
          </a:xfrm>
        </p:spPr>
        <p:txBody>
          <a:bodyPr/>
          <a:lstStyle/>
          <a:p>
            <a:pPr algn="r"/>
            <a:r>
              <a:rPr lang="de-DE" altLang="de-DE" dirty="0"/>
              <a:t>Kathodenstrahlen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6688" y="1833563"/>
            <a:ext cx="5053012" cy="4475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err="1">
                <a:solidFill>
                  <a:srgbClr val="000099"/>
                </a:solidFill>
              </a:rPr>
              <a:t>Hittdorf</a:t>
            </a:r>
            <a:r>
              <a:rPr lang="de-DE" altLang="de-DE" dirty="0">
                <a:solidFill>
                  <a:srgbClr val="000099"/>
                </a:solidFill>
              </a:rPr>
              <a:t> (</a:t>
            </a:r>
            <a:r>
              <a:rPr lang="de-DE" altLang="de-DE" dirty="0"/>
              <a:t>1869</a:t>
            </a:r>
            <a:r>
              <a:rPr lang="de-DE" altLang="de-DE" dirty="0">
                <a:solidFill>
                  <a:srgbClr val="000099"/>
                </a:solidFill>
              </a:rPr>
              <a:t>) untersuchte die Elektrizitätsleitung in Gasen.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FF0000"/>
                </a:solidFill>
              </a:rPr>
              <a:t>Ergebnisse: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6600"/>
                </a:solidFill>
              </a:rPr>
              <a:t>bei kleinem Druck fließt </a:t>
            </a:r>
            <a:r>
              <a:rPr lang="de-DE" altLang="de-DE" dirty="0" smtClean="0">
                <a:solidFill>
                  <a:srgbClr val="006600"/>
                </a:solidFill>
              </a:rPr>
              <a:t>Strom,</a:t>
            </a:r>
            <a:endParaRPr lang="de-DE" altLang="de-DE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6600"/>
                </a:solidFill>
              </a:rPr>
              <a:t>ab ca. </a:t>
            </a:r>
            <a:r>
              <a:rPr lang="de-DE" altLang="de-DE" dirty="0"/>
              <a:t>1 hPa</a:t>
            </a:r>
            <a:r>
              <a:rPr lang="de-DE" altLang="de-DE" dirty="0">
                <a:solidFill>
                  <a:srgbClr val="006600"/>
                </a:solidFill>
              </a:rPr>
              <a:t> Druck </a:t>
            </a:r>
            <a:r>
              <a:rPr lang="de-DE" altLang="de-DE" dirty="0" smtClean="0">
                <a:solidFill>
                  <a:srgbClr val="006600"/>
                </a:solidFill>
              </a:rPr>
              <a:t>zeigen </a:t>
            </a:r>
            <a:r>
              <a:rPr lang="de-DE" altLang="de-DE" dirty="0">
                <a:solidFill>
                  <a:srgbClr val="006600"/>
                </a:solidFill>
              </a:rPr>
              <a:t>sich Leuchterscheinungen</a:t>
            </a:r>
          </a:p>
          <a:p>
            <a:pPr>
              <a:lnSpc>
                <a:spcPct val="90000"/>
              </a:lnSpc>
            </a:pPr>
            <a:r>
              <a:rPr lang="de-DE" altLang="de-DE" dirty="0">
                <a:solidFill>
                  <a:srgbClr val="006600"/>
                </a:solidFill>
              </a:rPr>
              <a:t>Kathodenstrahlung (freie </a:t>
            </a:r>
            <a:r>
              <a:rPr lang="de-DE" altLang="de-DE" dirty="0" err="1">
                <a:solidFill>
                  <a:srgbClr val="006600"/>
                </a:solidFill>
              </a:rPr>
              <a:t>Elek-tronen</a:t>
            </a:r>
            <a:r>
              <a:rPr lang="de-DE" altLang="de-DE" dirty="0">
                <a:solidFill>
                  <a:srgbClr val="006600"/>
                </a:solidFill>
              </a:rPr>
              <a:t>) breiten sich geradlinig aus. Elektrischen u. magnetischen Felder können sie ablenken.</a:t>
            </a:r>
          </a:p>
        </p:txBody>
      </p:sp>
      <p:pic>
        <p:nvPicPr>
          <p:cNvPr id="32774" name="Picture 6" descr="Kathodenstrahlröh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76475"/>
            <a:ext cx="3995737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Kathodenstrahlröhre Schatt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4893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003800" y="5661025"/>
            <a:ext cx="3871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rgbClr val="000099"/>
                </a:solidFill>
                <a:latin typeface="Times New Roman" panose="02020603050405020304" pitchFamily="18" charset="0"/>
              </a:rPr>
              <a:t>Kathodenstrahlen breiten sich geradlinig aus und werfen Schatten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148263" y="1341438"/>
            <a:ext cx="3995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rgbClr val="000099"/>
                </a:solidFill>
                <a:latin typeface="Times New Roman" panose="02020603050405020304" pitchFamily="18" charset="0"/>
              </a:rPr>
              <a:t>Kathodenstrahlröhre - zwei Elek-troden mit Spannung </a:t>
            </a:r>
            <a:r>
              <a:rPr lang="de-DE" altLang="de-DE" sz="2000" i="1">
                <a:solidFill>
                  <a:srgbClr val="000099"/>
                </a:solidFill>
                <a:latin typeface="Times New Roman" panose="02020603050405020304" pitchFamily="18" charset="0"/>
              </a:rPr>
              <a:t>U</a:t>
            </a:r>
            <a:r>
              <a:rPr lang="de-DE" altLang="de-DE" sz="2000">
                <a:solidFill>
                  <a:srgbClr val="000099"/>
                </a:solidFill>
                <a:latin typeface="Times New Roman" panose="02020603050405020304" pitchFamily="18" charset="0"/>
              </a:rPr>
              <a:t> in einer Röhre mit verdünntem Gas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740650" y="32845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i="1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724525" y="38608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latin typeface="Times New Roman" panose="02020603050405020304" pitchFamily="18" charset="0"/>
              </a:rPr>
              <a:t>Kathode - negativ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003800" y="4868863"/>
            <a:ext cx="1081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latin typeface="Times New Roman" panose="02020603050405020304" pitchFamily="18" charset="0"/>
              </a:rPr>
              <a:t>Anode - positiv</a:t>
            </a:r>
          </a:p>
        </p:txBody>
      </p:sp>
    </p:spTree>
    <p:extLst>
      <p:ext uri="{BB962C8B-B14F-4D97-AF65-F5344CB8AC3E}">
        <p14:creationId xmlns:p14="http://schemas.microsoft.com/office/powerpoint/2010/main" val="42261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16632"/>
            <a:ext cx="5110234" cy="1224136"/>
          </a:xfrm>
        </p:spPr>
        <p:txBody>
          <a:bodyPr/>
          <a:lstStyle/>
          <a:p>
            <a:pPr algn="r"/>
            <a:r>
              <a:rPr lang="de-DE" altLang="de-DE" dirty="0" smtClean="0"/>
              <a:t>Zugang zu den Unterlagen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40987" y="2420888"/>
            <a:ext cx="8893175" cy="4560887"/>
          </a:xfrm>
        </p:spPr>
        <p:txBody>
          <a:bodyPr/>
          <a:lstStyle/>
          <a:p>
            <a:pPr>
              <a:tabLst>
                <a:tab pos="6000750" algn="l"/>
              </a:tabLst>
            </a:pPr>
            <a:r>
              <a:rPr lang="de-DE" altLang="de-DE" dirty="0"/>
              <a:t>Microsoft Power Point Dateien mit Vorlesungsunterlagen </a:t>
            </a:r>
          </a:p>
          <a:p>
            <a:pPr>
              <a:tabLst>
                <a:tab pos="6000750" algn="l"/>
              </a:tabLst>
            </a:pPr>
            <a:r>
              <a:rPr lang="de-DE" altLang="de-DE" dirty="0"/>
              <a:t>finden Sie als W</a:t>
            </a:r>
            <a:r>
              <a:rPr lang="de-DE" altLang="de-DE" dirty="0" smtClean="0"/>
              <a:t>eb-Disk:</a:t>
            </a:r>
            <a:endParaRPr lang="de-DE" altLang="de-DE" dirty="0"/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0099"/>
                </a:solidFill>
                <a:hlinkClick r:id="rId2"/>
              </a:rPr>
              <a:t>https://</a:t>
            </a:r>
            <a:r>
              <a:rPr lang="de-DE" altLang="de-DE" dirty="0" smtClean="0">
                <a:solidFill>
                  <a:srgbClr val="000099"/>
                </a:solidFill>
                <a:hlinkClick r:id="rId2"/>
              </a:rPr>
              <a:t>webdisk.hs-hannover.de</a:t>
            </a:r>
            <a:endParaRPr lang="de-DE" altLang="de-DE" dirty="0">
              <a:solidFill>
                <a:srgbClr val="0000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/>
              <a:t>Oder über die </a:t>
            </a:r>
            <a:r>
              <a:rPr lang="de-DE" altLang="de-DE" dirty="0" smtClean="0"/>
              <a:t>Homepage:</a:t>
            </a:r>
            <a:endParaRPr lang="de-DE" altLang="de-DE" dirty="0"/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3399"/>
                </a:solidFill>
                <a:hlinkClick r:id="rId3"/>
              </a:rPr>
              <a:t>http</a:t>
            </a:r>
            <a:r>
              <a:rPr lang="de-DE" altLang="de-DE" dirty="0" smtClean="0">
                <a:solidFill>
                  <a:srgbClr val="003399"/>
                </a:solidFill>
                <a:hlinkClick r:id="rId3"/>
              </a:rPr>
              <a:t>://schrewe.wp.hs-hannover.de</a:t>
            </a:r>
            <a:endParaRPr lang="de-DE" altLang="de-DE" dirty="0">
              <a:solidFill>
                <a:srgbClr val="003399"/>
              </a:solidFill>
            </a:endParaRPr>
          </a:p>
          <a:p>
            <a:pPr>
              <a:tabLst>
                <a:tab pos="6000750" algn="l"/>
              </a:tabLst>
            </a:pPr>
            <a:r>
              <a:rPr lang="de-DE" altLang="de-DE" dirty="0"/>
              <a:t>Fragen (jederzeit) auch per </a:t>
            </a:r>
            <a:r>
              <a:rPr lang="de-DE" altLang="de-DE" dirty="0" smtClean="0"/>
              <a:t>E-Mail</a:t>
            </a:r>
            <a:r>
              <a:rPr lang="de-DE" altLang="de-DE" dirty="0"/>
              <a:t>:</a:t>
            </a:r>
          </a:p>
          <a:p>
            <a:pPr>
              <a:tabLst>
                <a:tab pos="6000750" algn="l"/>
              </a:tabLst>
            </a:pPr>
            <a:r>
              <a:rPr lang="de-DE" altLang="de-DE" dirty="0">
                <a:solidFill>
                  <a:srgbClr val="000099"/>
                </a:solidFill>
                <a:hlinkClick r:id="rId4"/>
              </a:rPr>
              <a:t>ulrich.schrewe@hs-hannover.de</a:t>
            </a:r>
            <a:endParaRPr lang="de-DE" altLang="de-DE" dirty="0">
              <a:solidFill>
                <a:srgbClr val="000099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5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44450"/>
            <a:ext cx="5293221" cy="654050"/>
          </a:xfrm>
        </p:spPr>
        <p:txBody>
          <a:bodyPr/>
          <a:lstStyle/>
          <a:p>
            <a:pPr algn="r"/>
            <a:r>
              <a:rPr lang="de-DE" altLang="de-DE" dirty="0"/>
              <a:t>Gasentladungsröhre</a:t>
            </a:r>
          </a:p>
        </p:txBody>
      </p:sp>
      <p:pic>
        <p:nvPicPr>
          <p:cNvPr id="33797" name="Picture 5" descr="Glow-discharge-schematic-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5625"/>
            <a:ext cx="5765800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867400" y="1773238"/>
            <a:ext cx="3276600" cy="4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800">
                <a:solidFill>
                  <a:srgbClr val="000099"/>
                </a:solidFill>
                <a:latin typeface="Times New Roman" panose="02020603050405020304" pitchFamily="18" charset="0"/>
              </a:rPr>
              <a:t>In der positiven Säule zeigt sich  das Leuchten in getrennten Schichten.</a:t>
            </a:r>
          </a:p>
          <a:p>
            <a:endParaRPr lang="de-DE" altLang="de-DE" sz="10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r>
              <a:rPr lang="de-DE" altLang="de-DE" sz="2800">
                <a:solidFill>
                  <a:srgbClr val="006600"/>
                </a:solidFill>
                <a:latin typeface="Times New Roman" panose="02020603050405020304" pitchFamily="18" charset="0"/>
              </a:rPr>
              <a:t>Ursache: Elektronen stoßen inelastisch mit den Gasatomen und regen diese zur Lichtaussendung an.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0825" y="6092825"/>
            <a:ext cx="2774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900"/>
              <a:t>Quelle: http://de.wikipedia.org/wiki/Glimmentladung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3563938" y="2420938"/>
            <a:ext cx="2303462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339975" y="4195763"/>
            <a:ext cx="227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FF0000"/>
                </a:solidFill>
                <a:latin typeface="Times New Roman" panose="02020603050405020304" pitchFamily="18" charset="0"/>
              </a:rPr>
              <a:t>&lt;--Feldstärke konstant--&gt;</a:t>
            </a:r>
          </a:p>
        </p:txBody>
      </p:sp>
    </p:spTree>
    <p:extLst>
      <p:ext uri="{BB962C8B-B14F-4D97-AF65-F5344CB8AC3E}">
        <p14:creationId xmlns:p14="http://schemas.microsoft.com/office/powerpoint/2010/main" val="3900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11584"/>
            <a:ext cx="5062910" cy="1368474"/>
          </a:xfrm>
        </p:spPr>
        <p:txBody>
          <a:bodyPr/>
          <a:lstStyle/>
          <a:p>
            <a:pPr algn="r"/>
            <a:r>
              <a:rPr lang="de-DE" altLang="de-DE" dirty="0"/>
              <a:t>Besonderheit der Gasentladung</a:t>
            </a:r>
          </a:p>
        </p:txBody>
      </p:sp>
      <p:pic>
        <p:nvPicPr>
          <p:cNvPr id="38915" name="Picture 3" descr="hspek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488237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835342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800">
                <a:solidFill>
                  <a:srgbClr val="000099"/>
                </a:solidFill>
                <a:latin typeface="Times New Roman" panose="02020603050405020304" pitchFamily="18" charset="0"/>
              </a:rPr>
              <a:t>Leuchtende Gase (z.B. H) erzeugen ein Linienspektrum</a:t>
            </a:r>
          </a:p>
        </p:txBody>
      </p:sp>
    </p:spTree>
    <p:extLst>
      <p:ext uri="{BB962C8B-B14F-4D97-AF65-F5344CB8AC3E}">
        <p14:creationId xmlns:p14="http://schemas.microsoft.com/office/powerpoint/2010/main" val="35384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8" y="3068960"/>
            <a:ext cx="3518520" cy="263889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Linienspektren verschiedener Elemente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8" y="1421875"/>
            <a:ext cx="5696885" cy="170315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40" y="3212976"/>
            <a:ext cx="3783724" cy="1600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39" y="5142377"/>
            <a:ext cx="4618025" cy="113094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6667" y="35730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381370" y="3125033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He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63888" y="57501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rgbClr val="0000CC"/>
                </a:solidFill>
                <a:latin typeface="+mn-lt"/>
                <a:sym typeface="Symbol" panose="05050102010706020507" pitchFamily="18" charset="2"/>
              </a:rPr>
              <a:t>N</a:t>
            </a:r>
            <a:r>
              <a:rPr lang="de-DE" sz="2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72495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0"/>
            <a:ext cx="4499992" cy="792262"/>
          </a:xfrm>
        </p:spPr>
        <p:txBody>
          <a:bodyPr/>
          <a:lstStyle/>
          <a:p>
            <a:pPr algn="r"/>
            <a:r>
              <a:rPr lang="de-DE" dirty="0" smtClean="0"/>
              <a:t>Leuchtstofflampe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6" y="2348880"/>
            <a:ext cx="3772614" cy="323187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2" y="1700809"/>
            <a:ext cx="1594844" cy="10801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87" y="1687363"/>
            <a:ext cx="3923928" cy="251405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53022" y="4240296"/>
            <a:ext cx="4426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UV-A-Strahlung (Wellenlänge 400 - 315 </a:t>
            </a:r>
            <a:r>
              <a:rPr lang="de-DE" sz="1600" dirty="0" err="1"/>
              <a:t>nm</a:t>
            </a:r>
            <a:r>
              <a:rPr lang="de-DE" sz="1600" dirty="0" smtClean="0"/>
              <a:t>) </a:t>
            </a:r>
            <a:endParaRPr lang="de-DE" sz="1600" dirty="0"/>
          </a:p>
          <a:p>
            <a:r>
              <a:rPr lang="de-DE" sz="1600" dirty="0"/>
              <a:t>UV-B-Strahlung (Wellenlänge 315 - 280 </a:t>
            </a:r>
            <a:r>
              <a:rPr lang="de-DE" sz="1600" dirty="0" err="1"/>
              <a:t>nm</a:t>
            </a:r>
            <a:r>
              <a:rPr lang="de-DE" sz="1600" dirty="0"/>
              <a:t>) </a:t>
            </a:r>
          </a:p>
          <a:p>
            <a:r>
              <a:rPr lang="de-DE" sz="1600" dirty="0"/>
              <a:t>UV-C-Strahlung (Wellenlänge 280 - 100 </a:t>
            </a:r>
            <a:r>
              <a:rPr lang="de-DE" sz="1600" dirty="0" err="1"/>
              <a:t>nm</a:t>
            </a:r>
            <a:r>
              <a:rPr lang="de-DE" sz="1600" dirty="0"/>
              <a:t>).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592048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Gasentladungsspektrum von </a:t>
            </a:r>
            <a:r>
              <a:rPr lang="de-DE" sz="1800" dirty="0" err="1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Hg</a:t>
            </a:r>
            <a:endParaRPr lang="de-DE" sz="1800" dirty="0" smtClean="0">
              <a:solidFill>
                <a:srgbClr val="0000CC"/>
              </a:solidFill>
              <a:effectLst/>
              <a:latin typeface="+mn-lt"/>
              <a:sym typeface="Symbol" panose="05050102010706020507" pitchFamily="18" charset="2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766266" y="1556792"/>
            <a:ext cx="205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Spektrum einer </a:t>
            </a:r>
            <a:r>
              <a:rPr lang="de-DE" sz="2000" dirty="0">
                <a:solidFill>
                  <a:srgbClr val="0000CC"/>
                </a:solidFill>
                <a:latin typeface="+mn-lt"/>
                <a:sym typeface="Symbol" panose="05050102010706020507" pitchFamily="18" charset="2"/>
              </a:rPr>
              <a:t>L</a:t>
            </a:r>
            <a:r>
              <a:rPr lang="de-DE" sz="2000" dirty="0" smtClean="0">
                <a:solidFill>
                  <a:srgbClr val="0000CC"/>
                </a:solidFill>
                <a:effectLst/>
                <a:latin typeface="+mn-lt"/>
                <a:sym typeface="Symbol" panose="05050102010706020507" pitchFamily="18" charset="2"/>
              </a:rPr>
              <a:t>euchtstofflampe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09316" y="511254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Beschichtung im Inneren einer Leuchtstofflampe dient der Absorption der UV-Strahlung und Erzeugung von Licht im Bereich </a:t>
            </a:r>
            <a:r>
              <a:rPr lang="de-DE" sz="1800" dirty="0" smtClean="0">
                <a:effectLst/>
                <a:latin typeface="+mn-lt"/>
                <a:sym typeface="Symbol" panose="05050102010706020507" pitchFamily="18" charset="2"/>
              </a:rPr>
              <a:t>400 – 800 nm</a:t>
            </a:r>
            <a:r>
              <a:rPr lang="de-DE" sz="1800" dirty="0" smtClean="0">
                <a:solidFill>
                  <a:srgbClr val="FF0000"/>
                </a:solidFill>
                <a:effectLst/>
                <a:latin typeface="+mn-lt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13" name="Inhaltsplatzhalt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14" y="114805"/>
            <a:ext cx="1847578" cy="14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03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4795" y="0"/>
            <a:ext cx="5149205" cy="792262"/>
          </a:xfrm>
        </p:spPr>
        <p:txBody>
          <a:bodyPr/>
          <a:lstStyle/>
          <a:p>
            <a:pPr algn="r"/>
            <a:r>
              <a:rPr lang="de-DE" altLang="de-DE" dirty="0"/>
              <a:t>Zusammenfassung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213"/>
            <a:ext cx="8893175" cy="4609107"/>
          </a:xfrm>
        </p:spPr>
        <p:txBody>
          <a:bodyPr/>
          <a:lstStyle/>
          <a:p>
            <a:r>
              <a:rPr lang="de-DE" altLang="de-DE" dirty="0"/>
              <a:t>Die Vorstellung von kleinsten Bausteinen der Materie stammt aus philosophischen Vorstellungen des Altertums.</a:t>
            </a:r>
          </a:p>
          <a:p>
            <a:r>
              <a:rPr lang="de-DE" altLang="de-DE" dirty="0">
                <a:solidFill>
                  <a:srgbClr val="000099"/>
                </a:solidFill>
              </a:rPr>
              <a:t>Die Chemie des 18. und 19. Jahrhunderts begründet ein naturwissenschaftliches Bild von Atomen und Molekülen.</a:t>
            </a:r>
          </a:p>
          <a:p>
            <a:r>
              <a:rPr lang="de-DE" altLang="de-DE" dirty="0">
                <a:solidFill>
                  <a:srgbClr val="006600"/>
                </a:solidFill>
              </a:rPr>
              <a:t>Die atomaren Dimensionen sind verglichen mit den Dimensionen in unserer Umwelt extrem klein.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Die Lichtaussendung von Atomen zeigt die Besonderheit, dass bestimmte feste Anregungsenergien und bestimmte Lichtfarben miteinander verknüpft sind. 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Dies entspricht einer Quantenstruktur der Atome.</a:t>
            </a:r>
          </a:p>
        </p:txBody>
      </p:sp>
    </p:spTree>
    <p:extLst>
      <p:ext uri="{BB962C8B-B14F-4D97-AF65-F5344CB8AC3E}">
        <p14:creationId xmlns:p14="http://schemas.microsoft.com/office/powerpoint/2010/main" val="244850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altLang="de-DE" dirty="0"/>
              <a:t>Atome </a:t>
            </a:r>
            <a:r>
              <a:rPr lang="de-DE" altLang="de-DE" dirty="0" smtClean="0"/>
              <a:t>– </a:t>
            </a:r>
            <a:br>
              <a:rPr lang="de-DE" altLang="de-DE" dirty="0" smtClean="0"/>
            </a:br>
            <a:r>
              <a:rPr lang="de-DE" altLang="de-DE" dirty="0" smtClean="0"/>
              <a:t>Kleinste </a:t>
            </a:r>
            <a:r>
              <a:rPr lang="de-DE" altLang="de-DE" dirty="0"/>
              <a:t>Bausteine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988840"/>
            <a:ext cx="8893175" cy="4272260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Philosophische Überlegungen führten bereits vor </a:t>
            </a:r>
            <a:r>
              <a:rPr lang="de-DE" altLang="de-DE" dirty="0">
                <a:cs typeface="Arial" panose="020B0604020202020204" pitchFamily="34" charset="0"/>
              </a:rPr>
              <a:t>~2500</a:t>
            </a:r>
            <a:r>
              <a:rPr lang="de-DE" altLang="de-DE" dirty="0">
                <a:solidFill>
                  <a:srgbClr val="000099"/>
                </a:solidFill>
                <a:cs typeface="Arial" panose="020B0604020202020204" pitchFamily="34" charset="0"/>
              </a:rPr>
              <a:t> Jahren in Indien und Griechenland zur Hypothese von einfachen Bausteinen der Materie, die sich zu komplexeren Objekten zusammenschließen können.</a:t>
            </a:r>
          </a:p>
          <a:p>
            <a:endParaRPr lang="de-DE" altLang="de-DE" sz="1400" dirty="0">
              <a:solidFill>
                <a:srgbClr val="000099"/>
              </a:solidFill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rgbClr val="008000"/>
                </a:solidFill>
                <a:cs typeface="Arial" panose="020B0604020202020204" pitchFamily="34" charset="0"/>
              </a:rPr>
              <a:t>Die griechischen Philosophen </a:t>
            </a:r>
            <a:r>
              <a:rPr lang="de-DE" altLang="de-DE" dirty="0" err="1">
                <a:solidFill>
                  <a:srgbClr val="008000"/>
                </a:solidFill>
                <a:cs typeface="Arial" panose="020B0604020202020204" pitchFamily="34" charset="0"/>
              </a:rPr>
              <a:t>Leukipp</a:t>
            </a:r>
            <a:r>
              <a:rPr lang="de-DE" altLang="de-DE" dirty="0">
                <a:solidFill>
                  <a:srgbClr val="008000"/>
                </a:solidFill>
                <a:cs typeface="Arial" panose="020B0604020202020204" pitchFamily="34" charset="0"/>
              </a:rPr>
              <a:t> und </a:t>
            </a:r>
            <a:r>
              <a:rPr lang="de-DE" altLang="de-DE" dirty="0" err="1">
                <a:solidFill>
                  <a:srgbClr val="008000"/>
                </a:solidFill>
                <a:cs typeface="Arial" panose="020B0604020202020204" pitchFamily="34" charset="0"/>
              </a:rPr>
              <a:t>Demokrit</a:t>
            </a:r>
            <a:r>
              <a:rPr lang="de-DE" altLang="de-DE" dirty="0">
                <a:solidFill>
                  <a:srgbClr val="008000"/>
                </a:solidFill>
                <a:cs typeface="Arial" panose="020B0604020202020204" pitchFamily="34" charset="0"/>
              </a:rPr>
              <a:t> systematisierten die Atomvorstellung </a:t>
            </a:r>
            <a:r>
              <a:rPr lang="de-DE" altLang="de-DE" dirty="0">
                <a:cs typeface="Arial" panose="020B0604020202020204" pitchFamily="34" charset="0"/>
              </a:rPr>
              <a:t>(~ 450 v. Chr.</a:t>
            </a:r>
            <a:r>
              <a:rPr lang="de-DE" altLang="de-DE" dirty="0">
                <a:solidFill>
                  <a:srgbClr val="008000"/>
                </a:solidFill>
                <a:cs typeface="Arial" panose="020B0604020202020204" pitchFamily="34" charset="0"/>
              </a:rPr>
              <a:t>).</a:t>
            </a:r>
          </a:p>
          <a:p>
            <a:endParaRPr lang="de-DE" altLang="de-DE" sz="14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de-DE" altLang="de-DE" dirty="0">
                <a:solidFill>
                  <a:srgbClr val="FF0000"/>
                </a:solidFill>
                <a:cs typeface="Arial" panose="020B0604020202020204" pitchFamily="34" charset="0"/>
              </a:rPr>
              <a:t>Naturwissenschaftliche Atomvorstellungen </a:t>
            </a:r>
            <a:r>
              <a:rPr lang="de-DE" altLang="de-DE" dirty="0" smtClean="0">
                <a:solidFill>
                  <a:srgbClr val="FF0000"/>
                </a:solidFill>
                <a:cs typeface="Arial" panose="020B0604020202020204" pitchFamily="34" charset="0"/>
              </a:rPr>
              <a:t>entwickelten </a:t>
            </a:r>
            <a:r>
              <a:rPr lang="de-DE" altLang="de-DE" dirty="0">
                <a:solidFill>
                  <a:srgbClr val="FF0000"/>
                </a:solidFill>
                <a:cs typeface="Arial" panose="020B0604020202020204" pitchFamily="34" charset="0"/>
              </a:rPr>
              <a:t>die Chemiker des </a:t>
            </a:r>
            <a:r>
              <a:rPr lang="de-DE" altLang="de-DE" dirty="0">
                <a:cs typeface="Arial" panose="020B0604020202020204" pitchFamily="34" charset="0"/>
              </a:rPr>
              <a:t>18.</a:t>
            </a:r>
            <a:r>
              <a:rPr lang="de-DE" altLang="de-DE" dirty="0">
                <a:solidFill>
                  <a:srgbClr val="FF0000"/>
                </a:solidFill>
                <a:cs typeface="Arial" panose="020B0604020202020204" pitchFamily="34" charset="0"/>
              </a:rPr>
              <a:t> und </a:t>
            </a:r>
            <a:r>
              <a:rPr lang="de-DE" altLang="de-DE" dirty="0">
                <a:cs typeface="Arial" panose="020B0604020202020204" pitchFamily="34" charset="0"/>
              </a:rPr>
              <a:t>19.</a:t>
            </a:r>
            <a:r>
              <a:rPr lang="de-DE" altLang="de-DE" dirty="0">
                <a:solidFill>
                  <a:srgbClr val="FF0000"/>
                </a:solidFill>
                <a:cs typeface="Arial" panose="020B0604020202020204" pitchFamily="34" charset="0"/>
              </a:rPr>
              <a:t> Jahrhunderts. </a:t>
            </a:r>
          </a:p>
        </p:txBody>
      </p:sp>
    </p:spTree>
    <p:extLst>
      <p:ext uri="{BB962C8B-B14F-4D97-AF65-F5344CB8AC3E}">
        <p14:creationId xmlns:p14="http://schemas.microsoft.com/office/powerpoint/2010/main" val="36123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55683"/>
            <a:ext cx="6461060" cy="1110005"/>
          </a:xfrm>
        </p:spPr>
        <p:txBody>
          <a:bodyPr/>
          <a:lstStyle/>
          <a:p>
            <a:pPr algn="r"/>
            <a:r>
              <a:rPr lang="de-DE" altLang="de-DE" dirty="0" smtClean="0"/>
              <a:t>Atomvorstellung</a:t>
            </a:r>
            <a:br>
              <a:rPr lang="de-DE" altLang="de-DE" dirty="0" smtClean="0"/>
            </a:br>
            <a:r>
              <a:rPr lang="de-DE" altLang="de-DE" dirty="0" smtClean="0"/>
              <a:t> </a:t>
            </a:r>
            <a:r>
              <a:rPr lang="de-DE" altLang="de-DE" dirty="0"/>
              <a:t>in der Antike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56325" y="3500438"/>
            <a:ext cx="27003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pl-PL" altLang="de-DE" sz="1800">
                <a:latin typeface="Times New Roman" panose="02020603050405020304" pitchFamily="18" charset="0"/>
              </a:rPr>
              <a:t>Demo</a:t>
            </a:r>
            <a:r>
              <a:rPr lang="de-DE" altLang="de-DE" sz="1800">
                <a:latin typeface="Times New Roman" panose="02020603050405020304" pitchFamily="18" charset="0"/>
              </a:rPr>
              <a:t>k</a:t>
            </a:r>
            <a:r>
              <a:rPr lang="pl-PL" altLang="de-DE" sz="1800">
                <a:latin typeface="Times New Roman" panose="02020603050405020304" pitchFamily="18" charset="0"/>
              </a:rPr>
              <a:t>rit</a:t>
            </a:r>
          </a:p>
          <a:p>
            <a:pPr algn="r" eaLnBrk="0" hangingPunct="0"/>
            <a:r>
              <a:rPr lang="de-DE" altLang="de-DE" sz="1800">
                <a:latin typeface="Times New Roman" panose="02020603050405020304" pitchFamily="18" charset="0"/>
              </a:rPr>
              <a:t>von </a:t>
            </a:r>
            <a:r>
              <a:rPr lang="pl-PL" altLang="de-DE" sz="1800">
                <a:latin typeface="Times New Roman" panose="02020603050405020304" pitchFamily="18" charset="0"/>
              </a:rPr>
              <a:t>Abdera</a:t>
            </a:r>
          </a:p>
          <a:p>
            <a:pPr algn="r" eaLnBrk="0" hangingPunct="0"/>
            <a:r>
              <a:rPr lang="pl-PL" altLang="de-DE" sz="1800">
                <a:latin typeface="Times New Roman" panose="02020603050405020304" pitchFamily="18" charset="0"/>
              </a:rPr>
              <a:t>(ca. 460 - 370 </a:t>
            </a:r>
            <a:r>
              <a:rPr lang="de-DE" altLang="de-DE" sz="1800">
                <a:latin typeface="Times New Roman" panose="02020603050405020304" pitchFamily="18" charset="0"/>
              </a:rPr>
              <a:t>vor Chr</a:t>
            </a:r>
            <a:r>
              <a:rPr lang="pl-PL" altLang="de-DE" sz="1800">
                <a:latin typeface="Times New Roman" panose="02020603050405020304" pitchFamily="18" charset="0"/>
              </a:rPr>
              <a:t>.)</a:t>
            </a: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7" y="1987947"/>
            <a:ext cx="73453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de-DE" altLang="de-DE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Scheinbar ist Farbe, scheinbar ist Süßigkeit, scheinbar ist Bitterkeit: </a:t>
            </a:r>
            <a:r>
              <a:rPr lang="de-DE" altLang="de-DE" sz="28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Wirklich </a:t>
            </a:r>
            <a:r>
              <a:rPr lang="de-DE" altLang="de-DE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nur Atome und Leere</a:t>
            </a:r>
          </a:p>
        </p:txBody>
      </p:sp>
      <p:pic>
        <p:nvPicPr>
          <p:cNvPr id="17413" name="Picture 5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0" y="1557338"/>
            <a:ext cx="1368425" cy="193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47864" y="3312397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2000" dirty="0">
                <a:latin typeface="Times New Roman" panose="02020603050405020304" pitchFamily="18" charset="0"/>
              </a:rPr>
              <a:t>aus Fragment 125 des </a:t>
            </a:r>
            <a:r>
              <a:rPr lang="de-DE" altLang="de-DE" sz="2000" dirty="0" err="1">
                <a:latin typeface="Times New Roman" panose="02020603050405020304" pitchFamily="18" charset="0"/>
              </a:rPr>
              <a:t>Demokrit</a:t>
            </a:r>
            <a:endParaRPr lang="de-DE" altLang="de-DE" sz="2000" dirty="0"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25373" y="3668712"/>
            <a:ext cx="568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3200" dirty="0" err="1">
                <a:solidFill>
                  <a:srgbClr val="FF0000"/>
                </a:solidFill>
                <a:latin typeface="Symbol" panose="05050102010706020507" pitchFamily="18" charset="2"/>
              </a:rPr>
              <a:t>atomos</a:t>
            </a:r>
            <a:r>
              <a:rPr lang="de-DE" altLang="de-D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de-DE" altLang="de-DE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atomos</a:t>
            </a:r>
            <a:r>
              <a:rPr lang="de-DE" altLang="de-D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) - </a:t>
            </a:r>
            <a:r>
              <a:rPr lang="de-DE" altLang="de-DE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unzerteilbar</a:t>
            </a:r>
            <a:endParaRPr lang="de-DE" altLang="de-DE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79387" y="4424698"/>
            <a:ext cx="849630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2400" b="1" dirty="0">
                <a:solidFill>
                  <a:srgbClr val="008000"/>
                </a:solidFill>
              </a:rPr>
              <a:t>Eigenschaften:</a:t>
            </a:r>
            <a:r>
              <a:rPr lang="de-DE" altLang="de-DE" sz="24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de-DE" altLang="de-DE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Atome sind hart, unteilbar, von verschiedener Gestalt, jedoch ohne Farbe, Geschmack oder Geruch. Sie bewegen sich spontan und ununterbrochen im Vakuum. Wegen ihrer Kleinheit sind sie unsichtbar.</a:t>
            </a:r>
          </a:p>
        </p:txBody>
      </p:sp>
    </p:spTree>
    <p:extLst>
      <p:ext uri="{BB962C8B-B14F-4D97-AF65-F5344CB8AC3E}">
        <p14:creationId xmlns:p14="http://schemas.microsoft.com/office/powerpoint/2010/main" val="35950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44450"/>
            <a:ext cx="4645148" cy="1439863"/>
          </a:xfrm>
        </p:spPr>
        <p:txBody>
          <a:bodyPr/>
          <a:lstStyle/>
          <a:p>
            <a:pPr algn="r"/>
            <a:r>
              <a:rPr lang="de-DE" altLang="de-DE" dirty="0"/>
              <a:t>Atomvorstellung in der Chemie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49" y="1772816"/>
            <a:ext cx="8893175" cy="4560887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Die mittelalterliche Alchemie wurde im </a:t>
            </a:r>
            <a:r>
              <a:rPr lang="de-DE" altLang="de-DE" dirty="0"/>
              <a:t>18.</a:t>
            </a:r>
            <a:r>
              <a:rPr lang="de-DE" altLang="de-DE" dirty="0">
                <a:solidFill>
                  <a:srgbClr val="000099"/>
                </a:solidFill>
              </a:rPr>
              <a:t> Jahrhundert durch eine naturwissenschaftliche Chemie abgelöst. Nach alchemistischen Vorstellungen konnten Stoffe und Elemente umgewandelt (transmutiert) werden. Die Herstellung von Gold war oft Ziel des alchemistischen Forschens.</a:t>
            </a:r>
          </a:p>
          <a:p>
            <a:r>
              <a:rPr lang="de-DE" altLang="de-DE" dirty="0">
                <a:solidFill>
                  <a:srgbClr val="006600"/>
                </a:solidFill>
              </a:rPr>
              <a:t>Im </a:t>
            </a:r>
            <a:r>
              <a:rPr lang="de-DE" altLang="de-DE" dirty="0"/>
              <a:t>18.</a:t>
            </a:r>
            <a:r>
              <a:rPr lang="de-DE" altLang="de-DE" dirty="0">
                <a:solidFill>
                  <a:srgbClr val="006600"/>
                </a:solidFill>
              </a:rPr>
              <a:t> Jahrhundert entdeckte Lavoisier das Prinzip der Oxidation als Ursache der Verbrennung und das Gesetz von der Massenerhaltung.</a:t>
            </a:r>
            <a:r>
              <a:rPr lang="de-DE" altLang="de-DE" dirty="0"/>
              <a:t> </a:t>
            </a:r>
          </a:p>
          <a:p>
            <a:r>
              <a:rPr lang="de-DE" altLang="de-DE" dirty="0">
                <a:solidFill>
                  <a:srgbClr val="FF0000"/>
                </a:solidFill>
              </a:rPr>
              <a:t>Proust und Dalton schufen eine Atom- und Molekül-vorstellung für chemische Reaktionen und Stoffe.</a:t>
            </a:r>
          </a:p>
        </p:txBody>
      </p:sp>
    </p:spTree>
    <p:extLst>
      <p:ext uri="{BB962C8B-B14F-4D97-AF65-F5344CB8AC3E}">
        <p14:creationId xmlns:p14="http://schemas.microsoft.com/office/powerpoint/2010/main" val="17547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003" y="47625"/>
            <a:ext cx="5634038" cy="647700"/>
          </a:xfrm>
        </p:spPr>
        <p:txBody>
          <a:bodyPr/>
          <a:lstStyle/>
          <a:p>
            <a:pPr algn="r"/>
            <a:r>
              <a:rPr lang="de-DE" altLang="de-DE" dirty="0"/>
              <a:t>Joseph Proust - 1799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916113"/>
            <a:ext cx="8834437" cy="4210050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Proust untersuchte </a:t>
            </a:r>
            <a:r>
              <a:rPr lang="de-DE" altLang="de-DE" dirty="0" err="1">
                <a:solidFill>
                  <a:srgbClr val="000099"/>
                </a:solidFill>
              </a:rPr>
              <a:t>Carbonatverbindungen</a:t>
            </a:r>
            <a:r>
              <a:rPr lang="de-DE" altLang="de-DE" dirty="0">
                <a:solidFill>
                  <a:srgbClr val="000099"/>
                </a:solidFill>
              </a:rPr>
              <a:t> von Kupfer, Zinn und Eisen. Er fand</a:t>
            </a:r>
          </a:p>
          <a:p>
            <a:r>
              <a:rPr lang="de-DE" altLang="de-DE" sz="3200" dirty="0">
                <a:solidFill>
                  <a:srgbClr val="FF0000"/>
                </a:solidFill>
              </a:rPr>
              <a:t>Gesetz der konstanten Proportionen</a:t>
            </a:r>
          </a:p>
          <a:p>
            <a:r>
              <a:rPr lang="de-DE" altLang="de-DE" dirty="0"/>
              <a:t>das heißt: Konstante Gewichtsverhältnisse der Elemente in einer Verbindung.</a:t>
            </a:r>
          </a:p>
          <a:p>
            <a:r>
              <a:rPr lang="de-DE" altLang="de-DE" dirty="0">
                <a:solidFill>
                  <a:srgbClr val="008000"/>
                </a:solidFill>
              </a:rPr>
              <a:t>Zunächst war diese Erkenntnis sehr umstritten und konnte sich erst ab </a:t>
            </a:r>
            <a:r>
              <a:rPr lang="de-DE" altLang="de-DE" dirty="0"/>
              <a:t>1811</a:t>
            </a:r>
            <a:r>
              <a:rPr lang="de-DE" altLang="de-DE" dirty="0">
                <a:solidFill>
                  <a:srgbClr val="008000"/>
                </a:solidFill>
              </a:rPr>
              <a:t> allgemein durchsetzen. Heute ist es die Grundlage der Chemie.</a:t>
            </a:r>
          </a:p>
          <a:p>
            <a:r>
              <a:rPr lang="de-DE" altLang="de-DE" sz="2000" dirty="0"/>
              <a:t>(Erklärung: Es gibt neben üblichen stöchiometrischen Verbindungen auch nicht-</a:t>
            </a:r>
            <a:r>
              <a:rPr lang="de-DE" altLang="de-DE" sz="2000" dirty="0" err="1"/>
              <a:t>stöchimetrische</a:t>
            </a:r>
            <a:r>
              <a:rPr lang="de-DE" altLang="de-DE" sz="2000" dirty="0"/>
              <a:t>, z. B. bei Eisen (II) Oxiden.) </a:t>
            </a:r>
          </a:p>
        </p:txBody>
      </p:sp>
      <p:pic>
        <p:nvPicPr>
          <p:cNvPr id="43013" name="Picture 5" descr="proust_128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163"/>
            <a:ext cx="1358275" cy="159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596884" y="1084855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dirty="0">
                <a:latin typeface="Times New Roman" panose="02020603050405020304" pitchFamily="18" charset="0"/>
              </a:rPr>
              <a:t>John Proust  (1754 – 1826)</a:t>
            </a:r>
          </a:p>
        </p:txBody>
      </p:sp>
    </p:spTree>
    <p:extLst>
      <p:ext uri="{BB962C8B-B14F-4D97-AF65-F5344CB8AC3E}">
        <p14:creationId xmlns:p14="http://schemas.microsoft.com/office/powerpoint/2010/main" val="18765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3" y="44450"/>
            <a:ext cx="5041201" cy="504825"/>
          </a:xfrm>
        </p:spPr>
        <p:txBody>
          <a:bodyPr/>
          <a:lstStyle/>
          <a:p>
            <a:pPr algn="r"/>
            <a:r>
              <a:rPr lang="de-DE" altLang="de-DE" dirty="0"/>
              <a:t>John Dalton - 1808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52" y="1899999"/>
            <a:ext cx="6421437" cy="4425950"/>
          </a:xfrm>
        </p:spPr>
        <p:txBody>
          <a:bodyPr/>
          <a:lstStyle/>
          <a:p>
            <a:r>
              <a:rPr lang="de-DE" altLang="de-DE" dirty="0">
                <a:solidFill>
                  <a:srgbClr val="000099"/>
                </a:solidFill>
              </a:rPr>
              <a:t>Dalton konnte mit Hilfe der Atomvor-stellung erklären, warum </a:t>
            </a:r>
            <a:r>
              <a:rPr lang="de-DE" altLang="de-DE" dirty="0" smtClean="0">
                <a:solidFill>
                  <a:srgbClr val="000099"/>
                </a:solidFill>
              </a:rPr>
              <a:t>in der Chemie die Gewichtsmengen </a:t>
            </a:r>
            <a:r>
              <a:rPr lang="de-DE" altLang="de-DE" dirty="0">
                <a:solidFill>
                  <a:srgbClr val="000099"/>
                </a:solidFill>
              </a:rPr>
              <a:t>der Elemente im Verhältnis kleiner ganzer Zahlen reagieren.</a:t>
            </a:r>
          </a:p>
          <a:p>
            <a:endParaRPr lang="de-DE" altLang="de-DE" sz="800" dirty="0">
              <a:solidFill>
                <a:srgbClr val="000099"/>
              </a:solidFill>
            </a:endParaRPr>
          </a:p>
          <a:p>
            <a:r>
              <a:rPr lang="de-DE" altLang="de-DE" sz="3200" dirty="0">
                <a:solidFill>
                  <a:srgbClr val="FF0000"/>
                </a:solidFill>
              </a:rPr>
              <a:t>Gesetz der multiplen Proportionen</a:t>
            </a:r>
          </a:p>
          <a:p>
            <a:r>
              <a:rPr lang="de-DE" altLang="de-DE" sz="2400" dirty="0"/>
              <a:t>Beispiel</a:t>
            </a:r>
            <a:r>
              <a:rPr lang="de-DE" altLang="de-DE" sz="2400" dirty="0" smtClean="0"/>
              <a:t>:  </a:t>
            </a:r>
            <a:r>
              <a:rPr lang="de-DE" altLang="de-DE" sz="2400" dirty="0"/>
              <a:t>2 </a:t>
            </a:r>
            <a:r>
              <a:rPr lang="de-DE" altLang="de-DE" sz="2400" i="1" dirty="0"/>
              <a:t>g</a:t>
            </a:r>
            <a:r>
              <a:rPr lang="de-DE" altLang="de-DE" sz="2400" dirty="0"/>
              <a:t> Wasserstoff + 16 </a:t>
            </a:r>
            <a:r>
              <a:rPr lang="de-DE" altLang="de-DE" sz="2400" i="1" dirty="0"/>
              <a:t>g</a:t>
            </a:r>
            <a:r>
              <a:rPr lang="de-DE" altLang="de-DE" sz="2400" dirty="0"/>
              <a:t> Sauerstoff  ergeben </a:t>
            </a:r>
            <a:r>
              <a:rPr lang="de-DE" altLang="de-DE" sz="2400" dirty="0">
                <a:sym typeface="Wingdings" panose="05000000000000000000" pitchFamily="2" charset="2"/>
              </a:rPr>
              <a:t>18 </a:t>
            </a:r>
            <a:r>
              <a:rPr lang="de-DE" altLang="de-DE" sz="2400" i="1" dirty="0">
                <a:sym typeface="Wingdings" panose="05000000000000000000" pitchFamily="2" charset="2"/>
              </a:rPr>
              <a:t>g</a:t>
            </a:r>
            <a:r>
              <a:rPr lang="de-DE" altLang="de-DE" sz="2400" dirty="0">
                <a:sym typeface="Wingdings" panose="05000000000000000000" pitchFamily="2" charset="2"/>
              </a:rPr>
              <a:t> Wasser</a:t>
            </a:r>
            <a:endParaRPr lang="de-DE" altLang="de-DE" dirty="0">
              <a:solidFill>
                <a:srgbClr val="FF0000"/>
              </a:solidFill>
            </a:endParaRPr>
          </a:p>
          <a:p>
            <a:r>
              <a:rPr lang="de-DE" altLang="de-DE" sz="2400" dirty="0">
                <a:solidFill>
                  <a:srgbClr val="FF0000"/>
                </a:solidFill>
              </a:rPr>
              <a:t>Heute: </a:t>
            </a:r>
            <a:r>
              <a:rPr lang="de-DE" altLang="de-DE" sz="2400" dirty="0">
                <a:solidFill>
                  <a:srgbClr val="008000"/>
                </a:solidFill>
              </a:rPr>
              <a:t>Materie besteht aus den Atomen der Elemente und aus Molekülen, die wiederum aus Atomen zusammengesetzt sind.</a:t>
            </a:r>
          </a:p>
        </p:txBody>
      </p:sp>
      <p:pic>
        <p:nvPicPr>
          <p:cNvPr id="40965" name="Picture 5" descr="Datei:A New System of Chemical Philosophy f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39" y="1555370"/>
            <a:ext cx="2633905" cy="42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502583" y="5824348"/>
            <a:ext cx="2433637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000" i="1">
                <a:latin typeface="Times New Roman" panose="02020603050405020304" pitchFamily="18" charset="0"/>
              </a:rPr>
              <a:t>Quelle: A New System of Chemical Philosophy (1808) von J. Dalton aus Wikipedia 2010</a:t>
            </a:r>
            <a:r>
              <a:rPr lang="de-DE" altLang="de-DE" sz="1000"/>
              <a:t>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472979" y="952120"/>
            <a:ext cx="244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 dirty="0">
                <a:latin typeface="Comic Sans MS" panose="030F0702030302020204" pitchFamily="66" charset="0"/>
              </a:rPr>
              <a:t>Daltons Vorstellung von Atomen und Molekülen</a:t>
            </a:r>
          </a:p>
        </p:txBody>
      </p:sp>
      <p:pic>
        <p:nvPicPr>
          <p:cNvPr id="40969" name="Picture 9" descr="DALT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450"/>
            <a:ext cx="1249586" cy="16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492500" y="1082786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dirty="0">
                <a:latin typeface="Times New Roman" panose="02020603050405020304" pitchFamily="18" charset="0"/>
              </a:rPr>
              <a:t>John Dalton  (1760 – 1844)</a:t>
            </a:r>
          </a:p>
        </p:txBody>
      </p:sp>
    </p:spTree>
    <p:extLst>
      <p:ext uri="{BB962C8B-B14F-4D97-AF65-F5344CB8AC3E}">
        <p14:creationId xmlns:p14="http://schemas.microsoft.com/office/powerpoint/2010/main" val="9944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44451"/>
            <a:ext cx="6805612" cy="1080294"/>
          </a:xfrm>
        </p:spPr>
        <p:txBody>
          <a:bodyPr/>
          <a:lstStyle/>
          <a:p>
            <a:pPr algn="r"/>
            <a:r>
              <a:rPr lang="de-DE" altLang="de-DE" dirty="0"/>
              <a:t>Joseph Gay-Lussac - 1808 </a:t>
            </a:r>
          </a:p>
        </p:txBody>
      </p:sp>
      <p:pic>
        <p:nvPicPr>
          <p:cNvPr id="21508" name="Picture 4" descr="GayLuss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1440160" cy="19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650481" y="1169196"/>
            <a:ext cx="1676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dirty="0">
                <a:latin typeface="Times New Roman" panose="02020603050405020304" pitchFamily="18" charset="0"/>
              </a:rPr>
              <a:t>Louis Joseph Gay-Lussac (1778 - 1850)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74725" y="1412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7504" y="2060570"/>
            <a:ext cx="903649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Gay-Lussac fand, </a:t>
            </a:r>
            <a:r>
              <a:rPr lang="de-DE" altLang="de-DE" sz="32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bei Verbindung </a:t>
            </a:r>
            <a:r>
              <a:rPr lang="de-DE" altLang="de-DE" sz="3200" dirty="0">
                <a:solidFill>
                  <a:srgbClr val="000099"/>
                </a:solidFill>
                <a:latin typeface="Times New Roman" panose="02020603050405020304" pitchFamily="18" charset="0"/>
              </a:rPr>
              <a:t>von Gasen treten bestimmte Verhältnisse der Volumina auf. </a:t>
            </a:r>
          </a:p>
          <a:p>
            <a:pPr eaLnBrk="0" hangingPunct="0">
              <a:spcBef>
                <a:spcPct val="50000"/>
              </a:spcBef>
            </a:pPr>
            <a:r>
              <a:rPr lang="de-DE" altLang="de-DE" sz="2400" dirty="0">
                <a:latin typeface="Times New Roman" panose="02020603050405020304" pitchFamily="18" charset="0"/>
              </a:rPr>
              <a:t>Beispiel: 2 </a:t>
            </a:r>
            <a:r>
              <a:rPr lang="de-DE" altLang="de-DE" sz="2400" i="1" dirty="0">
                <a:latin typeface="Times New Roman" panose="02020603050405020304" pitchFamily="18" charset="0"/>
              </a:rPr>
              <a:t>l</a:t>
            </a:r>
            <a:r>
              <a:rPr lang="de-DE" altLang="de-DE" sz="2400" dirty="0">
                <a:latin typeface="Times New Roman" panose="02020603050405020304" pitchFamily="18" charset="0"/>
              </a:rPr>
              <a:t> Wasserstoff`+1 </a:t>
            </a:r>
            <a:r>
              <a:rPr lang="de-DE" altLang="de-DE" sz="2400" i="1" dirty="0">
                <a:latin typeface="Times New Roman" panose="02020603050405020304" pitchFamily="18" charset="0"/>
              </a:rPr>
              <a:t>l</a:t>
            </a:r>
            <a:r>
              <a:rPr lang="de-DE" altLang="de-DE" sz="2400" dirty="0">
                <a:latin typeface="Times New Roman" panose="02020603050405020304" pitchFamily="18" charset="0"/>
              </a:rPr>
              <a:t> Sauerstoff ergeben 1</a:t>
            </a:r>
            <a:r>
              <a:rPr lang="de-DE" altLang="de-DE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altLang="de-DE" sz="24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de-DE" altLang="de-DE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Wasserdampf</a:t>
            </a:r>
          </a:p>
          <a:p>
            <a:endParaRPr lang="de-DE" altLang="de-DE" sz="1200" dirty="0">
              <a:solidFill>
                <a:schemeClr val="accent1"/>
              </a:solidFill>
            </a:endParaRPr>
          </a:p>
          <a:p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Man beachte den Unterschied zwischen </a:t>
            </a:r>
            <a:r>
              <a:rPr lang="de-DE" altLang="de-DE" sz="28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Gewichts-verhältnissen </a:t>
            </a:r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und Volumenverhältnissen.</a:t>
            </a:r>
          </a:p>
          <a:p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de-DE" altLang="de-DE" sz="2400" dirty="0">
                <a:latin typeface="Times New Roman" panose="02020603050405020304" pitchFamily="18" charset="0"/>
              </a:rPr>
              <a:t>(2 g / </a:t>
            </a:r>
            <a:r>
              <a:rPr lang="de-DE" altLang="de-D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2 l</a:t>
            </a:r>
            <a:r>
              <a:rPr lang="de-DE" altLang="de-DE" sz="2400" dirty="0">
                <a:latin typeface="Times New Roman" panose="02020603050405020304" pitchFamily="18" charset="0"/>
              </a:rPr>
              <a:t>) </a:t>
            </a:r>
            <a:r>
              <a:rPr lang="de-DE" altLang="de-DE" sz="2400" dirty="0" smtClean="0">
                <a:latin typeface="Times New Roman" panose="02020603050405020304" pitchFamily="18" charset="0"/>
              </a:rPr>
              <a:t>H</a:t>
            </a:r>
            <a:r>
              <a:rPr lang="de-DE" altLang="de-DE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de-DE" altLang="de-DE" sz="2400" dirty="0" smtClean="0">
                <a:latin typeface="Times New Roman" panose="02020603050405020304" pitchFamily="18" charset="0"/>
              </a:rPr>
              <a:t> </a:t>
            </a:r>
            <a:r>
              <a:rPr lang="de-DE" altLang="de-DE" sz="2400" dirty="0">
                <a:latin typeface="Times New Roman" panose="02020603050405020304" pitchFamily="18" charset="0"/>
              </a:rPr>
              <a:t>+ (16g / </a:t>
            </a:r>
            <a:r>
              <a:rPr lang="de-DE" altLang="de-D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l</a:t>
            </a:r>
            <a:r>
              <a:rPr lang="de-DE" altLang="de-DE" sz="2400" dirty="0">
                <a:latin typeface="Times New Roman" panose="02020603050405020304" pitchFamily="18" charset="0"/>
              </a:rPr>
              <a:t>) </a:t>
            </a:r>
            <a:r>
              <a:rPr lang="de-DE" altLang="de-DE" sz="2400" dirty="0" smtClean="0">
                <a:latin typeface="Times New Roman" panose="02020603050405020304" pitchFamily="18" charset="0"/>
              </a:rPr>
              <a:t>O</a:t>
            </a:r>
            <a:r>
              <a:rPr lang="de-DE" altLang="de-DE" sz="2400" baseline="-25000" dirty="0" smtClean="0">
                <a:latin typeface="Times New Roman" panose="02020603050405020304" pitchFamily="18" charset="0"/>
              </a:rPr>
              <a:t>2</a:t>
            </a:r>
            <a:r>
              <a:rPr lang="de-DE" altLang="de-DE" sz="2400" dirty="0" smtClean="0">
                <a:latin typeface="Times New Roman" panose="02020603050405020304" pitchFamily="18" charset="0"/>
              </a:rPr>
              <a:t> </a:t>
            </a:r>
            <a:r>
              <a:rPr lang="de-DE" altLang="de-DE" sz="2400" dirty="0">
                <a:latin typeface="Times New Roman" panose="02020603050405020304" pitchFamily="18" charset="0"/>
              </a:rPr>
              <a:t>ergeben (18 g / </a:t>
            </a:r>
            <a:r>
              <a:rPr lang="de-DE" altLang="de-D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l</a:t>
            </a:r>
            <a:r>
              <a:rPr lang="de-DE" altLang="de-DE" sz="2400" dirty="0">
                <a:latin typeface="Times New Roman" panose="02020603050405020304" pitchFamily="18" charset="0"/>
              </a:rPr>
              <a:t>) H</a:t>
            </a:r>
            <a:r>
              <a:rPr lang="de-DE" altLang="de-DE" sz="2400" baseline="-25000" dirty="0">
                <a:latin typeface="Times New Roman" panose="02020603050405020304" pitchFamily="18" charset="0"/>
              </a:rPr>
              <a:t>2</a:t>
            </a:r>
            <a:r>
              <a:rPr lang="de-DE" altLang="de-DE" sz="2400" dirty="0">
                <a:latin typeface="Times New Roman" panose="02020603050405020304" pitchFamily="18" charset="0"/>
              </a:rPr>
              <a:t>O</a:t>
            </a:r>
          </a:p>
          <a:p>
            <a:r>
              <a:rPr lang="de-DE" altLang="de-DE" sz="2800" dirty="0">
                <a:solidFill>
                  <a:srgbClr val="008000"/>
                </a:solidFill>
                <a:latin typeface="Times New Roman" panose="02020603050405020304" pitchFamily="18" charset="0"/>
              </a:rPr>
              <a:t>Aus dem Vergleich kann man schließen, dass </a:t>
            </a:r>
            <a:r>
              <a:rPr lang="de-DE" altLang="de-DE" sz="28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die Bestandteile von idealen Gasen trotz unterschiedlicher Massen den gleichen Volumenbedarf haben.</a:t>
            </a:r>
            <a:endParaRPr lang="de-DE" altLang="de-DE" dirty="0">
              <a:solidFill>
                <a:srgbClr val="0080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5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dirty="0" smtClean="0">
            <a:effectLst/>
            <a:latin typeface="+mn-lt"/>
            <a:sym typeface="Symbol" panose="05050102010706020507" pitchFamily="18" charset="2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2040</Words>
  <Application>Microsoft Office PowerPoint</Application>
  <PresentationFormat>Bildschirmpräsentation (4:3)</PresentationFormat>
  <Paragraphs>286</Paragraphs>
  <Slides>34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Comic Sans MS</vt:lpstr>
      <vt:lpstr>Monotype Sorts</vt:lpstr>
      <vt:lpstr>Symbol</vt:lpstr>
      <vt:lpstr>Times New Roman</vt:lpstr>
      <vt:lpstr>Wingdings</vt:lpstr>
      <vt:lpstr>2_Standarddesign</vt:lpstr>
      <vt:lpstr>Equation</vt:lpstr>
      <vt:lpstr>Radioökologie und Strahlenschutz</vt:lpstr>
      <vt:lpstr>Inhaltsverzeichnis</vt:lpstr>
      <vt:lpstr>Zugang zu den Unterlagen</vt:lpstr>
      <vt:lpstr>Atome –  Kleinste Bausteine</vt:lpstr>
      <vt:lpstr>Atomvorstellung  in der Antike</vt:lpstr>
      <vt:lpstr>Atomvorstellung in der Chemie</vt:lpstr>
      <vt:lpstr>Joseph Proust - 1799</vt:lpstr>
      <vt:lpstr>John Dalton - 1808</vt:lpstr>
      <vt:lpstr>Joseph Gay-Lussac - 1808 </vt:lpstr>
      <vt:lpstr>Amadeo Avogadro - 1811</vt:lpstr>
      <vt:lpstr>Stoffmenge n</vt:lpstr>
      <vt:lpstr>Neudefinition der SI-Einheiten ab 20.05.2019</vt:lpstr>
      <vt:lpstr>Physikalische Größen zur Angabe atomarer Massen</vt:lpstr>
      <vt:lpstr>Masse, Stoffmenge, Teilchenzahl und Volumen</vt:lpstr>
      <vt:lpstr>Verknüpfungen</vt:lpstr>
      <vt:lpstr>Atomare Masseneinheit u</vt:lpstr>
      <vt:lpstr>Atomzahl im Gasvolumen</vt:lpstr>
      <vt:lpstr>Zahl der Wassermoleküle in 1 l </vt:lpstr>
      <vt:lpstr>Teilchenzahl in einem Sandkorn</vt:lpstr>
      <vt:lpstr>Vergleich Atom - Sandkorn</vt:lpstr>
      <vt:lpstr>Die Elemente</vt:lpstr>
      <vt:lpstr>Elementverteilung  im Kosmos</vt:lpstr>
      <vt:lpstr>Periodensystem  der Elemente </vt:lpstr>
      <vt:lpstr>Periodensystem der Elemente</vt:lpstr>
      <vt:lpstr>Massenzahl   relative Atommasse</vt:lpstr>
      <vt:lpstr>Massen einzelner Atome</vt:lpstr>
      <vt:lpstr>Licht in natürlicher Umwelt</vt:lpstr>
      <vt:lpstr>Licht aus der Anregung von Gasen</vt:lpstr>
      <vt:lpstr>Kathodenstrahlen </vt:lpstr>
      <vt:lpstr>Gasentladungsröhre</vt:lpstr>
      <vt:lpstr>Besonderheit der Gasentladung</vt:lpstr>
      <vt:lpstr>Linienspektren verschiedener Elemente</vt:lpstr>
      <vt:lpstr>Leuchtstofflampe</vt:lpstr>
      <vt:lpstr>Zusammenfassung</vt:lpstr>
    </vt:vector>
  </TitlesOfParts>
  <Company>FHH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Vorlesung Radioökologie und Strahlenschutz</dc:subject>
  <dc:creator>Prof. Dr. U. J. Schrewe</dc:creator>
  <dc:description>Vorlesung in der Fakultät II, Abteilung Maschinenbau der Fachhochschule Hannover. Die Unterlagen sind für den Gebrauch neben der Vorlesung gedacht.</dc:description>
  <cp:lastModifiedBy>Schrewe</cp:lastModifiedBy>
  <cp:revision>218</cp:revision>
  <cp:lastPrinted>2019-09-23T08:22:10Z</cp:lastPrinted>
  <dcterms:created xsi:type="dcterms:W3CDTF">2007-02-14T07:41:43Z</dcterms:created>
  <dcterms:modified xsi:type="dcterms:W3CDTF">2019-09-24T09:59:40Z</dcterms:modified>
  <cp:category>Vorlesung</cp:category>
</cp:coreProperties>
</file>