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675" r:id="rId3"/>
    <p:sldMasterId id="2147483649" r:id="rId4"/>
  </p:sldMasterIdLst>
  <p:notesMasterIdLst>
    <p:notesMasterId r:id="rId31"/>
  </p:notesMasterIdLst>
  <p:handoutMasterIdLst>
    <p:handoutMasterId r:id="rId32"/>
  </p:handoutMasterIdLst>
  <p:sldIdLst>
    <p:sldId id="799" r:id="rId5"/>
    <p:sldId id="862" r:id="rId6"/>
    <p:sldId id="801" r:id="rId7"/>
    <p:sldId id="802" r:id="rId8"/>
    <p:sldId id="803" r:id="rId9"/>
    <p:sldId id="804" r:id="rId10"/>
    <p:sldId id="805" r:id="rId11"/>
    <p:sldId id="806" r:id="rId12"/>
    <p:sldId id="807" r:id="rId13"/>
    <p:sldId id="808" r:id="rId14"/>
    <p:sldId id="854" r:id="rId15"/>
    <p:sldId id="809" r:id="rId16"/>
    <p:sldId id="856" r:id="rId17"/>
    <p:sldId id="858" r:id="rId18"/>
    <p:sldId id="857" r:id="rId19"/>
    <p:sldId id="813" r:id="rId20"/>
    <p:sldId id="814" r:id="rId21"/>
    <p:sldId id="815" r:id="rId22"/>
    <p:sldId id="859" r:id="rId23"/>
    <p:sldId id="816" r:id="rId24"/>
    <p:sldId id="817" r:id="rId25"/>
    <p:sldId id="818" r:id="rId26"/>
    <p:sldId id="820" r:id="rId27"/>
    <p:sldId id="821" r:id="rId28"/>
    <p:sldId id="822" r:id="rId29"/>
    <p:sldId id="823" r:id="rId30"/>
  </p:sldIdLst>
  <p:sldSz cx="9144000" cy="6858000" type="screen4x3"/>
  <p:notesSz cx="6889750" cy="100218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g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FF"/>
    <a:srgbClr val="008000"/>
    <a:srgbClr val="6699FF"/>
    <a:srgbClr val="FFFFCC"/>
    <a:srgbClr val="FF00FF"/>
    <a:srgbClr val="00FF00"/>
    <a:srgbClr val="FF9999"/>
    <a:srgbClr val="CCFFCC"/>
    <a:srgbClr val="6FE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4" autoAdjust="0"/>
    <p:restoredTop sz="90921" autoAdjust="0"/>
  </p:normalViewPr>
  <p:slideViewPr>
    <p:cSldViewPr>
      <p:cViewPr varScale="1">
        <p:scale>
          <a:sx n="140" d="100"/>
          <a:sy n="140" d="100"/>
        </p:scale>
        <p:origin x="105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5558" cy="5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4" tIns="46287" rIns="92574" bIns="46287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4192" y="0"/>
            <a:ext cx="2985558" cy="5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4" tIns="46287" rIns="92574" bIns="4628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20793"/>
            <a:ext cx="2985558" cy="5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4" tIns="46287" rIns="92574" bIns="46287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4192" y="9520793"/>
            <a:ext cx="2985558" cy="5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4" tIns="46287" rIns="92574" bIns="4628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D03EC5D-B58C-4255-959B-9CA557E2FC9C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2774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5558" cy="5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4" tIns="46287" rIns="92574" bIns="46287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98" y="0"/>
            <a:ext cx="2985558" cy="5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4" tIns="46287" rIns="92574" bIns="4628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6" y="4760398"/>
            <a:ext cx="5511800" cy="45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4" tIns="46287" rIns="92574" bIns="46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Textmasterformate durch Klicken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9054"/>
            <a:ext cx="2985558" cy="5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4" tIns="46287" rIns="92574" bIns="46287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98" y="9519054"/>
            <a:ext cx="2985558" cy="5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4" tIns="46287" rIns="92574" bIns="4628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74B24AF-1619-45FB-81FF-DA5BDCC67CC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91464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B24AF-1619-45FB-81FF-DA5BDCC67CC9}" type="slidenum">
              <a:rPr lang="de-DE" altLang="en-US" smtClean="0"/>
              <a:pPr>
                <a:defRPr/>
              </a:pPr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6074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3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1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597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8887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103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7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836613"/>
            <a:ext cx="2209800" cy="5289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1925" y="836613"/>
            <a:ext cx="6477000" cy="5289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30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" y="836613"/>
            <a:ext cx="8534400" cy="647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6688" y="1700213"/>
            <a:ext cx="4340225" cy="4425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1700213"/>
            <a:ext cx="4341812" cy="2136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3989388"/>
            <a:ext cx="4341812" cy="2136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78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894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30624-F9B8-4266-8691-82174ADD77FC}" type="datetime1">
              <a:rPr lang="en-GB" smtClean="0"/>
              <a:t>20/09/2019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DE0D-629A-4EA7-A89A-20850E89D3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8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3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FD3A-E934-4675-9303-F9DAC1348502}" type="datetime1">
              <a:rPr lang="en-GB" smtClean="0"/>
              <a:t>20/09/2019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2511-41B8-4931-A1C6-9EFE071C20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23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71BA-B8C8-4BC5-AED7-950583FA8C9E}" type="datetime1">
              <a:rPr lang="en-GB" smtClean="0"/>
              <a:t>20/09/2019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3B4BD-9A0A-44C5-9AC6-755EFF2040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BFAF-C4C8-4948-9A21-2B32E7C6B4D4}" type="datetime1">
              <a:rPr lang="en-GB" smtClean="0"/>
              <a:t>20/09/2019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472B-64C5-4E48-84C5-BD07C6B49A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87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D837-C59F-4DDE-A7E9-5DE718943AA3}" type="datetime1">
              <a:rPr lang="en-GB" smtClean="0"/>
              <a:t>20/09/2019</a:t>
            </a:fld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0ECA-2A6B-483A-A813-206B22AE77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83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9043B-FC64-4ECB-9D9F-94578E1A028F}" type="datetime1">
              <a:rPr lang="en-GB" smtClean="0"/>
              <a:t>20/09/2019</a:t>
            </a:fld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8944-F537-47EE-A832-A3BFF2C8373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20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3FE0-B2E7-4CEF-BA9E-30C7DA77DA04}" type="datetime1">
              <a:rPr lang="en-GB" smtClean="0"/>
              <a:t>20/09/2019</a:t>
            </a:fld>
            <a:endParaRPr 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A7662-B031-4FBE-BA4D-79E4A4CD16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33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C21A-C48A-4507-B47D-6093E7B2E76E}" type="datetime1">
              <a:rPr lang="en-GB" smtClean="0"/>
              <a:t>20/09/2019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0982-6112-4D94-809A-9CE8034BBD9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2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EA267-8BFC-4BF9-9884-BFDC1D9DC2CF}" type="datetime1">
              <a:rPr lang="en-GB" smtClean="0"/>
              <a:t>20/09/2019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140AA-83EA-47DD-AC2C-FACF254EA12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10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8720-1BA2-4D1E-8D18-278E660F5546}" type="datetime1">
              <a:rPr lang="en-GB" smtClean="0"/>
              <a:t>20/09/2019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B2DBF-E542-43B3-B60A-D17BC64D76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3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14FB-D31A-4380-A640-F8A2ED1B1356}" type="datetime1">
              <a:rPr lang="en-GB" smtClean="0"/>
              <a:t>20/09/2019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A5A4D-B370-457B-BFB8-A9AE9ED184B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6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72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278BE-0866-42E3-839D-F346329C78D6}" type="datetime1">
              <a:rPr lang="en-GB" smtClean="0"/>
              <a:t>20/09/2019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C7DF-7555-4BC1-BC3E-3EB306FB4B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42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9E782-CD1F-4C44-8E71-9DD65CBC42FF}" type="datetime1">
              <a:rPr lang="en-GB" smtClean="0"/>
              <a:t>20/09/2019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EEF5A-F617-4D84-A5C6-23DCB54D5AA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8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23A53-7979-4E9A-A23D-EF03619E3D73}" type="datetime1">
              <a:rPr lang="en-GB" smtClean="0"/>
              <a:t>20/09/2019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4FE2-0300-4001-8AB4-30EF741196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72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7718-11FF-4160-8AF6-ADE68C1766D9}" type="datetime1">
              <a:rPr lang="en-GB" smtClean="0"/>
              <a:t>20/09/2019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6CA4-709F-441D-9F8F-6C89A1C1B0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07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6645-D02C-442A-9937-28DE159D7B02}" type="datetime1">
              <a:rPr lang="en-GB" smtClean="0"/>
              <a:t>20/09/2019</a:t>
            </a:fld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E0996-5518-454F-8A67-BB3CD609EF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86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809E3-7269-40CE-BA79-A26C87ACC6AE}" type="datetime1">
              <a:rPr lang="en-GB" smtClean="0"/>
              <a:t>20/09/2019</a:t>
            </a:fld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52AF-2839-4512-A075-37303C5D0E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78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C8CB-9CFF-4DA8-B341-008C78CDE000}" type="datetime1">
              <a:rPr lang="en-GB" smtClean="0"/>
              <a:t>20/09/2019</a:t>
            </a:fld>
            <a:endParaRPr 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9EEF-3658-4C89-BF24-31C8648804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15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0BD2-67FA-4F11-AAB1-BB7276E0E752}" type="datetime1">
              <a:rPr lang="en-GB" smtClean="0"/>
              <a:t>20/09/2019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FB20E-D4DD-4BE2-91D4-C2DAF427E3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63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F6BD-3129-4B27-BA92-00F608A7097D}" type="datetime1">
              <a:rPr lang="en-GB" smtClean="0"/>
              <a:t>20/09/2019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D49C-E5AF-4824-8FDA-DD6DF47D2AA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68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F7A63-9B37-4529-8508-135CB2CEA3C8}" type="datetime1">
              <a:rPr lang="en-GB" smtClean="0"/>
              <a:t>20/09/2019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0F0A-B39A-49B5-B97C-654E3C2E8D6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8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95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0878F-CEB5-40CC-B69D-6B68C8089CFF}" type="datetime1">
              <a:rPr lang="en-GB" smtClean="0"/>
              <a:t>20/09/2019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8C73-C1AA-45F7-808B-83DA4184BE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85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41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48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5256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2205038"/>
            <a:ext cx="4038600" cy="392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2205038"/>
            <a:ext cx="4038600" cy="3921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86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749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6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93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8827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60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255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08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1204913"/>
            <a:ext cx="2057400" cy="4921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1204913"/>
            <a:ext cx="6019800" cy="49212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0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53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0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0711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6688" y="1700213"/>
            <a:ext cx="43402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341812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665163" y="6477000"/>
            <a:ext cx="6116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 noProof="0" dirty="0" smtClean="0"/>
              <a:t>Einführung zum Physiklabor - Schrewe</a:t>
            </a:r>
            <a:endParaRPr lang="en-US" altLang="de-DE" sz="1000" noProof="0" dirty="0"/>
          </a:p>
        </p:txBody>
      </p:sp>
      <p:sp>
        <p:nvSpPr>
          <p:cNvPr id="1027" name="Rectangle 12"/>
          <p:cNvSpPr>
            <a:spLocks noChangeArrowheads="1"/>
          </p:cNvSpPr>
          <p:nvPr/>
        </p:nvSpPr>
        <p:spPr bwMode="auto">
          <a:xfrm>
            <a:off x="7016750" y="64770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5605FA5-F316-47F9-A401-5EAE18588B36}" type="slidenum">
              <a:rPr lang="de-DE" altLang="de-DE" sz="1000"/>
              <a:pPr algn="r" eaLnBrk="1" hangingPunct="1"/>
              <a:t>‹Nr.›</a:t>
            </a:fld>
            <a:endParaRPr lang="de-DE" altLang="de-DE" sz="1000" dirty="0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9525">
            <a:solidFill>
              <a:srgbClr val="0030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688" y="1700213"/>
            <a:ext cx="883443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 aaaaaaaaa</a:t>
            </a:r>
          </a:p>
          <a:p>
            <a:pPr lvl="0"/>
            <a:endParaRPr lang="de-DE" altLang="de-DE" smtClean="0"/>
          </a:p>
          <a:p>
            <a:pPr lvl="1"/>
            <a:r>
              <a:rPr lang="de-DE" altLang="de-DE" smtClean="0"/>
              <a:t>Zweiter Einzug</a:t>
            </a:r>
          </a:p>
          <a:p>
            <a:pPr lvl="2"/>
            <a:r>
              <a:rPr lang="de-DE" altLang="de-DE" smtClean="0"/>
              <a:t>Dritter Einzug</a:t>
            </a:r>
          </a:p>
          <a:p>
            <a:pPr lvl="3"/>
            <a:r>
              <a:rPr lang="de-DE" altLang="de-DE" smtClean="0"/>
              <a:t>Vierter Einzug</a:t>
            </a:r>
          </a:p>
          <a:p>
            <a:pPr lvl="4"/>
            <a:r>
              <a:rPr lang="de-DE" altLang="de-DE" smtClean="0"/>
              <a:t>Fünfter Einzug</a:t>
            </a:r>
          </a:p>
        </p:txBody>
      </p:sp>
      <p:sp>
        <p:nvSpPr>
          <p:cNvPr id="10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61925" y="836613"/>
            <a:ext cx="8534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</a:t>
            </a:r>
          </a:p>
        </p:txBody>
      </p:sp>
      <p:pic>
        <p:nvPicPr>
          <p:cNvPr id="1031" name="Picture 2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016125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43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2400">
          <a:solidFill>
            <a:schemeClr val="tx1"/>
          </a:solidFill>
          <a:latin typeface="+mn-lt"/>
        </a:defRPr>
      </a:lvl2pPr>
      <a:lvl3pPr marL="361950" indent="-3175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2000">
          <a:solidFill>
            <a:schemeClr val="tx1"/>
          </a:solidFill>
          <a:latin typeface="+mn-lt"/>
        </a:defRPr>
      </a:lvl3pPr>
      <a:lvl4pPr marL="541338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>
          <a:solidFill>
            <a:schemeClr val="tx1"/>
          </a:solidFill>
          <a:latin typeface="+mn-lt"/>
        </a:defRPr>
      </a:lvl4pPr>
      <a:lvl5pPr marL="720725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5pPr>
      <a:lvl6pPr marL="1177925" algn="l" rtl="0" fontAlgn="base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6pPr>
      <a:lvl7pPr marL="1635125" algn="l" rtl="0" fontAlgn="base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7pPr>
      <a:lvl8pPr marL="2092325" algn="l" rtl="0" fontAlgn="base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8pPr>
      <a:lvl9pPr marL="2549525" algn="l" rtl="0" fontAlgn="base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en-US" altLang="en-US" smtClean="0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  <a:endParaRPr lang="en-US" alt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86D3FF-067D-45FA-88C7-C19A3A139C72}" type="datetime1">
              <a:rPr lang="en-GB" smtClean="0"/>
              <a:t>20/09/2019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A8EDEE-5FB6-413C-B3F9-DE972D050BE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7488"/>
            <a:ext cx="2536825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en-US" altLang="en-US" smtClean="0"/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  <a:endParaRPr lang="en-US" alt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022CDB-0D63-4840-831A-F0762F99C41E}" type="datetime1">
              <a:rPr lang="en-GB" smtClean="0"/>
              <a:t>20/09/2019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Ergänzungen zum Physiklabor SS 04 von U. J. Schrewe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DAAA1E-DA32-4CCF-9D3B-A66B23BB35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3079" name="Grafik 6" descr="C:\Users\Freche\Pictures\HsH-extern_MB_RGB_150_190_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82581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65163" y="6477000"/>
            <a:ext cx="6116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/>
              <a:t>Radioökologie und Strahlenschutz - Radioecology and Radiation Protectio - Schrewel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016750" y="64770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F5C1851-44B8-496B-813F-74D2BDC2FA32}" type="slidenum">
              <a:rPr lang="de-DE" altLang="de-DE" sz="1000"/>
              <a:pPr algn="r" eaLnBrk="1" hangingPunct="1"/>
              <a:t>‹Nr.›</a:t>
            </a:fld>
            <a:endParaRPr lang="de-DE" altLang="de-DE" sz="100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9525">
            <a:solidFill>
              <a:srgbClr val="0030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205038"/>
            <a:ext cx="8229600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Zweiter Einzug</a:t>
            </a:r>
          </a:p>
          <a:p>
            <a:pPr lvl="2"/>
            <a:r>
              <a:rPr lang="de-DE" altLang="de-DE" smtClean="0"/>
              <a:t>Dritter Einzug</a:t>
            </a:r>
          </a:p>
          <a:p>
            <a:pPr lvl="3"/>
            <a:r>
              <a:rPr lang="de-DE" altLang="de-DE" smtClean="0"/>
              <a:t>Vierter Einzug</a:t>
            </a:r>
          </a:p>
          <a:p>
            <a:pPr lvl="4"/>
            <a:r>
              <a:rPr lang="de-DE" altLang="de-DE" smtClean="0"/>
              <a:t>Fünfter Einzug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204913"/>
            <a:ext cx="82296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</a:t>
            </a:r>
          </a:p>
        </p:txBody>
      </p:sp>
      <p:pic>
        <p:nvPicPr>
          <p:cNvPr id="4103" name="Picture 7" descr="Powerpoint-Kopf-F2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05D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05D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05D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05D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1.hsh-intern.hs-hannover.de/fachgebiete/physik/labore/index.html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hrewe.wp.hs-hannover.de/" TargetMode="External"/><Relationship Id="rId2" Type="http://schemas.openxmlformats.org/officeDocument/2006/relationships/hyperlink" Target="https://webdisk.hs-hannover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lrich.schrewe@hs-hannover.d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IMG0466_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027011"/>
            <a:ext cx="6872420" cy="53332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76056" y="188640"/>
            <a:ext cx="3888432" cy="576064"/>
          </a:xfrm>
        </p:spPr>
        <p:txBody>
          <a:bodyPr/>
          <a:lstStyle/>
          <a:p>
            <a:r>
              <a:rPr lang="de-DE" altLang="de-DE" sz="5400" dirty="0">
                <a:latin typeface="Comic Sans MS" pitchFamily="66" charset="0"/>
              </a:rPr>
              <a:t>Physiklabor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3968" y="4653136"/>
            <a:ext cx="4536504" cy="144016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altLang="de-DE" sz="2400" dirty="0" smtClean="0">
                <a:solidFill>
                  <a:srgbClr val="FF0000"/>
                </a:solidFill>
                <a:latin typeface="Comic Sans MS" pitchFamily="66" charset="0"/>
              </a:rPr>
              <a:t>Hinweise zum Physiklabor  </a:t>
            </a:r>
            <a:endParaRPr lang="de-DE" altLang="de-DE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de-DE" altLang="de-DE" sz="2400" dirty="0" smtClean="0">
                <a:solidFill>
                  <a:srgbClr val="FF0000"/>
                </a:solidFill>
                <a:latin typeface="Comic Sans MS" pitchFamily="66" charset="0"/>
              </a:rPr>
              <a:t>WS19/20</a:t>
            </a:r>
            <a:endParaRPr lang="de-DE" altLang="de-DE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de-DE" altLang="de-DE" sz="2400" dirty="0" smtClean="0">
                <a:solidFill>
                  <a:srgbClr val="FF0000"/>
                </a:solidFill>
                <a:latin typeface="Comic Sans MS" pitchFamily="66" charset="0"/>
              </a:rPr>
              <a:t>Ulrich </a:t>
            </a:r>
            <a:r>
              <a:rPr lang="de-DE" altLang="de-DE" sz="2400" dirty="0">
                <a:solidFill>
                  <a:srgbClr val="FF0000"/>
                </a:solidFill>
                <a:latin typeface="Comic Sans MS" pitchFamily="66" charset="0"/>
              </a:rPr>
              <a:t>J. Schrewe</a:t>
            </a:r>
          </a:p>
        </p:txBody>
      </p:sp>
    </p:spTree>
    <p:extLst>
      <p:ext uri="{BB962C8B-B14F-4D97-AF65-F5344CB8AC3E}">
        <p14:creationId xmlns:p14="http://schemas.microsoft.com/office/powerpoint/2010/main" val="18609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203848" y="116632"/>
            <a:ext cx="6120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4400" dirty="0">
                <a:solidFill>
                  <a:srgbClr val="FF0000"/>
                </a:solidFill>
              </a:rPr>
              <a:t>Termine der Gruppe </a:t>
            </a:r>
            <a:r>
              <a:rPr lang="de-DE" altLang="de-DE" sz="4400" dirty="0" smtClean="0">
                <a:solidFill>
                  <a:srgbClr val="FF0000"/>
                </a:solidFill>
              </a:rPr>
              <a:t>A2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7504" y="1772816"/>
            <a:ext cx="19442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n-lt"/>
              </a:rPr>
              <a:t>Nach der Anmeldung werden in diese Tabelle die Matrikel-nummern der Teilnehmer  eingesetzt</a:t>
            </a:r>
            <a:endParaRPr lang="de-DE" sz="2800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196752"/>
            <a:ext cx="6408712" cy="50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6830" y="116632"/>
            <a:ext cx="4122043" cy="647700"/>
          </a:xfrm>
        </p:spPr>
        <p:txBody>
          <a:bodyPr/>
          <a:lstStyle/>
          <a:p>
            <a:r>
              <a:rPr lang="de-DE" dirty="0" smtClean="0"/>
              <a:t>Laborumdrucke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411760" y="980728"/>
            <a:ext cx="6732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https://f1.hsh-intern.hs-hannover.de/fachgebiete/physik/labore/index.html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72816"/>
            <a:ext cx="14531752" cy="78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28" y="188640"/>
            <a:ext cx="4991472" cy="533400"/>
          </a:xfrm>
        </p:spPr>
        <p:txBody>
          <a:bodyPr/>
          <a:lstStyle/>
          <a:p>
            <a:r>
              <a:rPr lang="de-DE" altLang="de-DE" dirty="0"/>
              <a:t>Liste der Versuche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753" y="1700808"/>
            <a:ext cx="673904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7504" y="1700808"/>
            <a:ext cx="8834437" cy="4608512"/>
          </a:xfrm>
        </p:spPr>
        <p:txBody>
          <a:bodyPr/>
          <a:lstStyle/>
          <a:p>
            <a:r>
              <a:rPr lang="de-DE" altLang="de-DE" dirty="0">
                <a:solidFill>
                  <a:srgbClr val="6699FF"/>
                </a:solidFill>
              </a:rPr>
              <a:t>Die Versuche werden in Gruppen mit jeweils </a:t>
            </a:r>
            <a:r>
              <a:rPr lang="de-DE" altLang="de-DE" b="1" dirty="0"/>
              <a:t>zwei Personen</a:t>
            </a:r>
            <a:r>
              <a:rPr lang="de-DE" altLang="de-DE" dirty="0">
                <a:solidFill>
                  <a:srgbClr val="6699FF"/>
                </a:solidFill>
              </a:rPr>
              <a:t> ausgeführt (nur in </a:t>
            </a:r>
            <a:r>
              <a:rPr lang="de-DE" altLang="de-DE" u="sng" dirty="0">
                <a:solidFill>
                  <a:srgbClr val="6699FF"/>
                </a:solidFill>
              </a:rPr>
              <a:t>Ausnahmen</a:t>
            </a:r>
            <a:r>
              <a:rPr lang="de-DE" altLang="de-DE" dirty="0">
                <a:solidFill>
                  <a:srgbClr val="6699FF"/>
                </a:solidFill>
              </a:rPr>
              <a:t> </a:t>
            </a:r>
            <a:r>
              <a:rPr lang="de-DE" altLang="de-DE" dirty="0" smtClean="0">
                <a:solidFill>
                  <a:srgbClr val="6699FF"/>
                </a:solidFill>
              </a:rPr>
              <a:t>drei </a:t>
            </a:r>
            <a:r>
              <a:rPr lang="de-DE" altLang="de-DE" dirty="0">
                <a:solidFill>
                  <a:srgbClr val="6699FF"/>
                </a:solidFill>
              </a:rPr>
              <a:t>Personen).</a:t>
            </a:r>
          </a:p>
          <a:p>
            <a:r>
              <a:rPr lang="de-DE" altLang="de-DE" dirty="0">
                <a:solidFill>
                  <a:srgbClr val="008000"/>
                </a:solidFill>
              </a:rPr>
              <a:t>Es müssen insgesamt </a:t>
            </a:r>
            <a:r>
              <a:rPr lang="de-DE" altLang="de-DE" b="1" dirty="0"/>
              <a:t>5 Versuche</a:t>
            </a:r>
            <a:r>
              <a:rPr lang="de-DE" altLang="de-DE" dirty="0"/>
              <a:t> </a:t>
            </a:r>
            <a:r>
              <a:rPr lang="de-DE" altLang="de-DE" dirty="0">
                <a:solidFill>
                  <a:srgbClr val="008000"/>
                </a:solidFill>
              </a:rPr>
              <a:t>durchgeführt werden und pro Gruppe </a:t>
            </a:r>
            <a:r>
              <a:rPr lang="de-DE" altLang="de-DE" b="1" dirty="0"/>
              <a:t>5 </a:t>
            </a:r>
            <a:r>
              <a:rPr lang="de-DE" altLang="de-DE" b="1" dirty="0" smtClean="0"/>
              <a:t>Laborberichte </a:t>
            </a:r>
            <a:r>
              <a:rPr lang="de-DE" altLang="de-DE" dirty="0" smtClean="0"/>
              <a:t>(Gruppenberichte) </a:t>
            </a:r>
            <a:r>
              <a:rPr lang="de-DE" altLang="de-DE" dirty="0" smtClean="0">
                <a:solidFill>
                  <a:srgbClr val="008000"/>
                </a:solidFill>
              </a:rPr>
              <a:t>angefertigt </a:t>
            </a:r>
            <a:r>
              <a:rPr lang="de-DE" altLang="de-DE" dirty="0">
                <a:solidFill>
                  <a:srgbClr val="008000"/>
                </a:solidFill>
              </a:rPr>
              <a:t>werden</a:t>
            </a:r>
            <a:r>
              <a:rPr lang="de-DE" altLang="de-DE" dirty="0" smtClean="0">
                <a:solidFill>
                  <a:srgbClr val="008000"/>
                </a:solidFill>
              </a:rPr>
              <a:t>.</a:t>
            </a:r>
          </a:p>
          <a:p>
            <a:r>
              <a:rPr lang="de-DE" altLang="de-DE" dirty="0" smtClean="0">
                <a:solidFill>
                  <a:srgbClr val="008000"/>
                </a:solidFill>
              </a:rPr>
              <a:t>Alternativ können auch </a:t>
            </a:r>
            <a:r>
              <a:rPr lang="de-DE" altLang="de-DE" b="1" dirty="0" smtClean="0"/>
              <a:t>zwei Personen </a:t>
            </a:r>
            <a:r>
              <a:rPr lang="de-DE" altLang="de-DE" dirty="0" smtClean="0">
                <a:solidFill>
                  <a:srgbClr val="008000"/>
                </a:solidFill>
              </a:rPr>
              <a:t>jeweils </a:t>
            </a:r>
            <a:r>
              <a:rPr lang="de-DE" altLang="de-DE" b="1" dirty="0" smtClean="0"/>
              <a:t>drei</a:t>
            </a:r>
            <a:r>
              <a:rPr lang="de-DE" altLang="de-DE" dirty="0" smtClean="0">
                <a:solidFill>
                  <a:srgbClr val="008000"/>
                </a:solidFill>
              </a:rPr>
              <a:t> </a:t>
            </a:r>
            <a:r>
              <a:rPr lang="de-DE" altLang="de-DE" dirty="0" smtClean="0"/>
              <a:t>Einzelberichte</a:t>
            </a:r>
            <a:r>
              <a:rPr lang="de-DE" altLang="de-DE" dirty="0" smtClean="0">
                <a:solidFill>
                  <a:srgbClr val="008000"/>
                </a:solidFill>
              </a:rPr>
              <a:t> abgeben (natürlich zu verschiedenen Versuchen). </a:t>
            </a:r>
            <a:endParaRPr lang="de-DE" altLang="de-DE" dirty="0">
              <a:solidFill>
                <a:srgbClr val="008000"/>
              </a:solidFill>
            </a:endParaRPr>
          </a:p>
          <a:p>
            <a:r>
              <a:rPr lang="de-DE" altLang="de-DE" dirty="0" smtClean="0">
                <a:solidFill>
                  <a:srgbClr val="FF0000"/>
                </a:solidFill>
              </a:rPr>
              <a:t>Gruppenberichte werden gemeinsam bewertet, Einzelberichte einzeln. </a:t>
            </a:r>
          </a:p>
          <a:p>
            <a:endParaRPr lang="de-DE" altLang="de-DE" dirty="0">
              <a:solidFill>
                <a:srgbClr val="FF0000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04248" y="188640"/>
            <a:ext cx="2088232" cy="647700"/>
          </a:xfrm>
        </p:spPr>
        <p:txBody>
          <a:bodyPr/>
          <a:lstStyle/>
          <a:p>
            <a:r>
              <a:rPr lang="de-DE" dirty="0" smtClean="0"/>
              <a:t>Regeln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05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16632"/>
            <a:ext cx="6840760" cy="647700"/>
          </a:xfrm>
        </p:spPr>
        <p:txBody>
          <a:bodyPr/>
          <a:lstStyle/>
          <a:p>
            <a:r>
              <a:rPr lang="de-DE" altLang="de-DE" dirty="0" smtClean="0"/>
              <a:t>Hinweise zu Laborberichte</a:t>
            </a:r>
            <a:endParaRPr lang="de-DE" altLang="de-DE" dirty="0"/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834437" cy="46805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3333FF"/>
                </a:solidFill>
              </a:rPr>
              <a:t>Seit dem </a:t>
            </a:r>
            <a:r>
              <a:rPr lang="de-DE" altLang="de-DE" dirty="0" err="1" smtClean="0">
                <a:solidFill>
                  <a:srgbClr val="3333FF"/>
                </a:solidFill>
              </a:rPr>
              <a:t>WS11</a:t>
            </a:r>
            <a:r>
              <a:rPr lang="de-DE" altLang="de-DE" dirty="0" smtClean="0">
                <a:solidFill>
                  <a:srgbClr val="3333FF"/>
                </a:solidFill>
              </a:rPr>
              <a:t>/12 </a:t>
            </a:r>
            <a:r>
              <a:rPr lang="de-DE" altLang="de-DE" dirty="0">
                <a:solidFill>
                  <a:srgbClr val="3333FF"/>
                </a:solidFill>
              </a:rPr>
              <a:t>werden die Laborberichte </a:t>
            </a:r>
            <a:r>
              <a:rPr lang="de-DE" altLang="de-DE" b="1" u="sng" dirty="0" smtClean="0">
                <a:solidFill>
                  <a:srgbClr val="3333FF"/>
                </a:solidFill>
              </a:rPr>
              <a:t>handschriftlich in </a:t>
            </a:r>
            <a:r>
              <a:rPr lang="de-DE" altLang="de-DE" b="1" u="sng" dirty="0">
                <a:solidFill>
                  <a:srgbClr val="3333FF"/>
                </a:solidFill>
              </a:rPr>
              <a:t>Hefte </a:t>
            </a:r>
            <a:r>
              <a:rPr lang="de-DE" altLang="de-DE" dirty="0">
                <a:solidFill>
                  <a:srgbClr val="3333FF"/>
                </a:solidFill>
              </a:rPr>
              <a:t>geschrieben</a:t>
            </a:r>
            <a:r>
              <a:rPr lang="de-DE" altLang="de-DE" dirty="0" smtClean="0">
                <a:solidFill>
                  <a:srgbClr val="3333FF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3333FF"/>
                </a:solidFill>
              </a:rPr>
              <a:t>Zusammengeheftete lose Blätter und gedruckte Berichte werden nicht akzeptiert.</a:t>
            </a:r>
            <a:endParaRPr lang="de-DE" altLang="de-DE" dirty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8000"/>
                </a:solidFill>
              </a:rPr>
              <a:t>Durch die handschriftliche Anfertigung des Berichtes </a:t>
            </a:r>
            <a:r>
              <a:rPr lang="de-DE" altLang="de-DE" dirty="0" smtClean="0">
                <a:solidFill>
                  <a:srgbClr val="008000"/>
                </a:solidFill>
              </a:rPr>
              <a:t>hat sich die Qualität </a:t>
            </a:r>
            <a:r>
              <a:rPr lang="de-DE" altLang="de-DE" dirty="0">
                <a:solidFill>
                  <a:srgbClr val="008000"/>
                </a:solidFill>
              </a:rPr>
              <a:t>deutlich verbessert</a:t>
            </a:r>
            <a:r>
              <a:rPr lang="de-DE" altLang="de-DE" dirty="0" smtClean="0">
                <a:solidFill>
                  <a:srgbClr val="008000"/>
                </a:solidFill>
              </a:rPr>
              <a:t>. Es werden Plagiatskontrollen durchgeführt. Umfangreiche Plagiate können nach der neuen </a:t>
            </a:r>
            <a:r>
              <a:rPr lang="de-DE" altLang="de-DE" dirty="0" err="1" smtClean="0">
                <a:solidFill>
                  <a:srgbClr val="008000"/>
                </a:solidFill>
              </a:rPr>
              <a:t>ATPO</a:t>
            </a:r>
            <a:r>
              <a:rPr lang="de-DE" altLang="de-DE" dirty="0" smtClean="0">
                <a:solidFill>
                  <a:srgbClr val="008000"/>
                </a:solidFill>
              </a:rPr>
              <a:t> zur Exmatrikulation führen.  </a:t>
            </a:r>
            <a:endParaRPr lang="de-DE" altLang="de-DE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FF0000"/>
                </a:solidFill>
              </a:rPr>
              <a:t>Diagramme können eingelegt oder eingeklebt werden.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Bitte versehen Sie das/die Heft(e) </a:t>
            </a:r>
            <a:r>
              <a:rPr lang="de-DE" altLang="de-DE" dirty="0" smtClean="0"/>
              <a:t>stets mit den </a:t>
            </a:r>
            <a:r>
              <a:rPr lang="de-DE" altLang="de-DE" u="sng" dirty="0" smtClean="0"/>
              <a:t>Namen</a:t>
            </a:r>
            <a:r>
              <a:rPr lang="de-DE" altLang="de-DE" dirty="0" smtClean="0"/>
              <a:t> </a:t>
            </a:r>
            <a:r>
              <a:rPr lang="de-DE" altLang="de-DE" dirty="0"/>
              <a:t>und der </a:t>
            </a:r>
            <a:r>
              <a:rPr lang="de-DE" altLang="de-DE" u="sng" dirty="0"/>
              <a:t>Gruppennummer</a:t>
            </a:r>
            <a:r>
              <a:rPr lang="de-DE" alt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34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680520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Bitte beachten Sie, dass die Laborberichte </a:t>
            </a:r>
            <a:r>
              <a:rPr lang="de-DE" b="1" u="sng" dirty="0" smtClean="0">
                <a:solidFill>
                  <a:srgbClr val="FF0000"/>
                </a:solidFill>
              </a:rPr>
              <a:t>handschriftlich</a:t>
            </a:r>
            <a:r>
              <a:rPr lang="de-DE" dirty="0" smtClean="0">
                <a:solidFill>
                  <a:srgbClr val="FF0000"/>
                </a:solidFill>
              </a:rPr>
              <a:t> in  </a:t>
            </a:r>
            <a:r>
              <a:rPr lang="de-DE" b="1" u="sng" dirty="0" smtClean="0">
                <a:solidFill>
                  <a:srgbClr val="FF0000"/>
                </a:solidFill>
              </a:rPr>
              <a:t>Hefte</a:t>
            </a:r>
            <a:r>
              <a:rPr lang="de-DE" dirty="0" smtClean="0">
                <a:solidFill>
                  <a:srgbClr val="FF0000"/>
                </a:solidFill>
              </a:rPr>
              <a:t> zu schreiben sind und die </a:t>
            </a:r>
            <a:r>
              <a:rPr lang="de-DE" b="1" u="sng" dirty="0" smtClean="0">
                <a:solidFill>
                  <a:srgbClr val="FF0000"/>
                </a:solidFill>
              </a:rPr>
              <a:t>Teilnahme</a:t>
            </a:r>
            <a:r>
              <a:rPr lang="de-DE" dirty="0" smtClean="0">
                <a:solidFill>
                  <a:srgbClr val="FF0000"/>
                </a:solidFill>
              </a:rPr>
              <a:t> an den Vorbereitungsstunden und die Teilnahme an fünf Laborversuchen </a:t>
            </a:r>
            <a:r>
              <a:rPr lang="de-DE" b="1" u="sng" dirty="0" smtClean="0">
                <a:solidFill>
                  <a:srgbClr val="FF0000"/>
                </a:solidFill>
              </a:rPr>
              <a:t>verbindlich ist</a:t>
            </a:r>
            <a:r>
              <a:rPr lang="de-DE" dirty="0" smtClean="0">
                <a:solidFill>
                  <a:srgbClr val="FF0000"/>
                </a:solidFill>
              </a:rPr>
              <a:t>. </a:t>
            </a:r>
          </a:p>
          <a:p>
            <a:r>
              <a:rPr lang="de-DE" dirty="0" smtClean="0">
                <a:solidFill>
                  <a:srgbClr val="008000"/>
                </a:solidFill>
              </a:rPr>
              <a:t>Bei Krankheit müssen Laborversuch nachgeholt werden. </a:t>
            </a:r>
          </a:p>
          <a:p>
            <a:r>
              <a:rPr lang="de-DE" dirty="0" smtClean="0">
                <a:solidFill>
                  <a:srgbClr val="008000"/>
                </a:solidFill>
              </a:rPr>
              <a:t>Bei Bedarf muss ein Extratermin vereinbart werden.</a:t>
            </a:r>
            <a:endParaRPr lang="de-DE" dirty="0" smtClean="0"/>
          </a:p>
          <a:p>
            <a:r>
              <a:rPr lang="de-DE" dirty="0" smtClean="0"/>
              <a:t>Die verbindlichen Anmeldungen werden jetzt durchgeführt. Mit der Unterschrift auf der verbindlichen Anmeldung bestätigen Sie die Kenntnisnahme der genannten Regelungen.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354291" cy="647700"/>
          </a:xfrm>
        </p:spPr>
        <p:txBody>
          <a:bodyPr/>
          <a:lstStyle/>
          <a:p>
            <a:r>
              <a:rPr lang="de-DE" dirty="0" smtClean="0"/>
              <a:t>Verbindliche Anmeldung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2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2402" y="796229"/>
            <a:ext cx="5130155" cy="647700"/>
          </a:xfrm>
        </p:spPr>
        <p:txBody>
          <a:bodyPr/>
          <a:lstStyle/>
          <a:p>
            <a:r>
              <a:rPr lang="de-DE" altLang="de-DE" dirty="0"/>
              <a:t>Formale Gestaltung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8784976" cy="439248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2800" dirty="0">
                <a:solidFill>
                  <a:srgbClr val="333399"/>
                </a:solidFill>
              </a:rPr>
              <a:t>Der Bericht sollte mit der Versuchsbezeichnung,  dem Versuchsdatum und dem Datum der Berichterstellung beginnen.</a:t>
            </a:r>
          </a:p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2800" dirty="0">
                <a:solidFill>
                  <a:srgbClr val="008000"/>
                </a:solidFill>
              </a:rPr>
              <a:t>Bei längeren Berichten ist ein Inhaltsverzeichnis sinnvoll.</a:t>
            </a:r>
          </a:p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2800" dirty="0">
                <a:solidFill>
                  <a:srgbClr val="008000"/>
                </a:solidFill>
              </a:rPr>
              <a:t>Die Benennung der Kapitel und Abschnitte ist frei gestellt.</a:t>
            </a:r>
          </a:p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2800" dirty="0">
                <a:solidFill>
                  <a:srgbClr val="FF0000"/>
                </a:solidFill>
              </a:rPr>
              <a:t>Am Ende sollten die Autoren mit Datumsangabe unterschreiben</a:t>
            </a:r>
            <a:r>
              <a:rPr lang="de-DE" altLang="de-DE" sz="28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90000"/>
              </a:lnSpc>
              <a:tabLst>
                <a:tab pos="266700" algn="l"/>
              </a:tabLst>
            </a:pPr>
            <a:endParaRPr lang="de-DE" altLang="de-DE" sz="1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2000" dirty="0"/>
              <a:t>Oft werden „eidesstattliche </a:t>
            </a:r>
            <a:r>
              <a:rPr lang="de-DE" altLang="de-DE" sz="2000" dirty="0" smtClean="0"/>
              <a:t>Versicherungen zur </a:t>
            </a:r>
            <a:r>
              <a:rPr lang="de-DE" altLang="de-DE" sz="2000" dirty="0"/>
              <a:t>Eigenständigkeit“ abgegeben. Es wird dringend abgeraten, einen Meineid abzugeben.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92080" y="128610"/>
            <a:ext cx="374047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/>
              <a:t>Laborberichte</a:t>
            </a:r>
            <a:endParaRPr lang="de-DE" altLang="de-DE" kern="0" dirty="0"/>
          </a:p>
        </p:txBody>
      </p:sp>
    </p:spTree>
    <p:extLst>
      <p:ext uri="{BB962C8B-B14F-4D97-AF65-F5344CB8AC3E}">
        <p14:creationId xmlns:p14="http://schemas.microsoft.com/office/powerpoint/2010/main" val="36631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16632"/>
            <a:ext cx="6714331" cy="647700"/>
          </a:xfrm>
        </p:spPr>
        <p:txBody>
          <a:bodyPr/>
          <a:lstStyle/>
          <a:p>
            <a:pPr algn="r"/>
            <a:r>
              <a:rPr lang="de-DE" altLang="de-DE" dirty="0" smtClean="0"/>
              <a:t>Empfehlungen </a:t>
            </a:r>
            <a:r>
              <a:rPr lang="de-DE" altLang="de-DE" dirty="0"/>
              <a:t>zum Inhalt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348880"/>
            <a:ext cx="8534400" cy="3672408"/>
          </a:xfrm>
        </p:spPr>
        <p:txBody>
          <a:bodyPr/>
          <a:lstStyle/>
          <a:p>
            <a:r>
              <a:rPr lang="de-DE" altLang="de-DE" dirty="0" smtClean="0"/>
              <a:t>1.	Kurze</a:t>
            </a:r>
            <a:r>
              <a:rPr lang="de-DE" altLang="de-DE" dirty="0"/>
              <a:t>, ganz auf die Probleme des Laborversuchs </a:t>
            </a:r>
            <a:r>
              <a:rPr lang="de-DE" altLang="de-DE" dirty="0" smtClean="0"/>
              <a:t>	abgestimmte </a:t>
            </a:r>
            <a:r>
              <a:rPr lang="de-DE" altLang="de-DE" dirty="0"/>
              <a:t>theoretische Einführung</a:t>
            </a:r>
          </a:p>
          <a:p>
            <a:r>
              <a:rPr lang="de-DE" altLang="de-DE" dirty="0" smtClean="0"/>
              <a:t>2.	Versuchsaufbau</a:t>
            </a:r>
            <a:r>
              <a:rPr lang="de-DE" altLang="de-DE" dirty="0"/>
              <a:t>, möglichst mit Skizze</a:t>
            </a:r>
          </a:p>
          <a:p>
            <a:r>
              <a:rPr lang="de-DE" altLang="de-DE" dirty="0" smtClean="0"/>
              <a:t>3.	Versuchsdurchführung</a:t>
            </a:r>
            <a:endParaRPr lang="de-DE" altLang="de-DE" dirty="0"/>
          </a:p>
          <a:p>
            <a:r>
              <a:rPr lang="de-DE" altLang="de-DE" dirty="0" smtClean="0"/>
              <a:t>4.	Versuchsauswertung</a:t>
            </a:r>
            <a:endParaRPr lang="de-DE" altLang="de-DE" dirty="0"/>
          </a:p>
          <a:p>
            <a:r>
              <a:rPr lang="de-DE" altLang="de-DE" dirty="0" smtClean="0"/>
              <a:t>5.	Diskussion </a:t>
            </a:r>
            <a:r>
              <a:rPr lang="de-DE" altLang="de-DE" dirty="0"/>
              <a:t>der Versuchsergebnisse</a:t>
            </a:r>
          </a:p>
          <a:p>
            <a:r>
              <a:rPr lang="de-DE" altLang="de-DE" dirty="0" smtClean="0"/>
              <a:t>6.	Zusammenfassung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340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116632"/>
            <a:ext cx="5495528" cy="762000"/>
          </a:xfrm>
        </p:spPr>
        <p:txBody>
          <a:bodyPr/>
          <a:lstStyle/>
          <a:p>
            <a:r>
              <a:rPr lang="de-DE" altLang="de-DE" dirty="0"/>
              <a:t>Inhalte des Berichtes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72816"/>
            <a:ext cx="8534400" cy="4323184"/>
          </a:xfrm>
        </p:spPr>
        <p:txBody>
          <a:bodyPr/>
          <a:lstStyle/>
          <a:p>
            <a:r>
              <a:rPr lang="de-DE" altLang="de-DE" b="1" dirty="0">
                <a:solidFill>
                  <a:srgbClr val="3366FF"/>
                </a:solidFill>
              </a:rPr>
              <a:t>Inhalte der Versuchsdurchführung:</a:t>
            </a:r>
            <a:r>
              <a:rPr lang="de-DE" altLang="de-DE" b="1" dirty="0"/>
              <a:t> </a:t>
            </a:r>
          </a:p>
          <a:p>
            <a:r>
              <a:rPr lang="de-DE" altLang="de-DE" dirty="0">
                <a:solidFill>
                  <a:srgbClr val="3366FF"/>
                </a:solidFill>
              </a:rPr>
              <a:t>Versuchsaufbau</a:t>
            </a:r>
            <a:r>
              <a:rPr lang="de-DE" altLang="de-DE" dirty="0"/>
              <a:t> – </a:t>
            </a:r>
            <a:r>
              <a:rPr lang="de-DE" altLang="de-DE" dirty="0">
                <a:solidFill>
                  <a:srgbClr val="008000"/>
                </a:solidFill>
              </a:rPr>
              <a:t>Skizze, Geräte (Angabe der Inventarnummer!) Labordaten (Luftdruck, Temperatur, Luftfeuchte)</a:t>
            </a:r>
          </a:p>
          <a:p>
            <a:r>
              <a:rPr lang="de-DE" altLang="de-DE" dirty="0">
                <a:solidFill>
                  <a:srgbClr val="3366FF"/>
                </a:solidFill>
              </a:rPr>
              <a:t>Versuchsablauf </a:t>
            </a:r>
            <a:r>
              <a:rPr lang="de-DE" altLang="de-DE" dirty="0"/>
              <a:t>– </a:t>
            </a:r>
            <a:r>
              <a:rPr lang="de-DE" altLang="de-DE" u="sng" dirty="0">
                <a:solidFill>
                  <a:srgbClr val="008000"/>
                </a:solidFill>
              </a:rPr>
              <a:t>kurze</a:t>
            </a:r>
            <a:r>
              <a:rPr lang="de-DE" altLang="de-DE" dirty="0">
                <a:solidFill>
                  <a:srgbClr val="008000"/>
                </a:solidFill>
              </a:rPr>
              <a:t> Beschreibung</a:t>
            </a:r>
          </a:p>
          <a:p>
            <a:r>
              <a:rPr lang="de-DE" altLang="de-DE" dirty="0">
                <a:solidFill>
                  <a:srgbClr val="3366FF"/>
                </a:solidFill>
              </a:rPr>
              <a:t>Originalprotokoll</a:t>
            </a:r>
            <a:r>
              <a:rPr lang="de-DE" altLang="de-DE" dirty="0"/>
              <a:t> – </a:t>
            </a:r>
            <a:r>
              <a:rPr lang="de-DE" altLang="de-DE" dirty="0">
                <a:solidFill>
                  <a:srgbClr val="008000"/>
                </a:solidFill>
              </a:rPr>
              <a:t>keine Abschriften!!</a:t>
            </a:r>
          </a:p>
          <a:p>
            <a:r>
              <a:rPr lang="de-DE" altLang="de-DE" dirty="0">
                <a:solidFill>
                  <a:srgbClr val="3366FF"/>
                </a:solidFill>
              </a:rPr>
              <a:t>Versuchsauswertung</a:t>
            </a:r>
            <a:r>
              <a:rPr lang="de-DE" altLang="de-DE" dirty="0">
                <a:solidFill>
                  <a:schemeClr val="accent1"/>
                </a:solidFill>
              </a:rPr>
              <a:t> – </a:t>
            </a:r>
            <a:r>
              <a:rPr lang="de-DE" altLang="de-DE" dirty="0">
                <a:solidFill>
                  <a:srgbClr val="008000"/>
                </a:solidFill>
              </a:rPr>
              <a:t>analog zu den vier Auswertungsschritte nach </a:t>
            </a:r>
            <a:r>
              <a:rPr lang="de-DE" altLang="de-DE" dirty="0">
                <a:solidFill>
                  <a:srgbClr val="FF0000"/>
                </a:solidFill>
              </a:rPr>
              <a:t>DIN 1319-3</a:t>
            </a:r>
            <a:r>
              <a:rPr lang="de-DE" altLang="de-DE" dirty="0">
                <a:solidFill>
                  <a:srgbClr val="008000"/>
                </a:solidFill>
              </a:rPr>
              <a:t>, Darstellung in </a:t>
            </a:r>
            <a:r>
              <a:rPr lang="de-DE" altLang="de-DE" u="sng" dirty="0">
                <a:solidFill>
                  <a:srgbClr val="008000"/>
                </a:solidFill>
              </a:rPr>
              <a:t>Diagrammen</a:t>
            </a:r>
            <a:r>
              <a:rPr lang="de-DE" altLang="de-DE" dirty="0">
                <a:solidFill>
                  <a:srgbClr val="008000"/>
                </a:solidFill>
              </a:rPr>
              <a:t>, </a:t>
            </a:r>
            <a:r>
              <a:rPr lang="de-DE" altLang="de-DE" u="sng" dirty="0">
                <a:solidFill>
                  <a:srgbClr val="008000"/>
                </a:solidFill>
              </a:rPr>
              <a:t>Diskussion</a:t>
            </a:r>
            <a:r>
              <a:rPr lang="de-DE" altLang="de-DE" dirty="0">
                <a:solidFill>
                  <a:srgbClr val="008000"/>
                </a:solidFill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5848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48" y="116632"/>
            <a:ext cx="6235652" cy="635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2420888"/>
            <a:ext cx="3113931" cy="647700"/>
          </a:xfrm>
        </p:spPr>
        <p:txBody>
          <a:bodyPr/>
          <a:lstStyle/>
          <a:p>
            <a:r>
              <a:rPr lang="de-DE" dirty="0" smtClean="0"/>
              <a:t>DIN 1319-3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04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28" y="116632"/>
            <a:ext cx="5110234" cy="1224136"/>
          </a:xfrm>
        </p:spPr>
        <p:txBody>
          <a:bodyPr/>
          <a:lstStyle/>
          <a:p>
            <a:pPr algn="r"/>
            <a:r>
              <a:rPr lang="de-DE" altLang="de-DE" dirty="0" smtClean="0"/>
              <a:t>Zugang zu den Unterlagen</a:t>
            </a:r>
            <a:endParaRPr lang="de-DE" alt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40987" y="2420888"/>
            <a:ext cx="8893175" cy="4560887"/>
          </a:xfrm>
        </p:spPr>
        <p:txBody>
          <a:bodyPr/>
          <a:lstStyle/>
          <a:p>
            <a:pPr>
              <a:tabLst>
                <a:tab pos="6000750" algn="l"/>
              </a:tabLst>
            </a:pPr>
            <a:r>
              <a:rPr lang="de-DE" altLang="de-DE" dirty="0"/>
              <a:t>Microsoft Power Point Dateien mit Vorlesungsunterlagen </a:t>
            </a:r>
          </a:p>
          <a:p>
            <a:pPr>
              <a:tabLst>
                <a:tab pos="6000750" algn="l"/>
              </a:tabLst>
            </a:pPr>
            <a:r>
              <a:rPr lang="de-DE" altLang="de-DE" dirty="0"/>
              <a:t>finden Sie als W</a:t>
            </a:r>
            <a:r>
              <a:rPr lang="de-DE" altLang="de-DE" dirty="0" smtClean="0"/>
              <a:t>eb-Disk:</a:t>
            </a:r>
            <a:endParaRPr lang="de-DE" altLang="de-DE" dirty="0"/>
          </a:p>
          <a:p>
            <a:pPr>
              <a:tabLst>
                <a:tab pos="6000750" algn="l"/>
              </a:tabLst>
            </a:pPr>
            <a:r>
              <a:rPr lang="de-DE" altLang="de-DE" dirty="0">
                <a:solidFill>
                  <a:srgbClr val="000099"/>
                </a:solidFill>
                <a:hlinkClick r:id="rId2"/>
              </a:rPr>
              <a:t>https://</a:t>
            </a:r>
            <a:r>
              <a:rPr lang="de-DE" altLang="de-DE" dirty="0" smtClean="0">
                <a:solidFill>
                  <a:srgbClr val="000099"/>
                </a:solidFill>
                <a:hlinkClick r:id="rId2"/>
              </a:rPr>
              <a:t>webdisk.hs-hannover.de</a:t>
            </a:r>
            <a:endParaRPr lang="de-DE" altLang="de-DE" dirty="0">
              <a:solidFill>
                <a:srgbClr val="000099"/>
              </a:solidFill>
            </a:endParaRPr>
          </a:p>
          <a:p>
            <a:pPr>
              <a:tabLst>
                <a:tab pos="6000750" algn="l"/>
              </a:tabLst>
            </a:pPr>
            <a:r>
              <a:rPr lang="de-DE" altLang="de-DE" dirty="0"/>
              <a:t>Oder über die </a:t>
            </a:r>
            <a:r>
              <a:rPr lang="de-DE" altLang="de-DE" dirty="0" smtClean="0"/>
              <a:t>Homepage:</a:t>
            </a:r>
            <a:endParaRPr lang="de-DE" altLang="de-DE" dirty="0"/>
          </a:p>
          <a:p>
            <a:pPr>
              <a:tabLst>
                <a:tab pos="6000750" algn="l"/>
              </a:tabLst>
            </a:pPr>
            <a:r>
              <a:rPr lang="de-DE" altLang="de-DE" dirty="0">
                <a:solidFill>
                  <a:srgbClr val="003399"/>
                </a:solidFill>
                <a:hlinkClick r:id="rId3"/>
              </a:rPr>
              <a:t>http</a:t>
            </a:r>
            <a:r>
              <a:rPr lang="de-DE" altLang="de-DE" dirty="0" smtClean="0">
                <a:solidFill>
                  <a:srgbClr val="003399"/>
                </a:solidFill>
                <a:hlinkClick r:id="rId3"/>
              </a:rPr>
              <a:t>://schrewe.wp.hs-hannover.de</a:t>
            </a:r>
            <a:endParaRPr lang="de-DE" altLang="de-DE" dirty="0">
              <a:solidFill>
                <a:srgbClr val="003399"/>
              </a:solidFill>
            </a:endParaRPr>
          </a:p>
          <a:p>
            <a:pPr>
              <a:tabLst>
                <a:tab pos="6000750" algn="l"/>
              </a:tabLst>
            </a:pPr>
            <a:r>
              <a:rPr lang="de-DE" altLang="de-DE" dirty="0"/>
              <a:t>Fragen (jederzeit) auch per </a:t>
            </a:r>
            <a:r>
              <a:rPr lang="de-DE" altLang="de-DE" dirty="0" smtClean="0"/>
              <a:t>E-Mail</a:t>
            </a:r>
            <a:r>
              <a:rPr lang="de-DE" altLang="de-DE" dirty="0"/>
              <a:t>:</a:t>
            </a:r>
          </a:p>
          <a:p>
            <a:pPr>
              <a:tabLst>
                <a:tab pos="6000750" algn="l"/>
              </a:tabLst>
            </a:pPr>
            <a:r>
              <a:rPr lang="de-DE" altLang="de-DE" dirty="0">
                <a:solidFill>
                  <a:srgbClr val="000099"/>
                </a:solidFill>
                <a:hlinkClick r:id="rId4"/>
              </a:rPr>
              <a:t>ulrich.schrewe@hs-hannover.de</a:t>
            </a:r>
            <a:endParaRPr lang="de-DE" altLang="de-DE" dirty="0">
              <a:solidFill>
                <a:srgbClr val="000099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6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936" y="116632"/>
            <a:ext cx="4986139" cy="647700"/>
          </a:xfrm>
        </p:spPr>
        <p:txBody>
          <a:bodyPr/>
          <a:lstStyle/>
          <a:p>
            <a:r>
              <a:rPr lang="de-DE" altLang="de-DE" dirty="0" smtClean="0"/>
              <a:t>Spezielle Hinweise</a:t>
            </a:r>
            <a:endParaRPr lang="de-DE" altLang="de-DE" dirty="0"/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34400" cy="4680520"/>
          </a:xfrm>
        </p:spPr>
        <p:txBody>
          <a:bodyPr/>
          <a:lstStyle/>
          <a:p>
            <a:r>
              <a:rPr lang="de-DE" altLang="de-DE" sz="2800" dirty="0">
                <a:solidFill>
                  <a:srgbClr val="3366FF"/>
                </a:solidFill>
              </a:rPr>
              <a:t>Formeln, die wiederholt verwendet werden, </a:t>
            </a:r>
            <a:r>
              <a:rPr lang="de-DE" altLang="de-DE" sz="2800" u="sng" dirty="0">
                <a:solidFill>
                  <a:srgbClr val="3366FF"/>
                </a:solidFill>
              </a:rPr>
              <a:t>sollten nicht</a:t>
            </a:r>
            <a:r>
              <a:rPr lang="de-DE" altLang="de-DE" sz="2800" dirty="0">
                <a:solidFill>
                  <a:srgbClr val="3366FF"/>
                </a:solidFill>
              </a:rPr>
              <a:t> in jedem Bericht stehen</a:t>
            </a:r>
            <a:r>
              <a:rPr lang="de-DE" altLang="de-DE" sz="2800" dirty="0" smtClean="0">
                <a:solidFill>
                  <a:srgbClr val="3366FF"/>
                </a:solidFill>
              </a:rPr>
              <a:t>:</a:t>
            </a:r>
          </a:p>
          <a:p>
            <a:endParaRPr lang="de-DE" altLang="de-DE" sz="1000" dirty="0">
              <a:solidFill>
                <a:srgbClr val="3366FF"/>
              </a:solidFill>
            </a:endParaRPr>
          </a:p>
          <a:p>
            <a:endParaRPr lang="de-DE" altLang="de-DE" sz="1000" dirty="0">
              <a:solidFill>
                <a:srgbClr val="3366FF"/>
              </a:solidFill>
            </a:endParaRPr>
          </a:p>
          <a:p>
            <a:r>
              <a:rPr lang="de-DE" altLang="de-DE" sz="2800" u="sng" dirty="0">
                <a:solidFill>
                  <a:srgbClr val="008000"/>
                </a:solidFill>
              </a:rPr>
              <a:t>Keine</a:t>
            </a:r>
            <a:r>
              <a:rPr lang="de-DE" altLang="de-DE" sz="2800" dirty="0">
                <a:solidFill>
                  <a:srgbClr val="008000"/>
                </a:solidFill>
              </a:rPr>
              <a:t> umfangreichen Zahlengleichungen:</a:t>
            </a:r>
          </a:p>
          <a:p>
            <a:endParaRPr lang="de-DE" altLang="de-DE" sz="2800" dirty="0"/>
          </a:p>
          <a:p>
            <a:endParaRPr lang="de-DE" altLang="de-DE" sz="2800" dirty="0"/>
          </a:p>
          <a:p>
            <a:r>
              <a:rPr lang="de-DE" altLang="de-DE" sz="2800" dirty="0">
                <a:solidFill>
                  <a:srgbClr val="FF0000"/>
                </a:solidFill>
              </a:rPr>
              <a:t>Alle physikalischen Größen </a:t>
            </a:r>
            <a:r>
              <a:rPr lang="de-DE" altLang="de-DE" sz="2800" dirty="0" smtClean="0">
                <a:solidFill>
                  <a:srgbClr val="FF0000"/>
                </a:solidFill>
              </a:rPr>
              <a:t>müssen mit </a:t>
            </a:r>
            <a:r>
              <a:rPr lang="de-DE" altLang="de-DE" sz="2800" dirty="0">
                <a:solidFill>
                  <a:srgbClr val="FF0000"/>
                </a:solidFill>
              </a:rPr>
              <a:t>den </a:t>
            </a:r>
            <a:r>
              <a:rPr lang="de-DE" altLang="de-DE" sz="2800" b="1" u="sng" dirty="0">
                <a:solidFill>
                  <a:srgbClr val="FF0000"/>
                </a:solidFill>
              </a:rPr>
              <a:t>korrekten SI-Einheiten</a:t>
            </a:r>
            <a:r>
              <a:rPr lang="de-DE" altLang="de-DE" sz="2800" dirty="0">
                <a:solidFill>
                  <a:srgbClr val="FF0000"/>
                </a:solidFill>
              </a:rPr>
              <a:t> </a:t>
            </a:r>
            <a:r>
              <a:rPr lang="de-DE" altLang="de-DE" sz="2800" dirty="0" smtClean="0">
                <a:solidFill>
                  <a:srgbClr val="FF0000"/>
                </a:solidFill>
              </a:rPr>
              <a:t>angegeben werden. </a:t>
            </a:r>
            <a:r>
              <a:rPr lang="de-DE" altLang="de-DE" sz="2800" dirty="0">
                <a:solidFill>
                  <a:srgbClr val="FF0000"/>
                </a:solidFill>
              </a:rPr>
              <a:t>Gilt auch für Tabellen und Diagramme! Vermeiden Sie </a:t>
            </a:r>
            <a:r>
              <a:rPr lang="de-DE" altLang="de-DE" sz="2800" dirty="0" smtClean="0">
                <a:solidFill>
                  <a:srgbClr val="FF0000"/>
                </a:solidFill>
              </a:rPr>
              <a:t>alte </a:t>
            </a:r>
            <a:r>
              <a:rPr lang="de-DE" altLang="de-DE" sz="2800" dirty="0">
                <a:solidFill>
                  <a:srgbClr val="FF0000"/>
                </a:solidFill>
              </a:rPr>
              <a:t>Einheiten, </a:t>
            </a:r>
            <a:endParaRPr lang="de-DE" altLang="de-DE" sz="2800" dirty="0" smtClean="0">
              <a:solidFill>
                <a:srgbClr val="FF0000"/>
              </a:solidFill>
            </a:endParaRPr>
          </a:p>
          <a:p>
            <a:r>
              <a:rPr lang="de-DE" altLang="de-DE" sz="2800" dirty="0" smtClean="0">
                <a:solidFill>
                  <a:srgbClr val="FF0000"/>
                </a:solidFill>
              </a:rPr>
              <a:t>z</a:t>
            </a:r>
            <a:r>
              <a:rPr lang="de-DE" altLang="de-DE" sz="2800" dirty="0">
                <a:solidFill>
                  <a:srgbClr val="FF0000"/>
                </a:solidFill>
              </a:rPr>
              <a:t>. B </a:t>
            </a:r>
            <a:r>
              <a:rPr lang="de-DE" altLang="de-DE" sz="2800" u="sng" dirty="0">
                <a:solidFill>
                  <a:srgbClr val="FF0000"/>
                </a:solidFill>
              </a:rPr>
              <a:t>nicht</a:t>
            </a:r>
            <a:r>
              <a:rPr lang="de-DE" altLang="de-DE" sz="2800" dirty="0">
                <a:solidFill>
                  <a:srgbClr val="FF0000"/>
                </a:solidFill>
              </a:rPr>
              <a:t>  </a:t>
            </a:r>
            <a:r>
              <a:rPr lang="de-DE" altLang="de-DE" sz="2800" i="1" dirty="0" err="1"/>
              <a:t>mmHg</a:t>
            </a:r>
            <a:r>
              <a:rPr lang="de-DE" altLang="de-DE" sz="2800" dirty="0">
                <a:solidFill>
                  <a:srgbClr val="FF0000"/>
                </a:solidFill>
              </a:rPr>
              <a:t> </a:t>
            </a:r>
            <a:r>
              <a:rPr lang="de-DE" altLang="de-DE" sz="2800" dirty="0" smtClean="0">
                <a:solidFill>
                  <a:srgbClr val="FF0000"/>
                </a:solidFill>
              </a:rPr>
              <a:t> sondern </a:t>
            </a:r>
            <a:r>
              <a:rPr lang="de-DE" altLang="de-DE" i="1" dirty="0" err="1"/>
              <a:t>Pa</a:t>
            </a:r>
            <a:r>
              <a:rPr lang="de-DE" altLang="de-DE" i="1" dirty="0"/>
              <a:t> </a:t>
            </a:r>
            <a:r>
              <a:rPr lang="de-DE" altLang="de-DE" sz="2800" dirty="0" smtClean="0">
                <a:solidFill>
                  <a:srgbClr val="FF0000"/>
                </a:solidFill>
              </a:rPr>
              <a:t>für </a:t>
            </a:r>
            <a:r>
              <a:rPr lang="de-DE" altLang="de-DE" sz="2800" dirty="0">
                <a:solidFill>
                  <a:srgbClr val="FF0000"/>
                </a:solidFill>
              </a:rPr>
              <a:t>den </a:t>
            </a:r>
            <a:r>
              <a:rPr lang="de-DE" altLang="de-DE" sz="2800" dirty="0" smtClean="0">
                <a:solidFill>
                  <a:srgbClr val="FF0000"/>
                </a:solidFill>
              </a:rPr>
              <a:t>Druck</a:t>
            </a:r>
            <a:r>
              <a:rPr lang="de-DE" altLang="de-DE" dirty="0">
                <a:solidFill>
                  <a:srgbClr val="FF0000"/>
                </a:solidFill>
              </a:rPr>
              <a:t>.</a:t>
            </a:r>
            <a:endParaRPr lang="de-DE" altLang="de-DE" sz="2800" dirty="0">
              <a:solidFill>
                <a:srgbClr val="FF0000"/>
              </a:solidFill>
            </a:endParaRPr>
          </a:p>
        </p:txBody>
      </p:sp>
      <p:graphicFrame>
        <p:nvGraphicFramePr>
          <p:cNvPr id="820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703600"/>
              </p:ext>
            </p:extLst>
          </p:nvPr>
        </p:nvGraphicFramePr>
        <p:xfrm>
          <a:off x="4090839" y="2068438"/>
          <a:ext cx="17526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Formel" r:id="rId3" imgW="761760" imgH="431640" progId="Equation.3">
                  <p:embed/>
                </p:oleObj>
              </mc:Choice>
              <mc:Fallback>
                <p:oleObj name="Formel" r:id="rId3" imgW="76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839" y="2068438"/>
                        <a:ext cx="17526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182666"/>
              </p:ext>
            </p:extLst>
          </p:nvPr>
        </p:nvGraphicFramePr>
        <p:xfrm>
          <a:off x="1547664" y="3429000"/>
          <a:ext cx="683895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Formel" r:id="rId5" imgW="2641320" imgH="393480" progId="Equation.3">
                  <p:embed/>
                </p:oleObj>
              </mc:Choice>
              <mc:Fallback>
                <p:oleObj name="Formel" r:id="rId5" imgW="264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429000"/>
                        <a:ext cx="6838950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4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41" y="116632"/>
            <a:ext cx="6719664" cy="609600"/>
          </a:xfrm>
        </p:spPr>
        <p:txBody>
          <a:bodyPr/>
          <a:lstStyle/>
          <a:p>
            <a:r>
              <a:rPr lang="de-DE" altLang="de-DE" dirty="0"/>
              <a:t>Beispiel Messwertetabelle</a:t>
            </a:r>
          </a:p>
        </p:txBody>
      </p:sp>
      <p:graphicFrame>
        <p:nvGraphicFramePr>
          <p:cNvPr id="821251" name="Object 3"/>
          <p:cNvGraphicFramePr>
            <a:graphicFrameLocks noChangeAspect="1"/>
          </p:cNvGraphicFramePr>
          <p:nvPr/>
        </p:nvGraphicFramePr>
        <p:xfrm>
          <a:off x="2514600" y="1752600"/>
          <a:ext cx="43370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Arbeitsblatt" r:id="rId3" imgW="3890880" imgH="4349880" progId="Excel.Sheet.8">
                  <p:embed/>
                </p:oleObj>
              </mc:Choice>
              <mc:Fallback>
                <p:oleObj name="Arbeitsblatt" r:id="rId3" imgW="3890880" imgH="43498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52600"/>
                        <a:ext cx="433705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52" name="Text Box 4"/>
          <p:cNvSpPr txBox="1">
            <a:spLocks noChangeArrowheads="1"/>
          </p:cNvSpPr>
          <p:nvPr/>
        </p:nvSpPr>
        <p:spPr bwMode="auto">
          <a:xfrm>
            <a:off x="381000" y="3200400"/>
            <a:ext cx="20193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i="0" dirty="0"/>
              <a:t>unabhängige Größe</a:t>
            </a:r>
          </a:p>
        </p:txBody>
      </p:sp>
      <p:sp>
        <p:nvSpPr>
          <p:cNvPr id="821253" name="Line 5"/>
          <p:cNvSpPr>
            <a:spLocks noChangeShapeType="1"/>
          </p:cNvSpPr>
          <p:nvPr/>
        </p:nvSpPr>
        <p:spPr bwMode="auto">
          <a:xfrm>
            <a:off x="2133600" y="3657600"/>
            <a:ext cx="533400" cy="15240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254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19431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i="0" dirty="0"/>
              <a:t>abhängige Größe</a:t>
            </a:r>
          </a:p>
        </p:txBody>
      </p:sp>
      <p:sp>
        <p:nvSpPr>
          <p:cNvPr id="821255" name="Line 7"/>
          <p:cNvSpPr>
            <a:spLocks noChangeShapeType="1"/>
          </p:cNvSpPr>
          <p:nvPr/>
        </p:nvSpPr>
        <p:spPr bwMode="auto">
          <a:xfrm flipV="1">
            <a:off x="2133600" y="4648200"/>
            <a:ext cx="1828800" cy="30480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256" name="Text Box 8"/>
          <p:cNvSpPr txBox="1">
            <a:spLocks noChangeArrowheads="1"/>
          </p:cNvSpPr>
          <p:nvPr/>
        </p:nvSpPr>
        <p:spPr bwMode="auto">
          <a:xfrm>
            <a:off x="7162800" y="1752600"/>
            <a:ext cx="1752600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i="0" dirty="0">
                <a:solidFill>
                  <a:srgbClr val="FF0000"/>
                </a:solidFill>
              </a:rPr>
              <a:t>Erweiterung sinnvoll für Darstellung der Ausgleichs-geraden</a:t>
            </a:r>
          </a:p>
        </p:txBody>
      </p:sp>
      <p:sp>
        <p:nvSpPr>
          <p:cNvPr id="821257" name="Line 9"/>
          <p:cNvSpPr>
            <a:spLocks noChangeShapeType="1"/>
          </p:cNvSpPr>
          <p:nvPr/>
        </p:nvSpPr>
        <p:spPr bwMode="auto">
          <a:xfrm flipH="1">
            <a:off x="6477000" y="4114800"/>
            <a:ext cx="838200" cy="144780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259" name="Line 11"/>
          <p:cNvSpPr>
            <a:spLocks noChangeShapeType="1"/>
          </p:cNvSpPr>
          <p:nvPr/>
        </p:nvSpPr>
        <p:spPr bwMode="auto">
          <a:xfrm flipH="1">
            <a:off x="6629400" y="3048000"/>
            <a:ext cx="533400" cy="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260" name="Text Box 12"/>
          <p:cNvSpPr txBox="1">
            <a:spLocks noChangeArrowheads="1"/>
          </p:cNvSpPr>
          <p:nvPr/>
        </p:nvSpPr>
        <p:spPr bwMode="auto">
          <a:xfrm>
            <a:off x="7162800" y="5410200"/>
            <a:ext cx="1143000" cy="59055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i="0">
                <a:solidFill>
                  <a:srgbClr val="3366FF"/>
                </a:solidFill>
              </a:rPr>
              <a:t>Einheit </a:t>
            </a:r>
            <a:r>
              <a:rPr lang="de-DE" altLang="de-DE" sz="1600">
                <a:solidFill>
                  <a:srgbClr val="3366FF"/>
                </a:solidFill>
              </a:rPr>
              <a:t>y</a:t>
            </a:r>
            <a:r>
              <a:rPr lang="de-DE" altLang="de-DE" sz="1600" i="0">
                <a:solidFill>
                  <a:srgbClr val="3366FF"/>
                </a:solidFill>
              </a:rPr>
              <a:t> / Einheit </a:t>
            </a:r>
            <a:r>
              <a:rPr lang="de-DE" altLang="de-DE" sz="1600">
                <a:solidFill>
                  <a:srgbClr val="3366FF"/>
                </a:solidFill>
              </a:rPr>
              <a:t>x</a:t>
            </a:r>
          </a:p>
        </p:txBody>
      </p:sp>
      <p:sp>
        <p:nvSpPr>
          <p:cNvPr id="821261" name="Text Box 13"/>
          <p:cNvSpPr txBox="1">
            <a:spLocks noChangeArrowheads="1"/>
          </p:cNvSpPr>
          <p:nvPr/>
        </p:nvSpPr>
        <p:spPr bwMode="auto">
          <a:xfrm>
            <a:off x="7162800" y="6172200"/>
            <a:ext cx="1143000" cy="34607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i="0">
                <a:solidFill>
                  <a:srgbClr val="3366FF"/>
                </a:solidFill>
              </a:rPr>
              <a:t>Einheit </a:t>
            </a:r>
            <a:r>
              <a:rPr lang="de-DE" altLang="de-DE" sz="1600">
                <a:solidFill>
                  <a:srgbClr val="3366FF"/>
                </a:solidFill>
              </a:rPr>
              <a:t>y</a:t>
            </a:r>
          </a:p>
        </p:txBody>
      </p:sp>
      <p:sp>
        <p:nvSpPr>
          <p:cNvPr id="821263" name="Line 15"/>
          <p:cNvSpPr>
            <a:spLocks noChangeShapeType="1"/>
          </p:cNvSpPr>
          <p:nvPr/>
        </p:nvSpPr>
        <p:spPr bwMode="auto">
          <a:xfrm flipH="1">
            <a:off x="6629400" y="5638800"/>
            <a:ext cx="533400" cy="457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264" name="Line 16"/>
          <p:cNvSpPr>
            <a:spLocks noChangeShapeType="1"/>
          </p:cNvSpPr>
          <p:nvPr/>
        </p:nvSpPr>
        <p:spPr bwMode="auto">
          <a:xfrm flipH="1">
            <a:off x="6629400" y="6324600"/>
            <a:ext cx="457200" cy="762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4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4560"/>
            <a:ext cx="6143600" cy="1066800"/>
          </a:xfrm>
        </p:spPr>
        <p:txBody>
          <a:bodyPr/>
          <a:lstStyle/>
          <a:p>
            <a:r>
              <a:rPr lang="de-DE" altLang="de-DE" dirty="0" smtClean="0"/>
              <a:t>Darstellung durch Excel</a:t>
            </a:r>
            <a:endParaRPr lang="de-DE" altLang="de-DE" dirty="0"/>
          </a:p>
        </p:txBody>
      </p:sp>
      <p:pic>
        <p:nvPicPr>
          <p:cNvPr id="8233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395413"/>
            <a:ext cx="8775700" cy="5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6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2683" y="116632"/>
            <a:ext cx="6647656" cy="609600"/>
          </a:xfrm>
        </p:spPr>
        <p:txBody>
          <a:bodyPr/>
          <a:lstStyle/>
          <a:p>
            <a:r>
              <a:rPr lang="de-DE" altLang="de-DE" dirty="0"/>
              <a:t>Überarbeitete Darstellung</a:t>
            </a:r>
          </a:p>
        </p:txBody>
      </p:sp>
      <p:pic>
        <p:nvPicPr>
          <p:cNvPr id="8222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8392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2281" name="Text Box 9"/>
          <p:cNvSpPr txBox="1">
            <a:spLocks noChangeArrowheads="1"/>
          </p:cNvSpPr>
          <p:nvPr/>
        </p:nvSpPr>
        <p:spPr bwMode="auto">
          <a:xfrm>
            <a:off x="6629400" y="990600"/>
            <a:ext cx="1676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i="0" dirty="0" smtClean="0">
                <a:solidFill>
                  <a:srgbClr val="FF0000"/>
                </a:solidFill>
              </a:rPr>
              <a:t>Schriftgröße </a:t>
            </a:r>
            <a:r>
              <a:rPr lang="de-DE" altLang="de-DE" sz="2000" i="0" dirty="0">
                <a:solidFill>
                  <a:srgbClr val="FF0000"/>
                </a:solidFill>
              </a:rPr>
              <a:t>18 </a:t>
            </a:r>
            <a:r>
              <a:rPr lang="de-DE" altLang="de-DE" sz="2000" i="0" dirty="0" err="1">
                <a:solidFill>
                  <a:srgbClr val="FF0000"/>
                </a:solidFill>
              </a:rPr>
              <a:t>pt</a:t>
            </a:r>
            <a:endParaRPr lang="de-DE" altLang="de-DE" sz="2000" i="0" dirty="0">
              <a:solidFill>
                <a:srgbClr val="FF0000"/>
              </a:solidFill>
            </a:endParaRPr>
          </a:p>
        </p:txBody>
      </p:sp>
      <p:sp>
        <p:nvSpPr>
          <p:cNvPr id="822282" name="Text Box 10"/>
          <p:cNvSpPr txBox="1">
            <a:spLocks noChangeArrowheads="1"/>
          </p:cNvSpPr>
          <p:nvPr/>
        </p:nvSpPr>
        <p:spPr bwMode="auto">
          <a:xfrm>
            <a:off x="3962400" y="2286000"/>
            <a:ext cx="1371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 i="0" dirty="0">
                <a:solidFill>
                  <a:srgbClr val="FF0000"/>
                </a:solidFill>
              </a:rPr>
              <a:t>Schrift-größe 16 </a:t>
            </a:r>
            <a:r>
              <a:rPr lang="de-DE" altLang="de-DE" sz="1800" i="0" dirty="0" err="1">
                <a:solidFill>
                  <a:srgbClr val="FF0000"/>
                </a:solidFill>
              </a:rPr>
              <a:t>pt</a:t>
            </a:r>
            <a:endParaRPr lang="de-DE" altLang="de-DE" sz="1800" i="0" dirty="0">
              <a:solidFill>
                <a:srgbClr val="FF0000"/>
              </a:solidFill>
            </a:endParaRPr>
          </a:p>
        </p:txBody>
      </p:sp>
      <p:sp>
        <p:nvSpPr>
          <p:cNvPr id="822283" name="Text Box 11"/>
          <p:cNvSpPr txBox="1">
            <a:spLocks noChangeArrowheads="1"/>
          </p:cNvSpPr>
          <p:nvPr/>
        </p:nvSpPr>
        <p:spPr bwMode="auto">
          <a:xfrm>
            <a:off x="5334000" y="6156325"/>
            <a:ext cx="1371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 i="0" dirty="0">
                <a:solidFill>
                  <a:srgbClr val="FF0000"/>
                </a:solidFill>
              </a:rPr>
              <a:t>Schrift-größe 16 </a:t>
            </a:r>
            <a:r>
              <a:rPr lang="de-DE" altLang="de-DE" sz="1800" i="0" dirty="0" err="1">
                <a:solidFill>
                  <a:srgbClr val="FF0000"/>
                </a:solidFill>
              </a:rPr>
              <a:t>pt</a:t>
            </a:r>
            <a:endParaRPr lang="de-DE" altLang="de-DE" sz="1800" i="0" dirty="0">
              <a:solidFill>
                <a:srgbClr val="FF0000"/>
              </a:solidFill>
            </a:endParaRPr>
          </a:p>
        </p:txBody>
      </p:sp>
      <p:sp>
        <p:nvSpPr>
          <p:cNvPr id="822284" name="Text Box 12"/>
          <p:cNvSpPr txBox="1">
            <a:spLocks noChangeArrowheads="1"/>
          </p:cNvSpPr>
          <p:nvPr/>
        </p:nvSpPr>
        <p:spPr bwMode="auto">
          <a:xfrm>
            <a:off x="7772400" y="5791200"/>
            <a:ext cx="1371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 i="0" dirty="0">
                <a:solidFill>
                  <a:srgbClr val="FF0000"/>
                </a:solidFill>
              </a:rPr>
              <a:t>Schrift-größe 16 </a:t>
            </a:r>
            <a:r>
              <a:rPr lang="de-DE" altLang="de-DE" sz="1800" i="0" dirty="0" err="1">
                <a:solidFill>
                  <a:srgbClr val="FF0000"/>
                </a:solidFill>
              </a:rPr>
              <a:t>pt</a:t>
            </a:r>
            <a:endParaRPr lang="de-DE" altLang="de-DE" sz="1800" i="0" dirty="0">
              <a:solidFill>
                <a:srgbClr val="FF0000"/>
              </a:solidFill>
            </a:endParaRPr>
          </a:p>
        </p:txBody>
      </p:sp>
      <p:sp>
        <p:nvSpPr>
          <p:cNvPr id="822286" name="Line 14"/>
          <p:cNvSpPr>
            <a:spLocks noChangeShapeType="1"/>
          </p:cNvSpPr>
          <p:nvPr/>
        </p:nvSpPr>
        <p:spPr bwMode="auto">
          <a:xfrm flipH="1" flipV="1">
            <a:off x="4800600" y="6324600"/>
            <a:ext cx="533400" cy="228600"/>
          </a:xfrm>
          <a:prstGeom prst="line">
            <a:avLst/>
          </a:prstGeom>
          <a:noFill/>
          <a:ln w="254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2287" name="Line 15"/>
          <p:cNvSpPr>
            <a:spLocks noChangeShapeType="1"/>
          </p:cNvSpPr>
          <p:nvPr/>
        </p:nvSpPr>
        <p:spPr bwMode="auto">
          <a:xfrm flipH="1" flipV="1">
            <a:off x="7543800" y="6019800"/>
            <a:ext cx="228600" cy="228600"/>
          </a:xfrm>
          <a:prstGeom prst="line">
            <a:avLst/>
          </a:prstGeom>
          <a:noFill/>
          <a:ln w="254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2289" name="Line 17"/>
          <p:cNvSpPr>
            <a:spLocks noChangeShapeType="1"/>
          </p:cNvSpPr>
          <p:nvPr/>
        </p:nvSpPr>
        <p:spPr bwMode="auto">
          <a:xfrm flipH="1">
            <a:off x="3505200" y="2667000"/>
            <a:ext cx="533400" cy="2286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2290" name="Line 18"/>
          <p:cNvSpPr>
            <a:spLocks noChangeShapeType="1"/>
          </p:cNvSpPr>
          <p:nvPr/>
        </p:nvSpPr>
        <p:spPr bwMode="auto">
          <a:xfrm flipH="1">
            <a:off x="6400800" y="1143000"/>
            <a:ext cx="304800" cy="304800"/>
          </a:xfrm>
          <a:prstGeom prst="line">
            <a:avLst/>
          </a:prstGeom>
          <a:noFill/>
          <a:ln w="254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2291" name="Text Box 19"/>
          <p:cNvSpPr txBox="1">
            <a:spLocks noChangeArrowheads="1"/>
          </p:cNvSpPr>
          <p:nvPr/>
        </p:nvSpPr>
        <p:spPr bwMode="auto">
          <a:xfrm>
            <a:off x="6019800" y="3886200"/>
            <a:ext cx="294468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i="0" dirty="0" smtClean="0">
                <a:solidFill>
                  <a:srgbClr val="FF0000"/>
                </a:solidFill>
              </a:rPr>
              <a:t>Experimentelle Daten </a:t>
            </a:r>
            <a:r>
              <a:rPr lang="de-DE" altLang="de-DE" sz="2000" i="0" dirty="0">
                <a:solidFill>
                  <a:srgbClr val="FF0000"/>
                </a:solidFill>
              </a:rPr>
              <a:t>– gut erkennbarer Punkte</a:t>
            </a:r>
          </a:p>
        </p:txBody>
      </p:sp>
      <p:sp>
        <p:nvSpPr>
          <p:cNvPr id="822293" name="Line 21"/>
          <p:cNvSpPr>
            <a:spLocks noChangeShapeType="1"/>
          </p:cNvSpPr>
          <p:nvPr/>
        </p:nvSpPr>
        <p:spPr bwMode="auto">
          <a:xfrm flipH="1" flipV="1">
            <a:off x="5334000" y="3962400"/>
            <a:ext cx="609600" cy="228600"/>
          </a:xfrm>
          <a:prstGeom prst="line">
            <a:avLst/>
          </a:prstGeom>
          <a:noFill/>
          <a:ln w="1905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2294" name="Text Box 22"/>
          <p:cNvSpPr txBox="1">
            <a:spLocks noChangeArrowheads="1"/>
          </p:cNvSpPr>
          <p:nvPr/>
        </p:nvSpPr>
        <p:spPr bwMode="auto">
          <a:xfrm>
            <a:off x="1850504" y="3501479"/>
            <a:ext cx="2188096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i="0" dirty="0">
                <a:solidFill>
                  <a:srgbClr val="FF0000"/>
                </a:solidFill>
              </a:rPr>
              <a:t>„</a:t>
            </a:r>
            <a:r>
              <a:rPr lang="de-DE" altLang="de-DE" sz="2000" i="0" dirty="0">
                <a:solidFill>
                  <a:srgbClr val="FF0000"/>
                </a:solidFill>
              </a:rPr>
              <a:t>Theorie“ – Linie (ohne Punkte) </a:t>
            </a:r>
          </a:p>
        </p:txBody>
      </p:sp>
      <p:sp>
        <p:nvSpPr>
          <p:cNvPr id="822295" name="Line 23"/>
          <p:cNvSpPr>
            <a:spLocks noChangeShapeType="1"/>
          </p:cNvSpPr>
          <p:nvPr/>
        </p:nvSpPr>
        <p:spPr bwMode="auto">
          <a:xfrm>
            <a:off x="2286000" y="4267200"/>
            <a:ext cx="914400" cy="533400"/>
          </a:xfrm>
          <a:prstGeom prst="line">
            <a:avLst/>
          </a:prstGeom>
          <a:noFill/>
          <a:ln w="1905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2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116632"/>
            <a:ext cx="5202163" cy="647700"/>
          </a:xfrm>
        </p:spPr>
        <p:txBody>
          <a:bodyPr/>
          <a:lstStyle/>
          <a:p>
            <a:r>
              <a:rPr lang="de-DE" altLang="de-DE" dirty="0"/>
              <a:t>Formale Gestaltung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1988839"/>
            <a:ext cx="8834437" cy="4137323"/>
          </a:xfrm>
        </p:spPr>
        <p:txBody>
          <a:bodyPr/>
          <a:lstStyle/>
          <a:p>
            <a:r>
              <a:rPr lang="de-DE" altLang="de-DE" dirty="0"/>
              <a:t>1. </a:t>
            </a:r>
            <a:r>
              <a:rPr lang="de-DE" altLang="de-DE" dirty="0" smtClean="0"/>
              <a:t>	Angaben physikalischer </a:t>
            </a:r>
            <a:r>
              <a:rPr lang="de-DE" altLang="de-DE" dirty="0"/>
              <a:t>Größen erfordern    </a:t>
            </a:r>
            <a:r>
              <a:rPr lang="de-DE" altLang="de-DE" dirty="0" smtClean="0"/>
              <a:t>	Zahlenwert </a:t>
            </a:r>
            <a:r>
              <a:rPr lang="de-DE" altLang="de-DE" dirty="0"/>
              <a:t>plus Einheit.</a:t>
            </a:r>
          </a:p>
          <a:p>
            <a:r>
              <a:rPr lang="de-DE" altLang="de-DE" dirty="0"/>
              <a:t>2. </a:t>
            </a:r>
            <a:r>
              <a:rPr lang="de-DE" altLang="de-DE" dirty="0" smtClean="0"/>
              <a:t>	Diagramme </a:t>
            </a:r>
            <a:r>
              <a:rPr lang="de-DE" altLang="de-DE" dirty="0"/>
              <a:t>erhalten eine Unterschrift</a:t>
            </a:r>
          </a:p>
          <a:p>
            <a:r>
              <a:rPr lang="de-DE" altLang="de-DE" dirty="0"/>
              <a:t>3. </a:t>
            </a:r>
            <a:r>
              <a:rPr lang="de-DE" altLang="de-DE" dirty="0" smtClean="0"/>
              <a:t>	Tabellen </a:t>
            </a:r>
            <a:r>
              <a:rPr lang="de-DE" altLang="de-DE" dirty="0"/>
              <a:t>erhalten eine Überschrift</a:t>
            </a:r>
          </a:p>
          <a:p>
            <a:r>
              <a:rPr lang="de-DE" altLang="de-DE" dirty="0" smtClean="0"/>
              <a:t>4. 	Die </a:t>
            </a:r>
            <a:r>
              <a:rPr lang="de-DE" altLang="de-DE" dirty="0"/>
              <a:t>Spalten oder Zeilen in den Tabellen erfordern die </a:t>
            </a:r>
            <a:r>
              <a:rPr lang="de-DE" altLang="de-DE" dirty="0" smtClean="0"/>
              <a:t>	Angabe </a:t>
            </a:r>
            <a:r>
              <a:rPr lang="de-DE" altLang="de-DE" dirty="0"/>
              <a:t>von Größe und </a:t>
            </a:r>
            <a:r>
              <a:rPr lang="de-DE" altLang="de-DE" dirty="0" smtClean="0"/>
              <a:t>Einheit</a:t>
            </a:r>
          </a:p>
          <a:p>
            <a:endParaRPr lang="de-DE" altLang="de-DE" dirty="0"/>
          </a:p>
          <a:p>
            <a:r>
              <a:rPr lang="de-DE" altLang="de-DE" dirty="0"/>
              <a:t>Achten Sie auf gut lesbare Gestaltung des Berichts</a:t>
            </a:r>
          </a:p>
        </p:txBody>
      </p:sp>
    </p:spTree>
    <p:extLst>
      <p:ext uri="{BB962C8B-B14F-4D97-AF65-F5344CB8AC3E}">
        <p14:creationId xmlns:p14="http://schemas.microsoft.com/office/powerpoint/2010/main" val="36023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992" y="116632"/>
            <a:ext cx="4464496" cy="1296144"/>
          </a:xfrm>
        </p:spPr>
        <p:txBody>
          <a:bodyPr/>
          <a:lstStyle/>
          <a:p>
            <a:r>
              <a:rPr lang="de-DE" altLang="de-DE" dirty="0"/>
              <a:t>Regeln für einen guten Bericht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9144000" cy="4107160"/>
          </a:xfrm>
        </p:spPr>
        <p:txBody>
          <a:bodyPr/>
          <a:lstStyle/>
          <a:p>
            <a:r>
              <a:rPr lang="de-DE" altLang="de-DE" dirty="0">
                <a:solidFill>
                  <a:srgbClr val="3366FF"/>
                </a:solidFill>
              </a:rPr>
              <a:t>1. </a:t>
            </a:r>
            <a:r>
              <a:rPr lang="de-DE" altLang="de-DE" dirty="0" smtClean="0">
                <a:solidFill>
                  <a:srgbClr val="3366FF"/>
                </a:solidFill>
              </a:rPr>
              <a:t>	Schreiben </a:t>
            </a:r>
            <a:r>
              <a:rPr lang="de-DE" altLang="de-DE" dirty="0">
                <a:solidFill>
                  <a:srgbClr val="3366FF"/>
                </a:solidFill>
              </a:rPr>
              <a:t>Sie den Bericht selbst </a:t>
            </a:r>
            <a:r>
              <a:rPr lang="de-DE" altLang="de-DE" dirty="0"/>
              <a:t>(und nicht ab)</a:t>
            </a:r>
          </a:p>
          <a:p>
            <a:r>
              <a:rPr lang="de-DE" altLang="de-DE" dirty="0">
                <a:solidFill>
                  <a:srgbClr val="3366FF"/>
                </a:solidFill>
              </a:rPr>
              <a:t>2. </a:t>
            </a:r>
            <a:r>
              <a:rPr lang="de-DE" altLang="de-DE" dirty="0" smtClean="0">
                <a:solidFill>
                  <a:srgbClr val="3366FF"/>
                </a:solidFill>
              </a:rPr>
              <a:t>	Stellen </a:t>
            </a:r>
            <a:r>
              <a:rPr lang="de-DE" altLang="de-DE" dirty="0">
                <a:solidFill>
                  <a:srgbClr val="3366FF"/>
                </a:solidFill>
              </a:rPr>
              <a:t>Sie sich vor, einen „gebildeten“ Laien </a:t>
            </a:r>
          </a:p>
          <a:p>
            <a:pPr>
              <a:buFontTx/>
              <a:buNone/>
            </a:pPr>
            <a:r>
              <a:rPr lang="de-DE" altLang="de-DE" dirty="0">
                <a:solidFill>
                  <a:srgbClr val="3366FF"/>
                </a:solidFill>
              </a:rPr>
              <a:t>	über ihre Arbeit informieren zu wollen.</a:t>
            </a:r>
          </a:p>
          <a:p>
            <a:r>
              <a:rPr lang="de-DE" altLang="de-DE" dirty="0">
                <a:solidFill>
                  <a:srgbClr val="008000"/>
                </a:solidFill>
              </a:rPr>
              <a:t>3. </a:t>
            </a:r>
            <a:r>
              <a:rPr lang="de-DE" altLang="de-DE" dirty="0" smtClean="0">
                <a:solidFill>
                  <a:srgbClr val="008000"/>
                </a:solidFill>
              </a:rPr>
              <a:t>	Vermeiden </a:t>
            </a:r>
            <a:r>
              <a:rPr lang="de-DE" altLang="de-DE" dirty="0">
                <a:solidFill>
                  <a:srgbClr val="008000"/>
                </a:solidFill>
              </a:rPr>
              <a:t>Sie unnötige Tabellen und Zahlen-	</a:t>
            </a:r>
            <a:r>
              <a:rPr lang="de-DE" altLang="de-DE" dirty="0" err="1">
                <a:solidFill>
                  <a:srgbClr val="008000"/>
                </a:solidFill>
              </a:rPr>
              <a:t>angaben</a:t>
            </a:r>
            <a:r>
              <a:rPr lang="de-DE" altLang="de-DE" dirty="0">
                <a:solidFill>
                  <a:srgbClr val="008000"/>
                </a:solidFill>
              </a:rPr>
              <a:t> </a:t>
            </a:r>
            <a:r>
              <a:rPr lang="de-DE" altLang="de-DE" dirty="0" smtClean="0">
                <a:solidFill>
                  <a:srgbClr val="008000"/>
                </a:solidFill>
              </a:rPr>
              <a:t>mit </a:t>
            </a:r>
            <a:r>
              <a:rPr lang="de-DE" altLang="de-DE" dirty="0">
                <a:solidFill>
                  <a:srgbClr val="008000"/>
                </a:solidFill>
              </a:rPr>
              <a:t>nicht-signifikanten Stellen.</a:t>
            </a:r>
          </a:p>
          <a:p>
            <a:r>
              <a:rPr lang="de-DE" altLang="de-DE" dirty="0">
                <a:solidFill>
                  <a:srgbClr val="008000"/>
                </a:solidFill>
              </a:rPr>
              <a:t>4. </a:t>
            </a:r>
            <a:r>
              <a:rPr lang="de-DE" altLang="de-DE" dirty="0" smtClean="0">
                <a:solidFill>
                  <a:srgbClr val="008000"/>
                </a:solidFill>
              </a:rPr>
              <a:t>	Standardformeln (z. B. für Mittelwert</a:t>
            </a:r>
            <a:r>
              <a:rPr lang="de-DE" altLang="de-DE" dirty="0">
                <a:solidFill>
                  <a:srgbClr val="008000"/>
                </a:solidFill>
              </a:rPr>
              <a:t>, Unsicherheit....) 	müssen nicht im Bericht stehen. </a:t>
            </a:r>
          </a:p>
          <a:p>
            <a:r>
              <a:rPr lang="de-DE" altLang="de-DE" dirty="0">
                <a:solidFill>
                  <a:srgbClr val="FF0000"/>
                </a:solidFill>
              </a:rPr>
              <a:t>5. </a:t>
            </a:r>
            <a:r>
              <a:rPr lang="de-DE" altLang="de-DE" dirty="0" smtClean="0">
                <a:solidFill>
                  <a:srgbClr val="FF0000"/>
                </a:solidFill>
              </a:rPr>
              <a:t>	Heben </a:t>
            </a:r>
            <a:r>
              <a:rPr lang="de-DE" altLang="de-DE" dirty="0">
                <a:solidFill>
                  <a:srgbClr val="FF0000"/>
                </a:solidFill>
              </a:rPr>
              <a:t>Sie die wichtigen Ergebnisse klar hervor.</a:t>
            </a:r>
          </a:p>
        </p:txBody>
      </p:sp>
    </p:spTree>
    <p:extLst>
      <p:ext uri="{BB962C8B-B14F-4D97-AF65-F5344CB8AC3E}">
        <p14:creationId xmlns:p14="http://schemas.microsoft.com/office/powerpoint/2010/main" val="1694837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984" y="116632"/>
            <a:ext cx="4559424" cy="1396008"/>
          </a:xfrm>
        </p:spPr>
        <p:txBody>
          <a:bodyPr/>
          <a:lstStyle/>
          <a:p>
            <a:r>
              <a:rPr lang="de-DE" altLang="de-DE" dirty="0"/>
              <a:t>Regeln für einen guten Bericht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1916831"/>
            <a:ext cx="8834437" cy="4209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3366FF"/>
                </a:solidFill>
              </a:rPr>
              <a:t>Versuchen Sie, die wichtigsten Ergebnisse in </a:t>
            </a:r>
            <a:r>
              <a:rPr lang="de-DE" altLang="de-DE" dirty="0" smtClean="0">
                <a:solidFill>
                  <a:srgbClr val="3366FF"/>
                </a:solidFill>
              </a:rPr>
              <a:t>Form von </a:t>
            </a:r>
            <a:r>
              <a:rPr lang="de-DE" altLang="de-DE" u="sng" dirty="0" smtClean="0">
                <a:solidFill>
                  <a:srgbClr val="3366FF"/>
                </a:solidFill>
              </a:rPr>
              <a:t>einfachen </a:t>
            </a:r>
            <a:r>
              <a:rPr lang="de-DE" altLang="de-DE" u="sng" dirty="0">
                <a:solidFill>
                  <a:srgbClr val="3366FF"/>
                </a:solidFill>
              </a:rPr>
              <a:t>und </a:t>
            </a:r>
            <a:r>
              <a:rPr lang="de-DE" altLang="de-DE" u="sng" dirty="0" smtClean="0">
                <a:solidFill>
                  <a:srgbClr val="3366FF"/>
                </a:solidFill>
              </a:rPr>
              <a:t>übersichtlichen Diagrammen</a:t>
            </a:r>
            <a:r>
              <a:rPr lang="de-DE" altLang="de-DE" dirty="0" smtClean="0">
                <a:solidFill>
                  <a:srgbClr val="3366FF"/>
                </a:solidFill>
              </a:rPr>
              <a:t> </a:t>
            </a:r>
            <a:r>
              <a:rPr lang="de-DE" altLang="de-DE" dirty="0">
                <a:solidFill>
                  <a:srgbClr val="3366FF"/>
                </a:solidFill>
              </a:rPr>
              <a:t>zu zeigen.</a:t>
            </a: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3366FF"/>
                </a:solidFill>
              </a:rPr>
              <a:t>Achten Sie auf </a:t>
            </a:r>
            <a:r>
              <a:rPr lang="de-DE" altLang="de-DE" u="sng" dirty="0">
                <a:solidFill>
                  <a:srgbClr val="3366FF"/>
                </a:solidFill>
              </a:rPr>
              <a:t>ausreichende </a:t>
            </a:r>
            <a:r>
              <a:rPr lang="de-DE" altLang="de-DE" u="sng" dirty="0" smtClean="0">
                <a:solidFill>
                  <a:srgbClr val="3366FF"/>
                </a:solidFill>
              </a:rPr>
              <a:t>Schriftgrößen</a:t>
            </a:r>
            <a:r>
              <a:rPr lang="de-DE" altLang="de-DE" dirty="0" smtClean="0">
                <a:solidFill>
                  <a:srgbClr val="3366FF"/>
                </a:solidFill>
              </a:rPr>
              <a:t>, </a:t>
            </a:r>
            <a:r>
              <a:rPr lang="de-DE" altLang="de-DE" dirty="0">
                <a:solidFill>
                  <a:srgbClr val="3366FF"/>
                </a:solidFill>
              </a:rPr>
              <a:t>deutlich erkennbare Symbole und Linien</a:t>
            </a:r>
            <a:r>
              <a:rPr lang="de-DE" altLang="de-DE" dirty="0" smtClean="0">
                <a:solidFill>
                  <a:srgbClr val="3366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de-DE" altLang="de-DE" sz="1400" dirty="0">
              <a:solidFill>
                <a:srgbClr val="3366FF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b="1" dirty="0" smtClean="0">
                <a:solidFill>
                  <a:srgbClr val="008000"/>
                </a:solidFill>
              </a:rPr>
              <a:t>Hinweis für </a:t>
            </a:r>
            <a:r>
              <a:rPr lang="de-DE" altLang="de-DE" b="1" dirty="0">
                <a:solidFill>
                  <a:srgbClr val="008000"/>
                </a:solidFill>
              </a:rPr>
              <a:t>die Praxis:</a:t>
            </a:r>
            <a:r>
              <a:rPr lang="de-DE" altLang="de-DE" dirty="0">
                <a:solidFill>
                  <a:srgbClr val="008000"/>
                </a:solidFill>
              </a:rPr>
              <a:t> Ein Ergebnis </a:t>
            </a:r>
            <a:r>
              <a:rPr lang="de-DE" altLang="de-DE" dirty="0" smtClean="0">
                <a:solidFill>
                  <a:srgbClr val="008000"/>
                </a:solidFill>
              </a:rPr>
              <a:t>mir </a:t>
            </a:r>
            <a:r>
              <a:rPr lang="de-DE" altLang="de-DE" dirty="0">
                <a:solidFill>
                  <a:srgbClr val="008000"/>
                </a:solidFill>
              </a:rPr>
              <a:t>einer relativen Unsicherheit von 3-5% ist </a:t>
            </a:r>
            <a:r>
              <a:rPr lang="de-DE" altLang="de-DE" u="sng" dirty="0">
                <a:solidFill>
                  <a:srgbClr val="008000"/>
                </a:solidFill>
              </a:rPr>
              <a:t>normal</a:t>
            </a:r>
            <a:r>
              <a:rPr lang="de-DE" altLang="de-DE" dirty="0">
                <a:solidFill>
                  <a:srgbClr val="008000"/>
                </a:solidFill>
              </a:rPr>
              <a:t> und bedarf </a:t>
            </a:r>
            <a:r>
              <a:rPr lang="de-DE" altLang="de-DE" u="sng" dirty="0">
                <a:solidFill>
                  <a:srgbClr val="008000"/>
                </a:solidFill>
              </a:rPr>
              <a:t>keiner</a:t>
            </a:r>
            <a:r>
              <a:rPr lang="de-DE" altLang="de-DE" dirty="0">
                <a:solidFill>
                  <a:srgbClr val="008000"/>
                </a:solidFill>
              </a:rPr>
              <a:t> besonderen „</a:t>
            </a:r>
            <a:r>
              <a:rPr lang="de-DE" altLang="de-DE" u="sng" dirty="0">
                <a:solidFill>
                  <a:srgbClr val="008000"/>
                </a:solidFill>
              </a:rPr>
              <a:t>Entschuldigung</a:t>
            </a:r>
            <a:r>
              <a:rPr lang="de-DE" altLang="de-DE" dirty="0">
                <a:solidFill>
                  <a:srgbClr val="008000"/>
                </a:solidFill>
              </a:rPr>
              <a:t>“. Wenn Sie hingegen besser als 1% gemessen haben wollen, müsste man dies </a:t>
            </a:r>
            <a:r>
              <a:rPr lang="de-DE" altLang="de-DE" dirty="0" smtClean="0">
                <a:solidFill>
                  <a:srgbClr val="008000"/>
                </a:solidFill>
              </a:rPr>
              <a:t>sehr gut </a:t>
            </a:r>
            <a:r>
              <a:rPr lang="de-DE" altLang="de-DE" dirty="0">
                <a:solidFill>
                  <a:srgbClr val="008000"/>
                </a:solidFill>
              </a:rPr>
              <a:t>begründen. </a:t>
            </a:r>
          </a:p>
        </p:txBody>
      </p:sp>
    </p:spTree>
    <p:extLst>
      <p:ext uri="{BB962C8B-B14F-4D97-AF65-F5344CB8AC3E}">
        <p14:creationId xmlns:p14="http://schemas.microsoft.com/office/powerpoint/2010/main" val="1635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48" y="1700808"/>
            <a:ext cx="8852852" cy="4772241"/>
          </a:xfrm>
          <a:prstGeom prst="rect">
            <a:avLst/>
          </a:prstGeom>
        </p:spPr>
      </p:pic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44624"/>
            <a:ext cx="5773160" cy="576064"/>
          </a:xfrm>
        </p:spPr>
        <p:txBody>
          <a:bodyPr/>
          <a:lstStyle/>
          <a:p>
            <a:pPr algn="r"/>
            <a:r>
              <a:rPr lang="de-DE" altLang="de-DE" sz="2800" dirty="0" smtClean="0"/>
              <a:t>http://schrewe.wp.hs-hannover.de</a:t>
            </a:r>
            <a:endParaRPr lang="de-DE" altLang="de-DE" sz="2800" dirty="0"/>
          </a:p>
        </p:txBody>
      </p:sp>
      <p:sp>
        <p:nvSpPr>
          <p:cNvPr id="829444" name="Line 4"/>
          <p:cNvSpPr>
            <a:spLocks noChangeShapeType="1"/>
          </p:cNvSpPr>
          <p:nvPr/>
        </p:nvSpPr>
        <p:spPr bwMode="auto">
          <a:xfrm flipH="1">
            <a:off x="1547664" y="824136"/>
            <a:ext cx="1800200" cy="1753344"/>
          </a:xfrm>
          <a:prstGeom prst="line">
            <a:avLst/>
          </a:prstGeom>
          <a:noFill/>
          <a:ln w="762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7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98307" cy="647700"/>
          </a:xfrm>
        </p:spPr>
        <p:txBody>
          <a:bodyPr/>
          <a:lstStyle/>
          <a:p>
            <a:r>
              <a:rPr lang="de-DE" altLang="de-DE" dirty="0"/>
              <a:t>Unter „Physik“ finden Sie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42" y="1484784"/>
            <a:ext cx="7041724" cy="484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468" name="Line 4"/>
          <p:cNvSpPr>
            <a:spLocks noChangeShapeType="1"/>
          </p:cNvSpPr>
          <p:nvPr/>
        </p:nvSpPr>
        <p:spPr bwMode="auto">
          <a:xfrm>
            <a:off x="1187624" y="4788061"/>
            <a:ext cx="2016224" cy="609600"/>
          </a:xfrm>
          <a:prstGeom prst="line">
            <a:avLst/>
          </a:prstGeom>
          <a:noFill/>
          <a:ln w="762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7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868144" y="116632"/>
            <a:ext cx="3096344" cy="685800"/>
          </a:xfrm>
        </p:spPr>
        <p:txBody>
          <a:bodyPr/>
          <a:lstStyle/>
          <a:p>
            <a:r>
              <a:rPr lang="de-DE" altLang="de-DE" dirty="0"/>
              <a:t>Physiklabor 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488832" cy="45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420888"/>
            <a:ext cx="7272808" cy="2592288"/>
          </a:xfrm>
        </p:spPr>
        <p:txBody>
          <a:bodyPr/>
          <a:lstStyle/>
          <a:p>
            <a:pPr marL="609600" indent="-609600"/>
            <a:endParaRPr lang="de-DE" altLang="de-DE" b="1" dirty="0">
              <a:solidFill>
                <a:srgbClr val="3366FF"/>
              </a:solidFill>
            </a:endParaRPr>
          </a:p>
          <a:p>
            <a:pPr marL="609600" indent="-609600">
              <a:buClr>
                <a:srgbClr val="FF0000"/>
              </a:buClr>
              <a:buFontTx/>
              <a:buAutoNum type="arabicPeriod"/>
            </a:pPr>
            <a:r>
              <a:rPr lang="de-DE" altLang="de-DE" sz="3200" b="1" dirty="0">
                <a:solidFill>
                  <a:srgbClr val="FF0000"/>
                </a:solidFill>
              </a:rPr>
              <a:t>Organisation</a:t>
            </a:r>
          </a:p>
          <a:p>
            <a:pPr marL="609600" indent="-609600">
              <a:buClr>
                <a:srgbClr val="FF0000"/>
              </a:buClr>
              <a:buFontTx/>
              <a:buAutoNum type="arabicPeriod"/>
            </a:pPr>
            <a:r>
              <a:rPr lang="de-DE" altLang="de-DE" sz="3200" b="1" dirty="0">
                <a:solidFill>
                  <a:srgbClr val="FF0000"/>
                </a:solidFill>
              </a:rPr>
              <a:t>Messunsicherheiten </a:t>
            </a:r>
          </a:p>
          <a:p>
            <a:pPr marL="609600" indent="-609600">
              <a:buClr>
                <a:srgbClr val="FF0000"/>
              </a:buClr>
              <a:buFontTx/>
              <a:buAutoNum type="arabicPeriod"/>
            </a:pPr>
            <a:r>
              <a:rPr lang="de-DE" altLang="de-DE" sz="3200" b="1" dirty="0">
                <a:solidFill>
                  <a:srgbClr val="FF0000"/>
                </a:solidFill>
              </a:rPr>
              <a:t>Anfertigung eines </a:t>
            </a:r>
            <a:r>
              <a:rPr lang="de-DE" altLang="de-DE" sz="3200" b="1" dirty="0" smtClean="0">
                <a:solidFill>
                  <a:srgbClr val="FF0000"/>
                </a:solidFill>
              </a:rPr>
              <a:t>Versuchsberichtes</a:t>
            </a:r>
          </a:p>
          <a:p>
            <a:endParaRPr lang="de-DE" alt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4154"/>
            <a:ext cx="6980237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120" y="188640"/>
            <a:ext cx="3257947" cy="647700"/>
          </a:xfrm>
        </p:spPr>
        <p:txBody>
          <a:bodyPr/>
          <a:lstStyle/>
          <a:p>
            <a:r>
              <a:rPr lang="de-DE" altLang="de-DE" dirty="0"/>
              <a:t>Physiklabor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4797152"/>
            <a:ext cx="4032448" cy="65571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de-DE" altLang="de-DE" sz="3600" b="1" dirty="0">
                <a:solidFill>
                  <a:srgbClr val="3366FF"/>
                </a:solidFill>
              </a:rPr>
              <a:t>1. Organisation </a:t>
            </a:r>
          </a:p>
        </p:txBody>
      </p:sp>
    </p:spTree>
    <p:extLst>
      <p:ext uri="{BB962C8B-B14F-4D97-AF65-F5344CB8AC3E}">
        <p14:creationId xmlns:p14="http://schemas.microsoft.com/office/powerpoint/2010/main" val="18905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188640"/>
            <a:ext cx="4842123" cy="647700"/>
          </a:xfrm>
        </p:spPr>
        <p:txBody>
          <a:bodyPr/>
          <a:lstStyle/>
          <a:p>
            <a:r>
              <a:rPr lang="de-DE" altLang="de-DE" dirty="0"/>
              <a:t>Teilnahmekriterien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1916831"/>
            <a:ext cx="8834437" cy="4209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333399"/>
                </a:solidFill>
              </a:rPr>
              <a:t>Die Laborversuche setzen die Kenntnis wesentlicher Inhalte der Vorlesung </a:t>
            </a:r>
            <a:r>
              <a:rPr lang="de-DE" altLang="de-DE" dirty="0">
                <a:solidFill>
                  <a:srgbClr val="FF0000"/>
                </a:solidFill>
              </a:rPr>
              <a:t>Experimentalphysik II </a:t>
            </a:r>
            <a:r>
              <a:rPr lang="de-DE" altLang="de-DE" dirty="0" smtClean="0">
                <a:solidFill>
                  <a:srgbClr val="333399"/>
                </a:solidFill>
              </a:rPr>
              <a:t>voraus.</a:t>
            </a: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333399"/>
                </a:solidFill>
              </a:rPr>
              <a:t>Es macht wenig Sinn, am Labor teilzunehmen ohne zuvor die Vorlesung </a:t>
            </a:r>
            <a:r>
              <a:rPr lang="de-DE" altLang="de-DE" dirty="0" smtClean="0">
                <a:solidFill>
                  <a:srgbClr val="002060"/>
                </a:solidFill>
              </a:rPr>
              <a:t>Experimentalphysik II zuvor </a:t>
            </a:r>
            <a:r>
              <a:rPr lang="de-DE" altLang="de-DE" dirty="0" smtClean="0">
                <a:solidFill>
                  <a:srgbClr val="333399"/>
                </a:solidFill>
              </a:rPr>
              <a:t>gehört zu haben.</a:t>
            </a:r>
          </a:p>
          <a:p>
            <a:pPr>
              <a:lnSpc>
                <a:spcPct val="90000"/>
              </a:lnSpc>
            </a:pPr>
            <a:endParaRPr lang="de-DE" altLang="de-DE" sz="1800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008000"/>
                </a:solidFill>
              </a:rPr>
              <a:t>Prüfungsvoraussetzungen nach der </a:t>
            </a:r>
            <a:r>
              <a:rPr lang="de-DE" altLang="de-DE" dirty="0" err="1" smtClean="0">
                <a:solidFill>
                  <a:srgbClr val="008000"/>
                </a:solidFill>
              </a:rPr>
              <a:t>ATPO</a:t>
            </a:r>
            <a:r>
              <a:rPr lang="de-DE" altLang="de-DE" dirty="0" smtClean="0">
                <a:solidFill>
                  <a:srgbClr val="008000"/>
                </a:solidFill>
              </a:rPr>
              <a:t> </a:t>
            </a:r>
            <a:r>
              <a:rPr lang="de-DE" altLang="de-DE" dirty="0">
                <a:solidFill>
                  <a:srgbClr val="008000"/>
                </a:solidFill>
              </a:rPr>
              <a:t>bestehen nicht</a:t>
            </a:r>
            <a:r>
              <a:rPr lang="de-DE" altLang="de-DE" dirty="0" smtClean="0">
                <a:solidFill>
                  <a:srgbClr val="008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de-DE" altLang="de-DE" sz="1800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 smtClean="0">
                <a:solidFill>
                  <a:srgbClr val="FF0000"/>
                </a:solidFill>
              </a:rPr>
              <a:t>Falls mehr </a:t>
            </a:r>
            <a:r>
              <a:rPr lang="de-DE" altLang="de-DE" dirty="0">
                <a:solidFill>
                  <a:srgbClr val="FF0000"/>
                </a:solidFill>
              </a:rPr>
              <a:t>Anmeldungen als Laborplätze vorhanden sind, erhalten </a:t>
            </a:r>
            <a:r>
              <a:rPr lang="de-DE" altLang="de-DE" dirty="0" smtClean="0">
                <a:solidFill>
                  <a:srgbClr val="FF0000"/>
                </a:solidFill>
              </a:rPr>
              <a:t>diejenigen bevorzugt einen Laborplatz, die </a:t>
            </a:r>
            <a:r>
              <a:rPr lang="de-DE" altLang="de-DE" dirty="0">
                <a:solidFill>
                  <a:srgbClr val="FF0000"/>
                </a:solidFill>
              </a:rPr>
              <a:t>an der Klausur </a:t>
            </a:r>
            <a:r>
              <a:rPr lang="de-DE" altLang="de-DE" dirty="0" smtClean="0">
                <a:solidFill>
                  <a:srgbClr val="FF0000"/>
                </a:solidFill>
              </a:rPr>
              <a:t>Experimentalphysik </a:t>
            </a:r>
            <a:r>
              <a:rPr lang="de-DE" altLang="de-DE" dirty="0">
                <a:solidFill>
                  <a:srgbClr val="FF0000"/>
                </a:solidFill>
              </a:rPr>
              <a:t>II teilgenommen haben.</a:t>
            </a:r>
          </a:p>
          <a:p>
            <a:pPr>
              <a:lnSpc>
                <a:spcPct val="90000"/>
              </a:lnSpc>
            </a:pPr>
            <a:endParaRPr lang="de-DE" alt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116632"/>
            <a:ext cx="5783560" cy="457200"/>
          </a:xfrm>
        </p:spPr>
        <p:txBody>
          <a:bodyPr/>
          <a:lstStyle/>
          <a:p>
            <a:r>
              <a:rPr lang="de-DE" altLang="de-DE" dirty="0"/>
              <a:t>Termine der Gruppe 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51" y="1772816"/>
            <a:ext cx="8069261" cy="44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275856" y="116632"/>
            <a:ext cx="6094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4400" dirty="0">
                <a:solidFill>
                  <a:srgbClr val="FF0000"/>
                </a:solidFill>
              </a:rPr>
              <a:t>Termine der Gruppe </a:t>
            </a:r>
            <a:r>
              <a:rPr lang="de-DE" altLang="de-DE" sz="4400" dirty="0" smtClean="0">
                <a:solidFill>
                  <a:srgbClr val="FF0000"/>
                </a:solidFill>
              </a:rPr>
              <a:t>A1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504" y="1772816"/>
            <a:ext cx="19442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+mn-lt"/>
              </a:rPr>
              <a:t>Nach der Anmeldung werden in diese Tabelle die Matrikel-nummern der Teilnehmer  eingesetzt</a:t>
            </a:r>
            <a:endParaRPr lang="de-DE" sz="2800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6752"/>
            <a:ext cx="6430972" cy="504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FF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andarddesign">
  <a:themeElements>
    <a:clrScheme name="1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Bildschirmpräsentation (4:3)</PresentationFormat>
  <Paragraphs>120</Paragraphs>
  <Slides>26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6" baseType="lpstr">
      <vt:lpstr>Arial</vt:lpstr>
      <vt:lpstr>Calibri</vt:lpstr>
      <vt:lpstr>Comic Sans MS</vt:lpstr>
      <vt:lpstr>Times New Roman</vt:lpstr>
      <vt:lpstr>Standarddesign</vt:lpstr>
      <vt:lpstr>1_Benutzerdefiniertes Design</vt:lpstr>
      <vt:lpstr>Benutzerdefiniertes Design</vt:lpstr>
      <vt:lpstr>1_Standarddesign</vt:lpstr>
      <vt:lpstr>Formel</vt:lpstr>
      <vt:lpstr>Arbeitsblatt</vt:lpstr>
      <vt:lpstr>Physiklabor</vt:lpstr>
      <vt:lpstr>Zugang zu den Unterlagen</vt:lpstr>
      <vt:lpstr>http://schrewe.wp.hs-hannover.de</vt:lpstr>
      <vt:lpstr>Unter „Physik“ finden Sie</vt:lpstr>
      <vt:lpstr>Physiklabor  </vt:lpstr>
      <vt:lpstr>Physiklabor</vt:lpstr>
      <vt:lpstr>Teilnahmekriterien</vt:lpstr>
      <vt:lpstr>Termine der Gruppe A</vt:lpstr>
      <vt:lpstr>PowerPoint-Präsentation</vt:lpstr>
      <vt:lpstr>PowerPoint-Präsentation</vt:lpstr>
      <vt:lpstr>Laborumdrucke</vt:lpstr>
      <vt:lpstr>Liste der Versuche </vt:lpstr>
      <vt:lpstr>Regeln </vt:lpstr>
      <vt:lpstr>Hinweise zu Laborberichte</vt:lpstr>
      <vt:lpstr>Verbindliche Anmeldung</vt:lpstr>
      <vt:lpstr>Formale Gestaltung</vt:lpstr>
      <vt:lpstr>Empfehlungen zum Inhalt</vt:lpstr>
      <vt:lpstr>Inhalte des Berichtes</vt:lpstr>
      <vt:lpstr>DIN 1319-3</vt:lpstr>
      <vt:lpstr>Spezielle Hinweise</vt:lpstr>
      <vt:lpstr>Beispiel Messwertetabelle</vt:lpstr>
      <vt:lpstr>Darstellung durch Excel</vt:lpstr>
      <vt:lpstr>Überarbeitete Darstellung</vt:lpstr>
      <vt:lpstr>Formale Gestaltung</vt:lpstr>
      <vt:lpstr>Regeln für einen guten Bericht</vt:lpstr>
      <vt:lpstr>Regeln für einen guten Bericht</vt:lpstr>
    </vt:vector>
  </TitlesOfParts>
  <Company>FHH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Prof. Dr. U. J. Schrewe</dc:creator>
  <cp:lastModifiedBy>Freche</cp:lastModifiedBy>
  <cp:revision>1216</cp:revision>
  <cp:lastPrinted>2019-09-20T08:53:29Z</cp:lastPrinted>
  <dcterms:created xsi:type="dcterms:W3CDTF">2007-02-14T07:41:43Z</dcterms:created>
  <dcterms:modified xsi:type="dcterms:W3CDTF">2019-09-20T09:41:38Z</dcterms:modified>
</cp:coreProperties>
</file>